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74" r:id="rId3"/>
    <p:sldId id="275" r:id="rId4"/>
    <p:sldId id="276" r:id="rId5"/>
    <p:sldId id="270" r:id="rId6"/>
    <p:sldId id="280" r:id="rId7"/>
    <p:sldId id="279" r:id="rId8"/>
    <p:sldId id="278" r:id="rId9"/>
    <p:sldId id="269" r:id="rId10"/>
    <p:sldId id="281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D"/>
    <a:srgbClr val="E3E8EB"/>
    <a:srgbClr val="DFE3E7"/>
    <a:srgbClr val="E4E9ED"/>
    <a:srgbClr val="002A4E"/>
    <a:srgbClr val="F6BE07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128" y="30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75556-C536-4B27-B812-A02EA16935C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11C49-634C-40A4-B611-39B3208B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2746-9516-4131-A66B-13D41FE5D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2867A-808D-4B4C-8147-E20DE8F5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B5D-7A28-4567-9D95-6D56D75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E10-088A-474C-A2BB-26858750F9E5}" type="datetime1">
              <a:rPr lang="en-US" smtClean="0"/>
              <a:t>3/26/2025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18A2-42DA-4AF3-B769-DFD6946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59788-7E7E-4BE1-807C-8B58310132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1" y="213459"/>
            <a:ext cx="1628452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DBF9-1070-4D1D-B24A-AC9D4C4B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785C7-F30C-41C5-B470-AB1FB7114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00200"/>
            <a:ext cx="6172200" cy="47007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CA933-8B8C-488C-8599-84327CF0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5A62C-4F9F-43DC-8E79-D0E7C60B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55495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7F9B0DC5-2C23-46EA-9207-C3334FEAA56E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4410C-2ADE-4198-AF7C-F1A2A46C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70E9F6-FA5E-4B26-A454-8D366B38AD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329B70-8EB0-6BF7-8DBC-806B714284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8AA4-672F-4E6B-A8DF-43E43537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9B63-9B50-4AE3-8E69-59AF4CE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10515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46CA-3223-49D8-8A04-78A4B0BA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B48D5-747D-4432-BC9A-3C77664234B5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0B5F19B-9159-48B6-8D3A-235A1EA0A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29783C-1584-9C4D-16E4-9D8E2AD693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5EA7-C868-490E-B23A-318ECA48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2C6D4-09FA-4CB4-BBE1-0C9A335D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D455-26D7-488B-82F6-553A3A7A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69860" y="636948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3ADABA23-1EE7-4FF7-81E1-1C903E520C5D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5C34-085F-499C-8F57-D2607BD4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52316-4A36-4DCD-8BEF-80FF909BC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3977CD-F53E-609A-2E0C-7B065062E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E7D5-A79C-4556-83E8-6B58CFF1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1758-89B2-45B0-8905-D8E64D78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545AE-17DA-4C71-83F1-F155B735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933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FCAE-B36C-4702-A2EF-1529D21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75456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BFD83CA-F91E-4889-B6AB-2E0D3BB037F7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323D-EC91-44B4-8D19-93D7E790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099521-FBD7-45D2-92CB-9A69E9D0E48F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AAE1901-43D2-4F3A-9275-4921C6B1F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0BC7A9-5DD8-88E1-57DA-9885FB4217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8815-F4F7-410A-B2E9-DC60AECE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7886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8B4D-A7F8-4D7E-8944-717B7F947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4F3D9-108D-4DEB-AF00-C0FD453C3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7399"/>
            <a:ext cx="5157787" cy="4247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6C876-8A3A-4A74-92FE-1D89B100A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1831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81145-5C02-4A69-A774-4E2700B0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7401"/>
            <a:ext cx="5183188" cy="4247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54ACE-E1D0-4EEA-AF0A-122B4714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94821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52C753F6-1C0C-417A-BC3A-636F67AE8E6A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189F4-B00A-47ED-B6B7-2B915226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F6C1-58C9-4282-9125-E7D07A790849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34923EF-5F62-4EA8-B71C-CE03F5438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50744B-24E1-6BDB-07BB-D307A6E1D5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8BA1DE-7833-5598-04C3-E554BC4A7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5072" y="1607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75E2-5FDD-49C2-817D-1582EE83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27A49-99F5-42F1-8613-6F7A554A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F3641CA9-E3AA-4498-AC10-74A73C18C207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6ADD-9DB3-4E49-AC87-A9AA8F0A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0EE1F-EA91-4806-AA4C-FE3A89BBD870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490283F-240E-4AE1-9F80-A0B7FDF79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9BCA02-3247-AAC3-FE81-6747F1F393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4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9D43D7C-EB68-4353-A5C8-0CD4D58E9116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439596-7566-4AE3-8DD6-6FE5ED8CCB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4205D6-895C-E2D2-2689-08473AB380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3D7C-EB68-4353-A5C8-0CD4D58E9116}" type="datetime1">
              <a:rPr lang="en-US" smtClean="0"/>
              <a:t>3/26/2025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F65BB-C8BE-5B8B-6ED5-E5840BF19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3DF11-B347-4596-B6C5-B0574BC4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75C10-DD34-4E31-95BD-ADA201089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72760-94C0-4F07-9F7B-07C186A4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623B2362-B003-4262-AB00-599FB7FA1887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B5755-8F0F-4329-B2EE-F1842085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C31A-9B29-4A49-9312-701F95A7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00199"/>
            <a:ext cx="6172200" cy="47007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E958DD-90D0-4B62-A086-FFF4CAA22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09D575-8033-E951-83C6-AF12E7495B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66D23-FCC2-4FC3-9AE9-8E3E1A47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4CED0-24BC-47BC-A404-5DD31B44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1762-9D66-4C7A-9CA8-2639E87AE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E9083D1-6D31-4A34-9FB3-2BA837F6CB85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F490-C0E0-4090-A63F-CC14194A3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E9165D2-D3B6-435C-A2E0-8337FBEE834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75A42-3E08-BA07-4EAF-7048CAD01F80}"/>
              </a:ext>
            </a:extLst>
          </p:cNvPr>
          <p:cNvSpPr txBox="1"/>
          <p:nvPr userDrawn="1"/>
        </p:nvSpPr>
        <p:spPr>
          <a:xfrm>
            <a:off x="4105072" y="6390273"/>
            <a:ext cx="393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IEEE SoutheastCon 2025 – Charlotte, NC</a:t>
            </a:r>
          </a:p>
        </p:txBody>
      </p:sp>
    </p:spTree>
    <p:extLst>
      <p:ext uri="{BB962C8B-B14F-4D97-AF65-F5344CB8AC3E}">
        <p14:creationId xmlns:p14="http://schemas.microsoft.com/office/powerpoint/2010/main" val="6682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4E6EDB-0477-2ADB-78BE-CF139FC12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420" y="1041400"/>
            <a:ext cx="1116116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IEEE Region 3 </a:t>
            </a:r>
            <a:br>
              <a:rPr lang="en-US" dirty="0"/>
            </a:br>
            <a:r>
              <a:rPr lang="en-US" dirty="0"/>
              <a:t>Member Communications Committee</a:t>
            </a:r>
          </a:p>
        </p:txBody>
      </p:sp>
    </p:spTree>
    <p:extLst>
      <p:ext uri="{BB962C8B-B14F-4D97-AF65-F5344CB8AC3E}">
        <p14:creationId xmlns:p14="http://schemas.microsoft.com/office/powerpoint/2010/main" val="3473126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89880-7638-25E8-9ECF-843FC81E5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6208D-EB89-0713-10D6-7F9EC107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parting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FD79D-82D9-A33A-ACF7-3B591B653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990" y="2804846"/>
            <a:ext cx="5181600" cy="3407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One volunteer at a time. </a:t>
            </a:r>
            <a:r>
              <a:rPr lang="en-US" sz="3600" dirty="0">
                <a:solidFill>
                  <a:srgbClr val="00629D"/>
                </a:solidFill>
              </a:rPr>
              <a:t>1V@T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DD43C-0146-C585-C6AE-BF93A1590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7902" y="1559318"/>
            <a:ext cx="6524089" cy="49335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Building up your volunteers isn’t fast or easy.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Take it one volunteer role, one volunteer at a time.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Remember that you’re not just getting someone to do your web page, you’re developing a future section leader.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3992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0D79E-62E2-BB20-8B46-3DFF0B5BA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6A75F4-ACDB-7AFD-719A-49BE21452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4083E6-47E0-075D-CE8D-82F2746A64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Andrew Seely, Andrew.seely@ieee.org</a:t>
            </a:r>
          </a:p>
        </p:txBody>
      </p:sp>
    </p:spTree>
    <p:extLst>
      <p:ext uri="{BB962C8B-B14F-4D97-AF65-F5344CB8AC3E}">
        <p14:creationId xmlns:p14="http://schemas.microsoft.com/office/powerpoint/2010/main" val="1736393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C410C7-32DF-7656-E550-3DD24349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7500492" cy="2852737"/>
          </a:xfrm>
        </p:spPr>
        <p:txBody>
          <a:bodyPr>
            <a:normAutofit/>
          </a:bodyPr>
          <a:lstStyle/>
          <a:p>
            <a:r>
              <a:rPr lang="en-US" dirty="0"/>
              <a:t>New Initiatives and Best Practices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4DA84B-AB26-55A3-86DE-91B2CE927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Andrew Seely, MCC Chair</a:t>
            </a:r>
            <a:br>
              <a:rPr lang="en-US" dirty="0"/>
            </a:br>
            <a:r>
              <a:rPr lang="en-US" dirty="0"/>
              <a:t>29 March 2025</a:t>
            </a:r>
          </a:p>
        </p:txBody>
      </p:sp>
    </p:spTree>
    <p:extLst>
      <p:ext uri="{BB962C8B-B14F-4D97-AF65-F5344CB8AC3E}">
        <p14:creationId xmlns:p14="http://schemas.microsoft.com/office/powerpoint/2010/main" val="3712339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Communications </a:t>
            </a:r>
          </a:p>
        </p:txBody>
      </p:sp>
      <p:sp>
        <p:nvSpPr>
          <p:cNvPr id="13" name="Google Shape;191;p29">
            <a:extLst>
              <a:ext uri="{FF2B5EF4-FFF2-40B4-BE49-F238E27FC236}">
                <a16:creationId xmlns:a16="http://schemas.microsoft.com/office/drawing/2014/main" id="{21325E33-D2CE-47D5-A22E-66EB90DD0019}"/>
              </a:ext>
            </a:extLst>
          </p:cNvPr>
          <p:cNvSpPr txBox="1">
            <a:spLocks/>
          </p:cNvSpPr>
          <p:nvPr/>
        </p:nvSpPr>
        <p:spPr>
          <a:xfrm>
            <a:off x="838200" y="1644531"/>
            <a:ext cx="5506540" cy="42675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ts val="1552"/>
              <a:buFont typeface="Arial" panose="020B0604020202020204" pitchFamily="34" charset="0"/>
              <a:buNone/>
            </a:pPr>
            <a:r>
              <a:rPr lang="en-US" dirty="0"/>
              <a:t>The MCC facilitates communication between the Region, Sections, Chapters, and individual members.</a:t>
            </a:r>
          </a:p>
          <a:p>
            <a:pPr marL="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SzPts val="1552"/>
              <a:buFont typeface="Arial" panose="020B0604020202020204" pitchFamily="34" charset="0"/>
              <a:buNone/>
            </a:pPr>
            <a:r>
              <a:rPr lang="en-US" dirty="0"/>
              <a:t>MCC’s lines of effort in 2025:</a:t>
            </a:r>
          </a:p>
          <a:p>
            <a:pPr marL="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en-US" dirty="0"/>
          </a:p>
          <a:p>
            <a:pPr marL="285750" indent="-285750">
              <a:spcBef>
                <a:spcPts val="0"/>
              </a:spcBef>
              <a:buSzPts val="1552"/>
              <a:buFont typeface="Arial" panose="020B0604020202020204" pitchFamily="34" charset="0"/>
              <a:buChar char="▸"/>
            </a:pPr>
            <a:r>
              <a:rPr lang="en-US" dirty="0"/>
              <a:t>Monthly Member E-Notice</a:t>
            </a:r>
          </a:p>
          <a:p>
            <a:pPr marL="285750" indent="-285750">
              <a:spcBef>
                <a:spcPts val="0"/>
              </a:spcBef>
              <a:buSzPts val="1552"/>
              <a:buFont typeface="Arial" panose="020B0604020202020204" pitchFamily="34" charset="0"/>
              <a:buChar char="▸"/>
            </a:pPr>
            <a:r>
              <a:rPr lang="en-US" dirty="0"/>
              <a:t>Quarterly Region Newsletter</a:t>
            </a:r>
          </a:p>
          <a:p>
            <a:pPr marL="285750" indent="-285750">
              <a:spcBef>
                <a:spcPts val="0"/>
              </a:spcBef>
              <a:buSzPts val="1552"/>
              <a:buFont typeface="Arial" panose="020B0604020202020204" pitchFamily="34" charset="0"/>
              <a:buChar char="▸"/>
            </a:pPr>
            <a:r>
              <a:rPr lang="en-US" dirty="0"/>
              <a:t>Region Web Site</a:t>
            </a:r>
          </a:p>
          <a:p>
            <a:pPr marL="285750" indent="-285750">
              <a:spcBef>
                <a:spcPts val="0"/>
              </a:spcBef>
              <a:buSzPts val="1552"/>
              <a:buFont typeface="Arial" panose="020B0604020202020204" pitchFamily="34" charset="0"/>
              <a:buChar char="▸"/>
            </a:pPr>
            <a:r>
              <a:rPr lang="en-US" dirty="0"/>
              <a:t>Social Media</a:t>
            </a:r>
          </a:p>
          <a:p>
            <a:pPr marL="285750" indent="-285750">
              <a:spcBef>
                <a:spcPts val="0"/>
              </a:spcBef>
              <a:buSzPts val="1552"/>
              <a:buFont typeface="Arial" panose="020B0604020202020204" pitchFamily="34" charset="0"/>
              <a:buChar char="▸"/>
            </a:pPr>
            <a:r>
              <a:rPr lang="en-US" dirty="0" err="1"/>
              <a:t>Collabratec</a:t>
            </a:r>
            <a:endParaRPr lang="en-US" dirty="0"/>
          </a:p>
          <a:p>
            <a:pPr marL="285750" indent="-285750">
              <a:spcBef>
                <a:spcPts val="0"/>
              </a:spcBef>
              <a:buSzPts val="1552"/>
              <a:buFont typeface="Arial" panose="020B0604020202020204" pitchFamily="34" charset="0"/>
              <a:buChar char="▸"/>
            </a:pPr>
            <a:r>
              <a:rPr lang="en-US" dirty="0"/>
              <a:t>Metrics and Measures</a:t>
            </a:r>
          </a:p>
          <a:p>
            <a:pPr marL="285750" indent="-285750">
              <a:spcBef>
                <a:spcPts val="0"/>
              </a:spcBef>
              <a:buSzPts val="1552"/>
              <a:buFont typeface="Arial" panose="020B0604020202020204" pitchFamily="34" charset="0"/>
              <a:buChar char="▸"/>
            </a:pPr>
            <a:r>
              <a:rPr lang="en-US" dirty="0"/>
              <a:t>Fellows Coordination</a:t>
            </a:r>
          </a:p>
          <a:p>
            <a:pPr marL="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4" name="Google Shape;194;p29" descr="A blue and white logo&#10;&#10;Description automatically generated">
            <a:extLst>
              <a:ext uri="{FF2B5EF4-FFF2-40B4-BE49-F238E27FC236}">
                <a16:creationId xmlns:a16="http://schemas.microsoft.com/office/drawing/2014/main" id="{B11FAC03-2AA2-EA2B-493B-015E46B1F65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95946" y="2615830"/>
            <a:ext cx="4122821" cy="1626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50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7A9AF-32C3-D34C-BFAB-228AF021A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D8A34-43FA-2F74-FA72-3B08E76B2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MCC</a:t>
            </a:r>
          </a:p>
        </p:txBody>
      </p:sp>
      <p:sp>
        <p:nvSpPr>
          <p:cNvPr id="4" name="Google Shape;175;p2">
            <a:extLst>
              <a:ext uri="{FF2B5EF4-FFF2-40B4-BE49-F238E27FC236}">
                <a16:creationId xmlns:a16="http://schemas.microsoft.com/office/drawing/2014/main" id="{888DAC4C-7A91-DBEE-EA20-3F056114BE26}"/>
              </a:ext>
            </a:extLst>
          </p:cNvPr>
          <p:cNvSpPr txBox="1">
            <a:spLocks/>
          </p:cNvSpPr>
          <p:nvPr/>
        </p:nvSpPr>
        <p:spPr>
          <a:xfrm>
            <a:off x="655588" y="1716281"/>
            <a:ext cx="5693662" cy="34254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SzPts val="1552"/>
              <a:buFont typeface="Noto Sans Symbols"/>
              <a:buChar char="▪"/>
            </a:pPr>
            <a:r>
              <a:rPr lang="en-US" dirty="0"/>
              <a:t>Chair: </a:t>
            </a:r>
            <a:r>
              <a:rPr lang="en-US" i="1" dirty="0"/>
              <a:t>Andy Seely</a:t>
            </a:r>
            <a:endParaRPr lang="en-US" dirty="0"/>
          </a:p>
          <a:p>
            <a:pPr marL="285750" indent="-285750">
              <a:spcBef>
                <a:spcPts val="0"/>
              </a:spcBef>
              <a:buSzPts val="1552"/>
              <a:buFont typeface="Noto Sans Symbols"/>
              <a:buChar char="▪"/>
            </a:pPr>
            <a:r>
              <a:rPr lang="en-US" dirty="0"/>
              <a:t>Newsletter Editor: </a:t>
            </a:r>
            <a:r>
              <a:rPr lang="en-US" i="1" dirty="0"/>
              <a:t>Bill LaBelle</a:t>
            </a:r>
            <a:endParaRPr lang="en-US" dirty="0"/>
          </a:p>
          <a:p>
            <a:pPr marL="285750" indent="-285750">
              <a:spcBef>
                <a:spcPts val="0"/>
              </a:spcBef>
              <a:buSzPts val="1552"/>
              <a:buFont typeface="Noto Sans Symbols"/>
              <a:buChar char="▪"/>
            </a:pPr>
            <a:r>
              <a:rPr lang="en-US" dirty="0"/>
              <a:t>Assistant Editor: </a:t>
            </a:r>
            <a:r>
              <a:rPr lang="en-US" i="1" dirty="0"/>
              <a:t>Evelyn Licona</a:t>
            </a:r>
            <a:endParaRPr lang="en-US" dirty="0"/>
          </a:p>
          <a:p>
            <a:pPr marL="285750" indent="-285750">
              <a:spcBef>
                <a:spcPts val="0"/>
              </a:spcBef>
              <a:buSzPts val="1552"/>
              <a:buFont typeface="Noto Sans Symbols"/>
              <a:buChar char="▪"/>
            </a:pPr>
            <a:r>
              <a:rPr lang="en-US" dirty="0"/>
              <a:t>Webmaster: </a:t>
            </a:r>
            <a:r>
              <a:rPr lang="en-US" i="1" dirty="0"/>
              <a:t>Lucas Sweet</a:t>
            </a:r>
            <a:endParaRPr lang="en-US" dirty="0"/>
          </a:p>
          <a:p>
            <a:pPr marL="285750" indent="-285750">
              <a:spcBef>
                <a:spcPts val="0"/>
              </a:spcBef>
              <a:buSzPts val="1552"/>
              <a:buFont typeface="Noto Sans Symbols"/>
              <a:buChar char="▪"/>
            </a:pPr>
            <a:r>
              <a:rPr lang="en-US" dirty="0" err="1"/>
              <a:t>Collabratec</a:t>
            </a:r>
            <a:r>
              <a:rPr lang="en-US" dirty="0"/>
              <a:t>: </a:t>
            </a:r>
            <a:r>
              <a:rPr lang="en-US" i="1" dirty="0"/>
              <a:t>Naresh </a:t>
            </a:r>
            <a:r>
              <a:rPr lang="en-US" i="1" dirty="0" err="1"/>
              <a:t>Erukulla</a:t>
            </a:r>
            <a:endParaRPr lang="en-US" i="1" dirty="0"/>
          </a:p>
          <a:p>
            <a:pPr marL="285750" indent="-285750">
              <a:spcBef>
                <a:spcPts val="0"/>
              </a:spcBef>
              <a:buSzPts val="1552"/>
              <a:buFont typeface="Noto Sans Symbols"/>
              <a:buChar char="▪"/>
            </a:pPr>
            <a:r>
              <a:rPr lang="en-US" dirty="0"/>
              <a:t>Social Media Coordinator: </a:t>
            </a:r>
            <a:r>
              <a:rPr lang="en-US" i="1" dirty="0"/>
              <a:t>Megha Ben</a:t>
            </a:r>
            <a:endParaRPr lang="en-US" dirty="0"/>
          </a:p>
          <a:p>
            <a:pPr marL="285750" indent="-285750">
              <a:spcBef>
                <a:spcPts val="0"/>
              </a:spcBef>
              <a:buSzPts val="1552"/>
              <a:buFont typeface="Noto Sans Symbols"/>
              <a:buChar char="▪"/>
            </a:pPr>
            <a:r>
              <a:rPr lang="en-US" dirty="0"/>
              <a:t>Social Media Team:</a:t>
            </a:r>
          </a:p>
          <a:p>
            <a:pPr marL="742950" lvl="1" indent="-285750">
              <a:spcBef>
                <a:spcPts val="0"/>
              </a:spcBef>
              <a:buSzPts val="1261"/>
              <a:buFont typeface="Noto Sans Symbols"/>
              <a:buChar char="▪"/>
            </a:pPr>
            <a:r>
              <a:rPr lang="en-US" i="1" dirty="0"/>
              <a:t>Angel Pinnock </a:t>
            </a:r>
            <a:endParaRPr lang="en-US" dirty="0"/>
          </a:p>
          <a:p>
            <a:pPr marL="742950" lvl="1" indent="-285750">
              <a:spcBef>
                <a:spcPts val="0"/>
              </a:spcBef>
              <a:buSzPts val="1261"/>
              <a:buFont typeface="Noto Sans Symbols"/>
              <a:buChar char="▪"/>
            </a:pPr>
            <a:r>
              <a:rPr lang="en-US" i="1" dirty="0"/>
              <a:t>Ahmed Elsayed </a:t>
            </a:r>
            <a:endParaRPr lang="en-US" dirty="0"/>
          </a:p>
          <a:p>
            <a:pPr marL="742950" lvl="1" indent="-285750">
              <a:spcBef>
                <a:spcPts val="0"/>
              </a:spcBef>
              <a:buSzPts val="1261"/>
              <a:buFont typeface="Noto Sans Symbols"/>
              <a:buChar char="▪"/>
            </a:pPr>
            <a:r>
              <a:rPr lang="en-US" i="1" dirty="0"/>
              <a:t>Susan Goodwin </a:t>
            </a:r>
            <a:endParaRPr lang="en-US" dirty="0"/>
          </a:p>
          <a:p>
            <a:pPr marL="742950" lvl="1" indent="-285750">
              <a:spcBef>
                <a:spcPts val="0"/>
              </a:spcBef>
              <a:buSzPts val="1261"/>
              <a:buFont typeface="Noto Sans Symbols"/>
              <a:buChar char="▪"/>
            </a:pPr>
            <a:r>
              <a:rPr lang="en-US" i="1" dirty="0"/>
              <a:t>Sree Ranjani Rajendran </a:t>
            </a:r>
            <a:endParaRPr lang="en-US" dirty="0"/>
          </a:p>
          <a:p>
            <a:pPr marL="285750" indent="-285750">
              <a:spcBef>
                <a:spcPts val="0"/>
              </a:spcBef>
              <a:buSzPts val="1552"/>
              <a:buFont typeface="Noto Sans Symbols"/>
              <a:buChar char="▪"/>
            </a:pPr>
            <a:r>
              <a:rPr lang="en-US" dirty="0"/>
              <a:t>Metrics and KPIs: </a:t>
            </a:r>
            <a:r>
              <a:rPr lang="en-US" i="1" dirty="0"/>
              <a:t>Brian Page</a:t>
            </a:r>
            <a:endParaRPr lang="en-US" dirty="0"/>
          </a:p>
          <a:p>
            <a:pPr marL="285750" indent="-285750">
              <a:spcBef>
                <a:spcPts val="0"/>
              </a:spcBef>
              <a:buSzPts val="1552"/>
              <a:buFont typeface="Noto Sans Symbols"/>
              <a:buChar char="▪"/>
            </a:pPr>
            <a:r>
              <a:rPr lang="en-US" dirty="0"/>
              <a:t>Member Retention (SSC liaison): </a:t>
            </a:r>
            <a:r>
              <a:rPr lang="en-US" i="1" dirty="0"/>
              <a:t>Patrick Kung</a:t>
            </a:r>
            <a:endParaRPr lang="en-US" dirty="0"/>
          </a:p>
          <a:p>
            <a:pPr marL="285750" indent="-285750">
              <a:spcBef>
                <a:spcPts val="0"/>
              </a:spcBef>
              <a:buSzPts val="1552"/>
              <a:buFont typeface="Noto Sans Symbols"/>
              <a:buChar char="▪"/>
            </a:pPr>
            <a:r>
              <a:rPr lang="en-US" dirty="0"/>
              <a:t>Fellows Coordinator: </a:t>
            </a:r>
            <a:r>
              <a:rPr lang="en-US" i="1" dirty="0"/>
              <a:t>Hulya </a:t>
            </a:r>
            <a:r>
              <a:rPr lang="en-US" i="1" dirty="0" err="1"/>
              <a:t>Kirkici</a:t>
            </a:r>
            <a:endParaRPr lang="en-US" dirty="0"/>
          </a:p>
          <a:p>
            <a:pPr marL="285750" indent="-285750">
              <a:spcBef>
                <a:spcPts val="0"/>
              </a:spcBef>
              <a:buSzPts val="1552"/>
              <a:buFont typeface="Noto Sans Symbols"/>
              <a:buChar char="▪"/>
            </a:pPr>
            <a:r>
              <a:rPr lang="en-US" dirty="0"/>
              <a:t>MCC Mentor: </a:t>
            </a:r>
            <a:r>
              <a:rPr lang="en-US" i="1" dirty="0"/>
              <a:t>Sonya Dillard</a:t>
            </a:r>
          </a:p>
        </p:txBody>
      </p:sp>
      <p:pic>
        <p:nvPicPr>
          <p:cNvPr id="6" name="Google Shape;178;p2">
            <a:extLst>
              <a:ext uri="{FF2B5EF4-FFF2-40B4-BE49-F238E27FC236}">
                <a16:creationId xmlns:a16="http://schemas.microsoft.com/office/drawing/2014/main" id="{00D946A5-220A-5543-5106-30E11ADB48E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07033" y="1882519"/>
            <a:ext cx="908308" cy="131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9;p2">
            <a:extLst>
              <a:ext uri="{FF2B5EF4-FFF2-40B4-BE49-F238E27FC236}">
                <a16:creationId xmlns:a16="http://schemas.microsoft.com/office/drawing/2014/main" id="{E50631F6-64E3-1D22-841D-2C59C4D833B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3420" y="3277663"/>
            <a:ext cx="1181731" cy="1375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80;p2">
            <a:extLst>
              <a:ext uri="{FF2B5EF4-FFF2-40B4-BE49-F238E27FC236}">
                <a16:creationId xmlns:a16="http://schemas.microsoft.com/office/drawing/2014/main" id="{182EAACC-0371-6865-AE38-481F59FC239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3521" y="3277663"/>
            <a:ext cx="1226218" cy="1159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81;p2">
            <a:extLst>
              <a:ext uri="{FF2B5EF4-FFF2-40B4-BE49-F238E27FC236}">
                <a16:creationId xmlns:a16="http://schemas.microsoft.com/office/drawing/2014/main" id="{ACEEEE31-22ED-6A15-AB0F-AF1404D2A8A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8923" y="1882519"/>
            <a:ext cx="1056298" cy="1326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82;p2">
            <a:extLst>
              <a:ext uri="{FF2B5EF4-FFF2-40B4-BE49-F238E27FC236}">
                <a16:creationId xmlns:a16="http://schemas.microsoft.com/office/drawing/2014/main" id="{3CE7CBC8-E7A1-1AAA-A8EB-17578871B02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94215" y="4544027"/>
            <a:ext cx="1051422" cy="1326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84;p2">
            <a:extLst>
              <a:ext uri="{FF2B5EF4-FFF2-40B4-BE49-F238E27FC236}">
                <a16:creationId xmlns:a16="http://schemas.microsoft.com/office/drawing/2014/main" id="{42A2A1AD-1C8A-F31D-46DE-5FD3521507F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40795" y="1872376"/>
            <a:ext cx="1056298" cy="1336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5;p2" descr="A person with brown hair&#10;&#10;Description automatically generated">
            <a:extLst>
              <a:ext uri="{FF2B5EF4-FFF2-40B4-BE49-F238E27FC236}">
                <a16:creationId xmlns:a16="http://schemas.microsoft.com/office/drawing/2014/main" id="{A265D944-CD2B-7B26-971F-F397AC6066C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25336" y="4764838"/>
            <a:ext cx="1105931" cy="11059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16B78C-2AB9-C32A-0BEC-43BF4C511096}"/>
              </a:ext>
            </a:extLst>
          </p:cNvPr>
          <p:cNvSpPr txBox="1"/>
          <p:nvPr/>
        </p:nvSpPr>
        <p:spPr>
          <a:xfrm>
            <a:off x="1887205" y="4990382"/>
            <a:ext cx="424322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629D"/>
                </a:solidFill>
              </a:rPr>
              <a:t>To communicate effectively, MCC needs to meet the members where they are, not expect them to come find us!</a:t>
            </a:r>
          </a:p>
        </p:txBody>
      </p:sp>
    </p:spTree>
    <p:extLst>
      <p:ext uri="{BB962C8B-B14F-4D97-AF65-F5344CB8AC3E}">
        <p14:creationId xmlns:p14="http://schemas.microsoft.com/office/powerpoint/2010/main" val="4092580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8DF3-9E42-58F8-B3C3-83DEE218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Volunteers are Key to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3BEB-C920-0092-E992-B631020D9F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Member Communication relies on channels:</a:t>
            </a:r>
          </a:p>
          <a:p>
            <a:r>
              <a:rPr lang="en-US" sz="2800" dirty="0"/>
              <a:t>Web</a:t>
            </a:r>
          </a:p>
          <a:p>
            <a:r>
              <a:rPr lang="en-US" sz="2800" dirty="0"/>
              <a:t>Email</a:t>
            </a:r>
          </a:p>
          <a:p>
            <a:r>
              <a:rPr lang="en-US" sz="2800" dirty="0"/>
              <a:t>Persistent chat</a:t>
            </a:r>
          </a:p>
          <a:p>
            <a:r>
              <a:rPr lang="en-US" sz="2800" dirty="0"/>
              <a:t>Social media</a:t>
            </a:r>
          </a:p>
          <a:p>
            <a:r>
              <a:rPr lang="en-US" sz="2800" dirty="0"/>
              <a:t>Webinars</a:t>
            </a:r>
          </a:p>
          <a:p>
            <a:r>
              <a:rPr lang="en-US" sz="2800" dirty="0"/>
              <a:t>In-person events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47023-F776-5FED-95B4-3C94934F2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5072" y="1371600"/>
            <a:ext cx="5181600" cy="493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Communication channels need management:</a:t>
            </a:r>
          </a:p>
          <a:p>
            <a:r>
              <a:rPr lang="en-US" sz="2800" dirty="0">
                <a:solidFill>
                  <a:srgbClr val="00629D"/>
                </a:solidFill>
              </a:rPr>
              <a:t>Any communication channel withers without continual maintenance</a:t>
            </a:r>
          </a:p>
          <a:p>
            <a:r>
              <a:rPr lang="en-US" sz="2800" dirty="0">
                <a:solidFill>
                  <a:srgbClr val="00629D"/>
                </a:solidFill>
              </a:rPr>
              <a:t>Assigning a new volunteer a limited responsibility helps to grow new leadership</a:t>
            </a:r>
          </a:p>
          <a:p>
            <a:r>
              <a:rPr lang="en-US" sz="2800" dirty="0">
                <a:solidFill>
                  <a:srgbClr val="00629D"/>
                </a:solidFill>
              </a:rPr>
              <a:t>Engage your volunteers, give them a sense of value</a:t>
            </a:r>
          </a:p>
        </p:txBody>
      </p:sp>
    </p:spTree>
    <p:extLst>
      <p:ext uri="{BB962C8B-B14F-4D97-AF65-F5344CB8AC3E}">
        <p14:creationId xmlns:p14="http://schemas.microsoft.com/office/powerpoint/2010/main" val="2331063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9413F-DA29-1073-EFEA-8AA23FAD3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9FAC-422E-009E-4534-35A2A5C39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Help Finding Volunteers?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97C94-4D43-8A3E-5C8D-072436169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990" y="3236361"/>
            <a:ext cx="5181600" cy="34078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Andy’s Secret Weapon …</a:t>
            </a:r>
          </a:p>
          <a:p>
            <a:pPr marL="0" indent="0">
              <a:buNone/>
            </a:pPr>
            <a:r>
              <a:rPr lang="en-US" dirty="0">
                <a:solidFill>
                  <a:srgbClr val="00629D"/>
                </a:solidFill>
              </a:rPr>
              <a:t>Just Ask Someone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E85F8-F325-75EF-18C4-5C8737EB0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7079" y="1371600"/>
            <a:ext cx="6524089" cy="49335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Build your volunteer cadre:</a:t>
            </a:r>
          </a:p>
          <a:p>
            <a:r>
              <a:rPr lang="en-US" sz="2800" dirty="0"/>
              <a:t>Define some volunteer roles</a:t>
            </a:r>
          </a:p>
          <a:p>
            <a:pPr lvl="1"/>
            <a:r>
              <a:rPr lang="en-US" sz="1800" dirty="0"/>
              <a:t>What it is, Why it matters</a:t>
            </a:r>
          </a:p>
          <a:p>
            <a:pPr lvl="1"/>
            <a:r>
              <a:rPr lang="en-US" sz="1800" dirty="0"/>
              <a:t>What is expected, Level of Effort, for how long</a:t>
            </a:r>
          </a:p>
          <a:p>
            <a:r>
              <a:rPr lang="en-US" sz="2800" dirty="0"/>
              <a:t>Pull your section membership from OU Analytics</a:t>
            </a:r>
          </a:p>
          <a:p>
            <a:pPr lvl="1"/>
            <a:r>
              <a:rPr lang="en-US" sz="1600" dirty="0"/>
              <a:t>Reach out to people in small groups, ask them if they would be interested in a volunteer role</a:t>
            </a:r>
          </a:p>
          <a:p>
            <a:pPr lvl="1"/>
            <a:r>
              <a:rPr lang="en-US" sz="1600" dirty="0"/>
              <a:t>If you get more volunteers than you need, always find a way to use them anyway</a:t>
            </a:r>
          </a:p>
          <a:p>
            <a:pPr lvl="1"/>
            <a:r>
              <a:rPr lang="en-US" sz="1600" dirty="0"/>
              <a:t>Don’t get discouraged, keep trying! One volunteer at a time.</a:t>
            </a:r>
          </a:p>
          <a:p>
            <a:r>
              <a:rPr lang="en-US" sz="2800" dirty="0"/>
              <a:t>Celebrate and reward</a:t>
            </a:r>
          </a:p>
          <a:p>
            <a:pPr lvl="1"/>
            <a:r>
              <a:rPr lang="en-US" sz="1600" dirty="0"/>
              <a:t>Announce new people to your section via email, web, social</a:t>
            </a:r>
          </a:p>
          <a:p>
            <a:pPr lvl="1"/>
            <a:r>
              <a:rPr lang="en-US" sz="1600" dirty="0"/>
              <a:t>Give out letters of appreciation (they’re $Free!)</a:t>
            </a:r>
          </a:p>
        </p:txBody>
      </p:sp>
    </p:spTree>
    <p:extLst>
      <p:ext uri="{BB962C8B-B14F-4D97-AF65-F5344CB8AC3E}">
        <p14:creationId xmlns:p14="http://schemas.microsoft.com/office/powerpoint/2010/main" val="407153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8FE2B-5C9B-D38C-5EF3-F924F935B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D7CC9-3607-43BF-AC99-7D4A639AF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Initiatives in 2025: Web Modernization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A5BD8-6E7D-49A8-EB2E-1CFDCA763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5065059" cy="49335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Your section’s web site is likely the first place many people go to find contact information, details about events, and take a first step to volunteering</a:t>
            </a:r>
          </a:p>
          <a:p>
            <a:pPr marL="0" indent="0">
              <a:buNone/>
            </a:pPr>
            <a:r>
              <a:rPr lang="en-US" dirty="0"/>
              <a:t>A defunct web page discourages engagement of members</a:t>
            </a:r>
          </a:p>
          <a:p>
            <a:pPr marL="0" indent="0">
              <a:buNone/>
            </a:pPr>
            <a:r>
              <a:rPr lang="en-US" dirty="0"/>
              <a:t>Region 3 is working with each section to capture your current web page, current webmaster, and link back from the R3 homepage.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64D4E7-7ED3-7C7F-D3DB-77DE6B2CD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814" y="1503954"/>
            <a:ext cx="3929913" cy="26626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7402EF-DCB7-CA3A-E4D3-2C9E634F0DD5}"/>
              </a:ext>
            </a:extLst>
          </p:cNvPr>
          <p:cNvSpPr txBox="1"/>
          <p:nvPr/>
        </p:nvSpPr>
        <p:spPr>
          <a:xfrm>
            <a:off x="6288743" y="4391006"/>
            <a:ext cx="5270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29D"/>
                </a:solidFill>
              </a:rPr>
              <a:t>Recommendation: Assign a volunteer as your section’s webmaster and ask them to report monthly. Ensure your web information is up to date with R3 webmaster. Ask for help from R3 to get started.</a:t>
            </a:r>
          </a:p>
        </p:txBody>
      </p:sp>
    </p:spTree>
    <p:extLst>
      <p:ext uri="{BB962C8B-B14F-4D97-AF65-F5344CB8AC3E}">
        <p14:creationId xmlns:p14="http://schemas.microsoft.com/office/powerpoint/2010/main" val="3917288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5011F-B91A-D5E6-9959-DC3B76005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22DF9-33FE-D748-BA95-0AEBCBED2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Initiatives in 2025: 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FC093-842F-CE19-077A-8D7EAF88D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36" y="1546455"/>
            <a:ext cx="7072901" cy="2645598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52"/>
              <a:buNone/>
            </a:pPr>
            <a:r>
              <a:rPr lang="en-US" sz="2800" dirty="0"/>
              <a:t>Social media is where many of our members are, we have to go to them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52"/>
              <a:buFont typeface="Arial"/>
              <a:buChar char="•"/>
            </a:pPr>
            <a:r>
              <a:rPr lang="en-US" sz="2800" dirty="0"/>
              <a:t>Linked In 1180 followers</a:t>
            </a:r>
          </a:p>
          <a:p>
            <a:pPr marL="285750" indent="-285750">
              <a:spcBef>
                <a:spcPts val="0"/>
              </a:spcBef>
              <a:buSzPts val="1552"/>
              <a:buFont typeface="Arial"/>
              <a:buChar char="•"/>
            </a:pPr>
            <a:r>
              <a:rPr lang="en-US" sz="2800" dirty="0" err="1"/>
              <a:t>XTwitter</a:t>
            </a:r>
            <a:r>
              <a:rPr lang="en-US" sz="2800" dirty="0"/>
              <a:t> 579 followers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52"/>
              <a:buFont typeface="Arial"/>
              <a:buChar char="•"/>
            </a:pPr>
            <a:r>
              <a:rPr lang="en-US" sz="2800" dirty="0"/>
              <a:t>Instagram 125 followers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52"/>
              <a:buFont typeface="Arial"/>
              <a:buChar char="•"/>
            </a:pPr>
            <a:r>
              <a:rPr lang="en-US" sz="2000" dirty="0"/>
              <a:t>Facebook in progress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52"/>
              <a:buFont typeface="Arial"/>
              <a:buChar char="•"/>
            </a:pPr>
            <a:r>
              <a:rPr lang="en-US" sz="2000" dirty="0" err="1"/>
              <a:t>Youtube</a:t>
            </a:r>
            <a:r>
              <a:rPr lang="en-US" sz="2000" dirty="0"/>
              <a:t> in progress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CBA2CB-6ED9-DEEB-4908-E6400E9D2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449" y="1643677"/>
            <a:ext cx="3750815" cy="30510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151823-0E3D-1625-A386-2806A38B5B82}"/>
              </a:ext>
            </a:extLst>
          </p:cNvPr>
          <p:cNvSpPr txBox="1"/>
          <p:nvPr/>
        </p:nvSpPr>
        <p:spPr>
          <a:xfrm>
            <a:off x="1171254" y="4458984"/>
            <a:ext cx="5928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29D"/>
                </a:solidFill>
              </a:rPr>
              <a:t>Recommendation: Assign a volunteer as your section’s Linked-In Coordinator, establish a section page, invite your members to follow it, and make a plan to post something weekly. Region 3 Linked-In page will help promote you.</a:t>
            </a:r>
          </a:p>
        </p:txBody>
      </p:sp>
    </p:spTree>
    <p:extLst>
      <p:ext uri="{BB962C8B-B14F-4D97-AF65-F5344CB8AC3E}">
        <p14:creationId xmlns:p14="http://schemas.microsoft.com/office/powerpoint/2010/main" val="1757249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Initiatives in 2025: </a:t>
            </a:r>
            <a:r>
              <a:rPr lang="en-US" dirty="0" err="1"/>
              <a:t>Collabratec</a:t>
            </a:r>
            <a:endParaRPr lang="en-US" dirty="0"/>
          </a:p>
        </p:txBody>
      </p:sp>
      <p:sp>
        <p:nvSpPr>
          <p:cNvPr id="4" name="Google Shape;297;p41">
            <a:extLst>
              <a:ext uri="{FF2B5EF4-FFF2-40B4-BE49-F238E27FC236}">
                <a16:creationId xmlns:a16="http://schemas.microsoft.com/office/drawing/2014/main" id="{F9190554-4E5F-365C-A8AC-CF18900CCA25}"/>
              </a:ext>
            </a:extLst>
          </p:cNvPr>
          <p:cNvSpPr txBox="1">
            <a:spLocks/>
          </p:cNvSpPr>
          <p:nvPr/>
        </p:nvSpPr>
        <p:spPr>
          <a:xfrm>
            <a:off x="578252" y="1716281"/>
            <a:ext cx="5713964" cy="30170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SzPct val="96969"/>
            </a:pPr>
            <a:r>
              <a:rPr lang="en-US" sz="2800" dirty="0"/>
              <a:t>Region 3 launched a </a:t>
            </a:r>
            <a:r>
              <a:rPr lang="en-US" sz="2800" dirty="0" err="1"/>
              <a:t>Collabratec</a:t>
            </a:r>
            <a:r>
              <a:rPr lang="en-US" sz="2800" dirty="0"/>
              <a:t> Community in 2024</a:t>
            </a:r>
          </a:p>
          <a:p>
            <a:pPr>
              <a:spcBef>
                <a:spcPts val="0"/>
              </a:spcBef>
              <a:buSzPct val="96969"/>
            </a:pPr>
            <a:r>
              <a:rPr lang="en-US" sz="2800" dirty="0"/>
              <a:t>Provides a collaborative platform for member communication</a:t>
            </a:r>
          </a:p>
          <a:p>
            <a:pPr>
              <a:spcBef>
                <a:spcPts val="0"/>
              </a:spcBef>
              <a:buSzPct val="96969"/>
            </a:pPr>
            <a:r>
              <a:rPr lang="en-US" sz="2800" dirty="0"/>
              <a:t>Provides an enduring repository for section artifacts</a:t>
            </a:r>
          </a:p>
          <a:p>
            <a:pPr>
              <a:spcBef>
                <a:spcPts val="0"/>
              </a:spcBef>
              <a:buSzPct val="96969"/>
            </a:pPr>
            <a:r>
              <a:rPr lang="en-US" sz="2800" dirty="0"/>
              <a:t>Help is available from Region 3</a:t>
            </a:r>
          </a:p>
        </p:txBody>
      </p:sp>
      <p:pic>
        <p:nvPicPr>
          <p:cNvPr id="5" name="Google Shape;283;p39">
            <a:extLst>
              <a:ext uri="{FF2B5EF4-FFF2-40B4-BE49-F238E27FC236}">
                <a16:creationId xmlns:a16="http://schemas.microsoft.com/office/drawing/2014/main" id="{67634A1B-411D-5127-6812-48CC21A9CA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96440" y="1638304"/>
            <a:ext cx="4717308" cy="23736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00F59D-CF62-5CAD-2F49-DDC9AB219A9C}"/>
              </a:ext>
            </a:extLst>
          </p:cNvPr>
          <p:cNvSpPr txBox="1"/>
          <p:nvPr/>
        </p:nvSpPr>
        <p:spPr>
          <a:xfrm>
            <a:off x="2042946" y="4708456"/>
            <a:ext cx="8106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29D"/>
                </a:solidFill>
              </a:rPr>
              <a:t>Recommendation: Assign a volunteer as your section’s </a:t>
            </a:r>
            <a:r>
              <a:rPr lang="en-US" dirty="0" err="1">
                <a:solidFill>
                  <a:srgbClr val="00629D"/>
                </a:solidFill>
              </a:rPr>
              <a:t>Collabratec</a:t>
            </a:r>
            <a:r>
              <a:rPr lang="en-US" dirty="0">
                <a:solidFill>
                  <a:srgbClr val="00629D"/>
                </a:solidFill>
              </a:rPr>
              <a:t> Coordinator, establish a section workspace, invite your members to join it, and USE it to support your monthly EXCOM meetings. Region 3 </a:t>
            </a:r>
            <a:r>
              <a:rPr lang="en-US" dirty="0" err="1">
                <a:solidFill>
                  <a:srgbClr val="00629D"/>
                </a:solidFill>
              </a:rPr>
              <a:t>Collabratec</a:t>
            </a:r>
            <a:r>
              <a:rPr lang="en-US" dirty="0">
                <a:solidFill>
                  <a:srgbClr val="00629D"/>
                </a:solidFill>
              </a:rPr>
              <a:t> will help you get set up.</a:t>
            </a:r>
          </a:p>
        </p:txBody>
      </p:sp>
    </p:spTree>
    <p:extLst>
      <p:ext uri="{BB962C8B-B14F-4D97-AF65-F5344CB8AC3E}">
        <p14:creationId xmlns:p14="http://schemas.microsoft.com/office/powerpoint/2010/main" val="1770259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Br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0C2F"/>
      </a:accent1>
      <a:accent2>
        <a:srgbClr val="FFA300"/>
      </a:accent2>
      <a:accent3>
        <a:srgbClr val="00843D"/>
      </a:accent3>
      <a:accent4>
        <a:srgbClr val="981D97"/>
      </a:accent4>
      <a:accent5>
        <a:srgbClr val="009CA6"/>
      </a:accent5>
      <a:accent6>
        <a:srgbClr val="00629B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2024_presentation template" id="{8BCE901A-D5F4-7D4E-8543-1ADBF3A806AE}" vid="{1005ADA3-03A9-AC4D-A15A-FF945BCE6B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SEC2024_presentation template</Template>
  <TotalTime>4512</TotalTime>
  <Words>650</Words>
  <Application>Microsoft Office PowerPoint</Application>
  <PresentationFormat>Widescreen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Noto Sans Symbols</vt:lpstr>
      <vt:lpstr>Wingdings</vt:lpstr>
      <vt:lpstr>Office Theme</vt:lpstr>
      <vt:lpstr>IEEE Region 3  Member Communications Committee</vt:lpstr>
      <vt:lpstr>New Initiatives and Best Practices</vt:lpstr>
      <vt:lpstr>Member Communications </vt:lpstr>
      <vt:lpstr>Team MCC</vt:lpstr>
      <vt:lpstr>Volunteers are Key to Communication</vt:lpstr>
      <vt:lpstr>Need Help Finding Volunteers?</vt:lpstr>
      <vt:lpstr>Initiatives in 2025: Web Modernization</vt:lpstr>
      <vt:lpstr>Initiatives in 2025: Social Media</vt:lpstr>
      <vt:lpstr>Initiatives in 2025: Collabratec</vt:lpstr>
      <vt:lpstr>A parting word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Grigorian, Eric</dc:creator>
  <cp:lastModifiedBy>Pat Donohoe</cp:lastModifiedBy>
  <cp:revision>5</cp:revision>
  <dcterms:created xsi:type="dcterms:W3CDTF">2024-01-28T22:59:39Z</dcterms:created>
  <dcterms:modified xsi:type="dcterms:W3CDTF">2025-03-26T20:27:36Z</dcterms:modified>
</cp:coreProperties>
</file>