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72" r:id="rId3"/>
    <p:sldId id="273" r:id="rId4"/>
    <p:sldId id="268" r:id="rId5"/>
    <p:sldId id="275" r:id="rId6"/>
    <p:sldId id="274" r:id="rId7"/>
    <p:sldId id="271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00629D"/>
    <a:srgbClr val="E3E8EB"/>
    <a:srgbClr val="DFE3E7"/>
    <a:srgbClr val="E4E9ED"/>
    <a:srgbClr val="002A4E"/>
    <a:srgbClr val="F6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128" y="3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courses/ho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www.ieee.org/education/credentialing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ryengineering.org/volunteer-stem-portal/stem-portal-grant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amithwick@ieee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827" y="15159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 3</a:t>
            </a:r>
            <a:br>
              <a:rPr lang="en-US" dirty="0"/>
            </a:br>
            <a:r>
              <a:rPr lang="en-US" dirty="0"/>
              <a:t>EDUCATION ACTIVITIES COORDINATOR (REAC):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WE BENEFIT YOU?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402" y="407660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Presenter: Damith Wickramanayake</a:t>
            </a:r>
          </a:p>
          <a:p>
            <a:r>
              <a:rPr lang="en-US" b="1" dirty="0"/>
              <a:t>Region 3 Education Activities Coordinator</a:t>
            </a:r>
          </a:p>
          <a:p>
            <a:r>
              <a:rPr lang="en-US" b="1" dirty="0"/>
              <a:t>Southeastcon 2025</a:t>
            </a:r>
          </a:p>
          <a:p>
            <a:r>
              <a:rPr lang="en-US" b="1" dirty="0"/>
              <a:t>March 28, 2025</a:t>
            </a:r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8DF3-9E42-58F8-B3C3-83DEE218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93" y="636608"/>
            <a:ext cx="9380456" cy="659757"/>
          </a:xfrm>
        </p:spPr>
        <p:txBody>
          <a:bodyPr>
            <a:normAutofit fontScale="90000"/>
          </a:bodyPr>
          <a:lstStyle/>
          <a:p>
            <a:r>
              <a:rPr lang="en-US" dirty="0"/>
              <a:t>About REAC                      About EAB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3BEB-C920-0092-E992-B631020D9F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b="1" u="sng" dirty="0">
                <a:solidFill>
                  <a:srgbClr val="00629B"/>
                </a:solidFill>
              </a:rPr>
              <a:t>REAC:</a:t>
            </a:r>
          </a:p>
          <a:p>
            <a:pPr marL="742950" lvl="1" indent="-285750" fontAlgn="base">
              <a:lnSpc>
                <a:spcPct val="80000"/>
              </a:lnSpc>
              <a:spcAft>
                <a:spcPct val="0"/>
              </a:spcAft>
              <a:buClr>
                <a:srgbClr val="0066A1"/>
              </a:buClr>
              <a:buFont typeface="Wingdings" pitchFamily="2" charset="2"/>
              <a:buChar char="q"/>
            </a:pPr>
            <a:r>
              <a:rPr lang="en-US" altLang="en-US" sz="2900" b="1" dirty="0">
                <a:solidFill>
                  <a:prstClr val="black"/>
                </a:solidFill>
              </a:rPr>
              <a:t>The Educational Activities Coordinator</a:t>
            </a:r>
            <a:r>
              <a:rPr lang="en-US" altLang="en-US" sz="2900" dirty="0">
                <a:solidFill>
                  <a:prstClr val="black"/>
                </a:solidFill>
              </a:rPr>
              <a:t> s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  <a:buClr>
                <a:srgbClr val="0066A1"/>
              </a:buClr>
              <a:buFont typeface="Wingdings" pitchFamily="2" charset="2"/>
              <a:buChar char="§"/>
            </a:pPr>
            <a:r>
              <a:rPr lang="en-US" altLang="en-US" sz="2600" dirty="0">
                <a:solidFill>
                  <a:prstClr val="black"/>
                </a:solidFill>
              </a:rPr>
              <a:t>Member of </a:t>
            </a:r>
            <a:r>
              <a:rPr lang="en-US" altLang="en-US" sz="2600" b="1" dirty="0">
                <a:solidFill>
                  <a:prstClr val="black"/>
                </a:solidFill>
              </a:rPr>
              <a:t>Section </a:t>
            </a:r>
            <a:r>
              <a:rPr lang="en-US" altLang="en-US" sz="2900" b="1" dirty="0">
                <a:solidFill>
                  <a:prstClr val="black"/>
                </a:solidFill>
              </a:rPr>
              <a:t>Support Committee 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  <a:buClr>
                <a:srgbClr val="0066A1"/>
              </a:buClr>
              <a:buFont typeface="Wingdings" pitchFamily="2" charset="2"/>
              <a:buChar char="§"/>
            </a:pPr>
            <a:endParaRPr lang="en-US" altLang="en-US" sz="2900" b="1" dirty="0">
              <a:solidFill>
                <a:prstClr val="black"/>
              </a:solidFill>
            </a:endParaRPr>
          </a:p>
          <a:p>
            <a:pPr lvl="2" fontAlgn="base">
              <a:lnSpc>
                <a:spcPct val="80000"/>
              </a:lnSpc>
              <a:spcAft>
                <a:spcPct val="0"/>
              </a:spcAft>
              <a:buClr>
                <a:srgbClr val="0066A1"/>
              </a:buClr>
              <a:buFont typeface="Wingdings" pitchFamily="2" charset="2"/>
              <a:buChar char="§"/>
            </a:pPr>
            <a:endParaRPr lang="en-US" altLang="en-US" sz="2900" dirty="0">
              <a:solidFill>
                <a:prstClr val="black"/>
              </a:solidFill>
            </a:endParaRPr>
          </a:p>
          <a:p>
            <a:pPr marL="742950" lvl="1" indent="-285750" fontAlgn="base">
              <a:lnSpc>
                <a:spcPct val="80000"/>
              </a:lnSpc>
              <a:spcAft>
                <a:spcPct val="0"/>
              </a:spcAft>
              <a:buClr>
                <a:srgbClr val="0066A1"/>
              </a:buClr>
              <a:buFont typeface="Wingdings" pitchFamily="2" charset="2"/>
              <a:buChar char="q"/>
            </a:pPr>
            <a:r>
              <a:rPr lang="en-US" altLang="en-US" sz="2900" b="1" dirty="0">
                <a:solidFill>
                  <a:prstClr val="black"/>
                </a:solidFill>
              </a:rPr>
              <a:t> Main Responsibility includes:</a:t>
            </a:r>
            <a:r>
              <a:rPr lang="en-US" altLang="en-US" sz="2900" dirty="0">
                <a:solidFill>
                  <a:prstClr val="black"/>
                </a:solidFill>
              </a:rPr>
              <a:t>  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  <a:buClr>
                <a:srgbClr val="0066A1"/>
              </a:buClr>
              <a:buFont typeface="Wingdings" pitchFamily="2" charset="2"/>
              <a:buChar char="v"/>
            </a:pPr>
            <a:r>
              <a:rPr lang="en-US" altLang="en-US" sz="2900" dirty="0">
                <a:solidFill>
                  <a:prstClr val="black"/>
                </a:solidFill>
              </a:rPr>
              <a:t>To Encourage Sections to support STEM education efforts.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  <a:buClr>
                <a:srgbClr val="0066A1"/>
              </a:buClr>
              <a:buFont typeface="Wingdings" pitchFamily="2" charset="2"/>
              <a:buChar char="v"/>
            </a:pPr>
            <a:endParaRPr lang="en-US" altLang="en-US" sz="2900" dirty="0">
              <a:solidFill>
                <a:prstClr val="black"/>
              </a:solidFill>
            </a:endParaRPr>
          </a:p>
          <a:p>
            <a:pPr lvl="2" fontAlgn="base">
              <a:lnSpc>
                <a:spcPct val="80000"/>
              </a:lnSpc>
              <a:spcAft>
                <a:spcPct val="0"/>
              </a:spcAft>
              <a:buClr>
                <a:srgbClr val="0066A1"/>
              </a:buClr>
              <a:buFont typeface="Wingdings" pitchFamily="2" charset="2"/>
              <a:buChar char="v"/>
            </a:pPr>
            <a:endParaRPr lang="en-US" altLang="en-US" sz="2900" dirty="0">
              <a:solidFill>
                <a:prstClr val="black"/>
              </a:solidFill>
            </a:endParaRPr>
          </a:p>
          <a:p>
            <a:pPr lvl="2" fontAlgn="base">
              <a:lnSpc>
                <a:spcPct val="80000"/>
              </a:lnSpc>
              <a:spcAft>
                <a:spcPct val="0"/>
              </a:spcAft>
              <a:buClr>
                <a:srgbClr val="0066A1"/>
              </a:buClr>
              <a:buFont typeface="Wingdings" pitchFamily="2" charset="2"/>
              <a:buChar char="v"/>
            </a:pPr>
            <a:r>
              <a:rPr lang="en-US" altLang="en-US" sz="2900" dirty="0">
                <a:solidFill>
                  <a:prstClr val="black"/>
                </a:solidFill>
              </a:rPr>
              <a:t>Engagement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  <a:buClr>
                <a:srgbClr val="0066A1"/>
              </a:buClr>
              <a:buFont typeface="Wingdings" pitchFamily="2" charset="2"/>
              <a:buChar char="v"/>
            </a:pPr>
            <a:endParaRPr lang="en-US" altLang="en-US" sz="2900" dirty="0">
              <a:solidFill>
                <a:prstClr val="black"/>
              </a:solidFill>
            </a:endParaRPr>
          </a:p>
          <a:p>
            <a:pPr lvl="2" fontAlgn="base">
              <a:lnSpc>
                <a:spcPct val="80000"/>
              </a:lnSpc>
              <a:spcAft>
                <a:spcPct val="0"/>
              </a:spcAft>
              <a:buClr>
                <a:srgbClr val="0066A1"/>
              </a:buClr>
              <a:buFont typeface="Wingdings" pitchFamily="2" charset="2"/>
              <a:buChar char="v"/>
            </a:pPr>
            <a:endParaRPr lang="en-US" altLang="en-US" sz="2900" dirty="0">
              <a:solidFill>
                <a:prstClr val="black"/>
              </a:solidFill>
            </a:endParaRPr>
          </a:p>
          <a:p>
            <a:pPr lvl="2" fontAlgn="base">
              <a:buFont typeface="Wingdings" pitchFamily="2" charset="2"/>
              <a:buChar char="v"/>
            </a:pPr>
            <a:r>
              <a:rPr lang="en-US" sz="2900" dirty="0"/>
              <a:t>Plan and execute </a:t>
            </a:r>
            <a:r>
              <a:rPr lang="en-US" sz="2900" b="1" dirty="0"/>
              <a:t>training programs</a:t>
            </a:r>
            <a:r>
              <a:rPr lang="en-US" sz="2900" dirty="0"/>
              <a:t> to address the technical and professional development of the membership.</a:t>
            </a:r>
          </a:p>
          <a:p>
            <a:pPr lvl="2" fontAlgn="base">
              <a:buFont typeface="Wingdings" pitchFamily="2" charset="2"/>
              <a:buChar char="v"/>
            </a:pPr>
            <a:endParaRPr lang="en-US" sz="2900" dirty="0"/>
          </a:p>
          <a:p>
            <a:pPr>
              <a:buFont typeface="Wingdings" pitchFamily="2" charset="2"/>
              <a:buChar char="v"/>
            </a:pPr>
            <a:endParaRPr lang="en-US" b="1" u="sng" dirty="0">
              <a:solidFill>
                <a:srgbClr val="00629B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47023-F776-5FED-95B4-3C94934F2A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b="1" u="sng" dirty="0">
                <a:solidFill>
                  <a:srgbClr val="00629B"/>
                </a:solidFill>
              </a:rPr>
              <a:t>EAB:</a:t>
            </a:r>
          </a:p>
          <a:p>
            <a:pPr marL="800100" lvl="3" indent="-342900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2400" dirty="0">
                <a:solidFill>
                  <a:prstClr val="black"/>
                </a:solidFill>
              </a:rPr>
              <a:t>Serve as the </a:t>
            </a:r>
            <a:r>
              <a:rPr lang="en-US" altLang="en-US" sz="2400" b="1" dirty="0">
                <a:solidFill>
                  <a:prstClr val="black"/>
                </a:solidFill>
              </a:rPr>
              <a:t>Region 3 Representative to the EAB </a:t>
            </a:r>
            <a:r>
              <a:rPr lang="en-US" altLang="en-US" sz="2400" dirty="0">
                <a:solidFill>
                  <a:prstClr val="black"/>
                </a:solidFill>
              </a:rPr>
              <a:t>Section Educational Outreach Committee.  </a:t>
            </a:r>
          </a:p>
          <a:p>
            <a:pPr marL="800100" lvl="3" indent="-342900">
              <a:spcBef>
                <a:spcPts val="1000"/>
              </a:spcBef>
              <a:buFont typeface="Wingdings" pitchFamily="2" charset="2"/>
              <a:buChar char="q"/>
            </a:pPr>
            <a:endParaRPr lang="en-US" altLang="en-US" sz="2400" dirty="0">
              <a:solidFill>
                <a:prstClr val="black"/>
              </a:solidFill>
            </a:endParaRPr>
          </a:p>
          <a:p>
            <a:pPr marL="342900" lvl="2" indent="-342900">
              <a:spcBef>
                <a:spcPts val="1000"/>
              </a:spcBef>
              <a:buFont typeface="Wingdings" pitchFamily="2" charset="2"/>
              <a:buChar char="q"/>
            </a:pPr>
            <a:r>
              <a:rPr lang="en-US" altLang="en-US" sz="2800" b="1" dirty="0">
                <a:solidFill>
                  <a:prstClr val="black"/>
                </a:solidFill>
              </a:rPr>
              <a:t>Main Responsibility includes: </a:t>
            </a:r>
          </a:p>
          <a:p>
            <a:pPr lvl="1" fontAlgn="base">
              <a:buFont typeface="Wingdings" pitchFamily="2" charset="2"/>
              <a:buChar char="v"/>
            </a:pPr>
            <a:r>
              <a:rPr lang="en-US" sz="2900" b="1" dirty="0"/>
              <a:t>Publicize</a:t>
            </a:r>
            <a:r>
              <a:rPr lang="en-US" sz="2900" dirty="0"/>
              <a:t> educational opportunities and programs to the Region</a:t>
            </a:r>
          </a:p>
          <a:p>
            <a:pPr lvl="1" fontAlgn="base">
              <a:buFont typeface="Wingdings" pitchFamily="2" charset="2"/>
              <a:buChar char="v"/>
            </a:pPr>
            <a:endParaRPr lang="en-US" sz="2900" dirty="0"/>
          </a:p>
          <a:p>
            <a:pPr lvl="1" fontAlgn="base">
              <a:buFont typeface="Wingdings" pitchFamily="2" charset="2"/>
              <a:buChar char="v"/>
            </a:pPr>
            <a:r>
              <a:rPr lang="en-US" sz="2900" b="1" dirty="0"/>
              <a:t>Promote </a:t>
            </a:r>
            <a:r>
              <a:rPr lang="en-US" sz="2900" dirty="0"/>
              <a:t>educational activities at the member level and </a:t>
            </a:r>
            <a:r>
              <a:rPr lang="en-US" sz="2900" b="1" dirty="0"/>
              <a:t>communicate to the Educational Activities Board (EAB)</a:t>
            </a:r>
            <a:r>
              <a:rPr lang="en-US" sz="2900" dirty="0"/>
              <a:t> those </a:t>
            </a:r>
            <a:r>
              <a:rPr lang="en-US" sz="2900" b="1" dirty="0"/>
              <a:t>educational concerns </a:t>
            </a:r>
            <a:r>
              <a:rPr lang="en-US" sz="2900" dirty="0"/>
              <a:t>of the membership.</a:t>
            </a:r>
          </a:p>
          <a:p>
            <a:pPr lvl="1" fontAlgn="base">
              <a:buFont typeface="Wingdings" pitchFamily="2" charset="2"/>
              <a:buChar char="v"/>
            </a:pPr>
            <a:endParaRPr lang="en-US" sz="2900" dirty="0"/>
          </a:p>
          <a:p>
            <a:pPr lvl="1" fontAlgn="base">
              <a:buFont typeface="Wingdings" pitchFamily="2" charset="2"/>
              <a:buChar char="v"/>
            </a:pPr>
            <a:r>
              <a:rPr lang="en-US" sz="2900" dirty="0"/>
              <a:t>Plan and execute </a:t>
            </a:r>
            <a:r>
              <a:rPr lang="en-US" sz="2900" b="1" dirty="0"/>
              <a:t>training programs</a:t>
            </a:r>
            <a:r>
              <a:rPr lang="en-US" sz="2900" dirty="0"/>
              <a:t> to address the technical and professional development of the membership. </a:t>
            </a:r>
            <a:r>
              <a:rPr lang="en-US" sz="2900" b="1" u="sng" dirty="0">
                <a:solidFill>
                  <a:srgbClr val="00629B"/>
                </a:solidFill>
              </a:rPr>
              <a:t>[PAC &amp; EAB]</a:t>
            </a:r>
          </a:p>
          <a:p>
            <a:pPr lvl="1" fontAlgn="base">
              <a:buFont typeface="Wingdings" pitchFamily="2" charset="2"/>
              <a:buChar char="v"/>
            </a:pPr>
            <a:endParaRPr lang="en-US" sz="2900" dirty="0"/>
          </a:p>
          <a:p>
            <a:pPr lvl="1" fontAlgn="base">
              <a:buFont typeface="Wingdings" pitchFamily="2" charset="2"/>
              <a:buChar char="v"/>
            </a:pPr>
            <a:r>
              <a:rPr lang="en-US" sz="2900" dirty="0"/>
              <a:t>Promote EAB and HKN </a:t>
            </a:r>
            <a:r>
              <a:rPr lang="en-US" sz="2900" b="1" dirty="0"/>
              <a:t>awards</a:t>
            </a:r>
            <a:r>
              <a:rPr lang="en-US" sz="2900" dirty="0"/>
              <a:t>.</a:t>
            </a:r>
          </a:p>
          <a:p>
            <a:pPr lvl="1">
              <a:buFont typeface="Wingdings" pitchFamily="2" charset="2"/>
              <a:buChar char="q"/>
            </a:pPr>
            <a:endParaRPr lang="en-US" sz="2900" b="1" u="sng" dirty="0">
              <a:solidFill>
                <a:srgbClr val="006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9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BENEFIT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>
                <a:solidFill>
                  <a:srgbClr val="00629B"/>
                </a:solidFill>
              </a:rPr>
              <a:t> REAC:</a:t>
            </a:r>
          </a:p>
          <a:p>
            <a:pPr lvl="1">
              <a:buFont typeface="Wingdings" pitchFamily="2" charset="2"/>
              <a:buChar char="v"/>
            </a:pPr>
            <a:r>
              <a:rPr lang="en-US" sz="2900" b="1" dirty="0">
                <a:solidFill>
                  <a:srgbClr val="0070C0"/>
                </a:solidFill>
              </a:rPr>
              <a:t>Funding Opportunities</a:t>
            </a:r>
          </a:p>
          <a:p>
            <a:pPr lvl="1">
              <a:buFont typeface="Wingdings" pitchFamily="2" charset="2"/>
              <a:buChar char="v"/>
            </a:pPr>
            <a:r>
              <a:rPr lang="en-US" sz="2900" b="1" dirty="0"/>
              <a:t> Region projects, PAC, MGA Surplus Funds </a:t>
            </a:r>
            <a:r>
              <a:rPr lang="en-US" sz="2900" b="1" dirty="0" err="1"/>
              <a:t>etc</a:t>
            </a:r>
            <a:endParaRPr lang="en-US" sz="2900" b="1" dirty="0"/>
          </a:p>
          <a:p>
            <a:pPr lvl="1">
              <a:buFont typeface="Wingdings" pitchFamily="2" charset="2"/>
              <a:buChar char="v"/>
            </a:pPr>
            <a:endParaRPr lang="en-US" sz="2900" b="1" dirty="0"/>
          </a:p>
          <a:p>
            <a:pPr lvl="1">
              <a:buFont typeface="Wingdings" pitchFamily="2" charset="2"/>
              <a:buChar char="v"/>
            </a:pPr>
            <a:endParaRPr lang="en-US" sz="2900" b="1" dirty="0"/>
          </a:p>
          <a:p>
            <a:pPr lvl="1">
              <a:buFont typeface="Wingdings" pitchFamily="2" charset="2"/>
              <a:buChar char="v"/>
            </a:pPr>
            <a:endParaRPr lang="en-US" sz="2900" b="1" dirty="0"/>
          </a:p>
          <a:p>
            <a:pPr lvl="1">
              <a:buFont typeface="Wingdings" pitchFamily="2" charset="2"/>
              <a:buChar char="v"/>
            </a:pPr>
            <a:r>
              <a:rPr lang="en-US" sz="2900" b="1" dirty="0"/>
              <a:t>Professional Development</a:t>
            </a:r>
          </a:p>
          <a:p>
            <a:pPr lvl="2">
              <a:buFont typeface="Wingdings" pitchFamily="2" charset="2"/>
              <a:buChar char="§"/>
            </a:pPr>
            <a:r>
              <a:rPr lang="en-US" sz="2900" b="1" dirty="0"/>
              <a:t> PAC &amp; EAB collaboration</a:t>
            </a:r>
          </a:p>
          <a:p>
            <a:pPr lvl="3">
              <a:buFont typeface="Wingdings" pitchFamily="2" charset="2"/>
              <a:buChar char="§"/>
            </a:pPr>
            <a:r>
              <a:rPr lang="en-US" sz="2900" b="1" dirty="0"/>
              <a:t>ILN Courses – PDH/CEH</a:t>
            </a:r>
          </a:p>
          <a:p>
            <a:pPr lvl="3">
              <a:buFont typeface="Wingdings" pitchFamily="2" charset="2"/>
              <a:buChar char="§"/>
            </a:pPr>
            <a:endParaRPr lang="en-US" sz="2900" b="1" dirty="0"/>
          </a:p>
          <a:p>
            <a:pPr lvl="3">
              <a:buFont typeface="Wingdings" pitchFamily="2" charset="2"/>
              <a:buChar char="§"/>
            </a:pPr>
            <a:endParaRPr lang="en-US" sz="2900" b="1" dirty="0"/>
          </a:p>
          <a:p>
            <a:pPr lvl="3">
              <a:buFont typeface="Wingdings" pitchFamily="2" charset="2"/>
              <a:buChar char="§"/>
            </a:pPr>
            <a:endParaRPr lang="en-US" sz="2900" b="1" dirty="0"/>
          </a:p>
          <a:p>
            <a:pPr lvl="3">
              <a:buFont typeface="Wingdings" pitchFamily="2" charset="2"/>
              <a:buChar char="§"/>
            </a:pPr>
            <a:endParaRPr lang="en-US" sz="2900" b="1" dirty="0"/>
          </a:p>
          <a:p>
            <a:pPr lvl="1">
              <a:buFont typeface="Wingdings" pitchFamily="2" charset="2"/>
              <a:buChar char="v"/>
            </a:pPr>
            <a:r>
              <a:rPr lang="en-US" sz="2900" b="1" dirty="0"/>
              <a:t>Member Recognition:</a:t>
            </a:r>
          </a:p>
          <a:p>
            <a:pPr lvl="2">
              <a:buFont typeface="Wingdings" pitchFamily="2" charset="2"/>
              <a:buChar char="§"/>
            </a:pPr>
            <a:r>
              <a:rPr lang="en-US" sz="2900" b="1" dirty="0"/>
              <a:t>Awards: - Region Award – for EA</a:t>
            </a:r>
          </a:p>
          <a:p>
            <a:pPr lvl="1">
              <a:buFont typeface="Wingdings" pitchFamily="2" charset="2"/>
              <a:buChar char="v"/>
            </a:pPr>
            <a:endParaRPr lang="en-US" sz="2900" b="1" dirty="0"/>
          </a:p>
          <a:p>
            <a:pPr lvl="1">
              <a:buFont typeface="Wingdings" pitchFamily="2" charset="2"/>
              <a:buChar char="v"/>
            </a:pPr>
            <a:endParaRPr lang="en-US" sz="2900" b="1" dirty="0"/>
          </a:p>
          <a:p>
            <a:pPr lvl="1">
              <a:buFont typeface="Wingdings" pitchFamily="2" charset="2"/>
              <a:buChar char="v"/>
            </a:pPr>
            <a:endParaRPr lang="en-US" b="1" dirty="0"/>
          </a:p>
          <a:p>
            <a:pPr lvl="2">
              <a:buFont typeface="Wingdings" pitchFamily="2" charset="2"/>
              <a:buChar char="v"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 EAB</a:t>
            </a:r>
          </a:p>
          <a:p>
            <a:pPr lvl="1">
              <a:buFont typeface="Wingdings" pitchFamily="2" charset="2"/>
              <a:buChar char="v"/>
            </a:pPr>
            <a:r>
              <a:rPr lang="en-US" sz="2900" b="1" dirty="0">
                <a:solidFill>
                  <a:srgbClr val="00629B"/>
                </a:solidFill>
              </a:rPr>
              <a:t>Funding Opportunities </a:t>
            </a:r>
          </a:p>
          <a:p>
            <a:pPr lvl="1">
              <a:buFont typeface="Wingdings" pitchFamily="2" charset="2"/>
              <a:buChar char="v"/>
            </a:pPr>
            <a:r>
              <a:rPr lang="en-US" sz="2900" b="1" dirty="0"/>
              <a:t>Projects</a:t>
            </a:r>
          </a:p>
          <a:p>
            <a:pPr lvl="2">
              <a:buFont typeface="Wingdings" pitchFamily="2" charset="2"/>
              <a:buChar char="§"/>
            </a:pPr>
            <a:r>
              <a:rPr lang="en-US" sz="2900" b="1" dirty="0"/>
              <a:t>STEM</a:t>
            </a:r>
          </a:p>
          <a:p>
            <a:pPr lvl="2">
              <a:buFont typeface="Wingdings" pitchFamily="2" charset="2"/>
              <a:buChar char="§"/>
            </a:pPr>
            <a:r>
              <a:rPr lang="en-US" sz="2900" b="1" dirty="0"/>
              <a:t>EPICS in IEEE</a:t>
            </a:r>
          </a:p>
          <a:p>
            <a:pPr marL="457200" lvl="1" indent="0">
              <a:buNone/>
            </a:pPr>
            <a:endParaRPr lang="en-US" sz="2900" b="1" dirty="0">
              <a:solidFill>
                <a:srgbClr val="00629B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2900" b="1" dirty="0"/>
              <a:t>Professional Development</a:t>
            </a:r>
          </a:p>
          <a:p>
            <a:pPr lvl="2">
              <a:buFont typeface="Wingdings" pitchFamily="2" charset="2"/>
              <a:buChar char="§"/>
            </a:pPr>
            <a:r>
              <a:rPr lang="en-US" sz="2900" b="1" dirty="0"/>
              <a:t>ILN Courses</a:t>
            </a:r>
          </a:p>
          <a:p>
            <a:pPr lvl="2">
              <a:buFont typeface="Wingdings" pitchFamily="2" charset="2"/>
              <a:buChar char="§"/>
            </a:pPr>
            <a:r>
              <a:rPr lang="en-US" sz="2900" b="1" dirty="0"/>
              <a:t>IEEE Credentialing Program</a:t>
            </a:r>
          </a:p>
          <a:p>
            <a:pPr lvl="2">
              <a:buFont typeface="Wingdings" pitchFamily="2" charset="2"/>
              <a:buChar char="§"/>
            </a:pPr>
            <a:r>
              <a:rPr lang="en-US" sz="2900" b="1" dirty="0"/>
              <a:t>IEEE ELearning 50% Discount</a:t>
            </a:r>
          </a:p>
          <a:p>
            <a:pPr lvl="1">
              <a:buFont typeface="Wingdings" pitchFamily="2" charset="2"/>
              <a:buChar char="v"/>
            </a:pPr>
            <a:endParaRPr lang="en-US" sz="2900" b="1" dirty="0">
              <a:solidFill>
                <a:srgbClr val="00629B"/>
              </a:solidFill>
            </a:endParaRPr>
          </a:p>
          <a:p>
            <a:pPr lvl="1">
              <a:buFont typeface="Wingdings" pitchFamily="2" charset="2"/>
              <a:buChar char="v"/>
            </a:pPr>
            <a:endParaRPr lang="en-US" sz="2900" b="1" dirty="0">
              <a:solidFill>
                <a:srgbClr val="00629B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2900" b="1" dirty="0"/>
              <a:t>Member Recognition:</a:t>
            </a:r>
          </a:p>
          <a:p>
            <a:pPr lvl="2">
              <a:buFont typeface="Wingdings" pitchFamily="2" charset="2"/>
              <a:buChar char="§"/>
            </a:pPr>
            <a:r>
              <a:rPr lang="en-US" sz="2900" b="1" dirty="0"/>
              <a:t>EAB Awards: Increase EAB Award for R 3</a:t>
            </a:r>
          </a:p>
          <a:p>
            <a:pPr marL="457200" lvl="1" indent="0">
              <a:buNone/>
            </a:pPr>
            <a:endParaRPr lang="en-US" sz="2900" b="1" dirty="0"/>
          </a:p>
          <a:p>
            <a:pPr lvl="1">
              <a:buFont typeface="Wingdings" pitchFamily="2" charset="2"/>
              <a:buChar char="v"/>
            </a:pPr>
            <a:r>
              <a:rPr lang="en-US" sz="2900" b="1" dirty="0"/>
              <a:t>Resources</a:t>
            </a:r>
          </a:p>
          <a:p>
            <a:pPr lvl="2">
              <a:buFont typeface="Wingdings" pitchFamily="2" charset="2"/>
              <a:buChar char="§"/>
            </a:pPr>
            <a:r>
              <a:rPr lang="en-US" sz="2300" b="1" dirty="0"/>
              <a:t>Teaching Excellence Hub</a:t>
            </a:r>
          </a:p>
          <a:p>
            <a:pPr lvl="2">
              <a:buFont typeface="Wingdings" pitchFamily="2" charset="2"/>
              <a:buChar char="§"/>
            </a:pPr>
            <a:r>
              <a:rPr lang="en-US" sz="2300" b="1" dirty="0"/>
              <a:t>EA Insight </a:t>
            </a:r>
            <a:r>
              <a:rPr lang="en-US" sz="2300" dirty="0"/>
              <a:t>– monthly newsletter</a:t>
            </a:r>
          </a:p>
          <a:p>
            <a:pPr lvl="1">
              <a:buFont typeface="Wingdings" pitchFamily="2" charset="2"/>
              <a:buChar char="v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55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410C7-32DF-7656-E550-3DD24349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Professional Development</a:t>
            </a:r>
          </a:p>
        </p:txBody>
      </p:sp>
      <p:pic>
        <p:nvPicPr>
          <p:cNvPr id="6" name="Google Shape;1469;g2b028f65de4_2_5" descr="IEEE Learning Network logo"/>
          <p:cNvPicPr preferRelativeResize="0">
            <a:picLocks noGrp="1"/>
          </p:cNvPicPr>
          <p:nvPr>
            <p:ph sz="half" idx="1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98242" y="1080398"/>
            <a:ext cx="1924489" cy="144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4142" y="1383174"/>
            <a:ext cx="8344383" cy="49335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Oﬀers a single online portal for continuing education products from </a:t>
            </a:r>
            <a:r>
              <a:rPr lang="en-US" sz="1800" dirty="0" err="1"/>
              <a:t>ou’s</a:t>
            </a:r>
            <a:r>
              <a:rPr lang="en-US" sz="1800" dirty="0"/>
              <a:t> and societies across IEEE. </a:t>
            </a:r>
            <a:endParaRPr lang="en-US" sz="1800" u="sng" dirty="0">
              <a:hlinkClick r:id="rId3"/>
            </a:endParaRPr>
          </a:p>
          <a:p>
            <a:pPr marL="0" indent="0">
              <a:buNone/>
            </a:pPr>
            <a:endParaRPr lang="en-US" sz="1800" u="sng" dirty="0">
              <a:hlinkClick r:id="rId3"/>
            </a:endParaRPr>
          </a:p>
          <a:p>
            <a:pPr marL="0" indent="0">
              <a:buNone/>
            </a:pPr>
            <a:endParaRPr lang="en-US" sz="1800" u="sng" dirty="0">
              <a:hlinkClick r:id="rId3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Earn Continuing Education Units (CEUs) and Professional Development Hours (PDHs) through the </a:t>
            </a:r>
            <a:r>
              <a:rPr lang="en-US" sz="1800" u="sng" dirty="0">
                <a:hlinkClick r:id="rId4"/>
              </a:rPr>
              <a:t>IEEE Credentialing Program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Individuals may earn certiﬁcates by completing select IEEE courses on the ILN Network.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u="sng" dirty="0">
              <a:hlinkClick r:id="rId3"/>
            </a:endParaRPr>
          </a:p>
          <a:p>
            <a:pPr marL="0" indent="0">
              <a:buNone/>
            </a:pPr>
            <a:r>
              <a:rPr lang="en-US" sz="2000" dirty="0"/>
              <a:t>Online digital library of multi-course programs and individual tutorials. </a:t>
            </a:r>
          </a:p>
          <a:p>
            <a:pPr marL="0" indent="0">
              <a:buNone/>
            </a:pPr>
            <a:r>
              <a:rPr lang="en-US" sz="2000" dirty="0"/>
              <a:t>Hundreds of hours of continuing professional education in current and emerging technologies and professional skills, developed with the world’s leading experts</a:t>
            </a:r>
          </a:p>
        </p:txBody>
      </p:sp>
      <p:pic>
        <p:nvPicPr>
          <p:cNvPr id="8" name="Google Shape;1494;g2b028f65de4_2_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282" y="3102017"/>
            <a:ext cx="2228411" cy="8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74" y="5018587"/>
            <a:ext cx="1724025" cy="89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20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Recognition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6967" y="1371600"/>
            <a:ext cx="7406833" cy="4933557"/>
          </a:xfrm>
        </p:spPr>
        <p:txBody>
          <a:bodyPr>
            <a:normAutofit/>
          </a:bodyPr>
          <a:lstStyle/>
          <a:p>
            <a:r>
              <a:rPr lang="en-US" sz="1800" b="1" dirty="0"/>
              <a:t>Recognize and honor major contributions </a:t>
            </a:r>
            <a:r>
              <a:rPr lang="en-US" sz="1800" dirty="0"/>
              <a:t>to engineering and technical education. </a:t>
            </a:r>
          </a:p>
          <a:p>
            <a:r>
              <a:rPr lang="en-US" sz="1800" b="1" dirty="0"/>
              <a:t>Award nominations </a:t>
            </a:r>
            <a:r>
              <a:rPr lang="en-US" sz="1800" dirty="0"/>
              <a:t>and scholarship applications are accepted </a:t>
            </a:r>
            <a:r>
              <a:rPr lang="en-US" sz="1800" b="1" dirty="0"/>
              <a:t>beginning in January each year. </a:t>
            </a:r>
          </a:p>
          <a:p>
            <a:r>
              <a:rPr lang="en-US" sz="1800" dirty="0"/>
              <a:t>The annual </a:t>
            </a:r>
            <a:r>
              <a:rPr lang="en-US" sz="1800" b="1" dirty="0"/>
              <a:t>deadline is the ﬁrst Monday after 30 April </a:t>
            </a:r>
            <a:r>
              <a:rPr lang="en-US" sz="1800" dirty="0"/>
              <a:t>of that year. </a:t>
            </a:r>
          </a:p>
          <a:p>
            <a:pPr lvl="0"/>
            <a:r>
              <a:rPr lang="en-US" sz="1800" dirty="0"/>
              <a:t>Awards are given </a:t>
            </a:r>
            <a:r>
              <a:rPr lang="en-US" sz="1800" b="1" dirty="0"/>
              <a:t>for meritorious activities in</a:t>
            </a:r>
            <a:r>
              <a:rPr lang="en-US" sz="1800" dirty="0"/>
              <a:t>: accreditation, </a:t>
            </a:r>
          </a:p>
          <a:p>
            <a:pPr lvl="1"/>
            <a:r>
              <a:rPr lang="en-US" sz="1400" b="1" dirty="0"/>
              <a:t>continuing education</a:t>
            </a:r>
          </a:p>
          <a:p>
            <a:pPr lvl="1"/>
            <a:r>
              <a:rPr lang="en-US" sz="1400" b="1" dirty="0"/>
              <a:t>educational innovation, </a:t>
            </a:r>
          </a:p>
          <a:p>
            <a:pPr lvl="1"/>
            <a:r>
              <a:rPr lang="en-US" sz="1400" b="1" dirty="0"/>
              <a:t>pre-university education, ,</a:t>
            </a:r>
            <a:br>
              <a:rPr lang="en-US" sz="1400" b="1" dirty="0"/>
            </a:br>
            <a:r>
              <a:rPr lang="en-US" sz="1400" b="1" dirty="0"/>
              <a:t> employee professional development, </a:t>
            </a:r>
          </a:p>
          <a:p>
            <a:pPr lvl="1"/>
            <a:endParaRPr lang="en-US" sz="1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56" y="1451115"/>
            <a:ext cx="23812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29743" y="4667198"/>
            <a:ext cx="57410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  REGION 3   AWARDS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For Region EC Chair/Lead</a:t>
            </a:r>
          </a:p>
        </p:txBody>
      </p:sp>
    </p:spTree>
    <p:extLst>
      <p:ext uri="{BB962C8B-B14F-4D97-AF65-F5344CB8AC3E}">
        <p14:creationId xmlns:p14="http://schemas.microsoft.com/office/powerpoint/2010/main" val="173665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Opportunities - Projects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2162" y="1371600"/>
            <a:ext cx="7221638" cy="4933557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b="1" kern="0" dirty="0">
                <a:solidFill>
                  <a:srgbClr val="000000"/>
                </a:solidFill>
                <a:cs typeface="Calibri"/>
                <a:sym typeface="Calibri"/>
              </a:rPr>
              <a:t>STEM Grant Program </a:t>
            </a:r>
            <a:r>
              <a:rPr lang="en-US" sz="1800" kern="0" dirty="0">
                <a:solidFill>
                  <a:srgbClr val="000000"/>
                </a:solidFill>
                <a:cs typeface="Calibri"/>
                <a:sym typeface="Calibri"/>
              </a:rPr>
              <a:t>- designed to spur STEM outreach &amp; innovation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kern="0" dirty="0">
                <a:solidFill>
                  <a:srgbClr val="000000"/>
                </a:solidFill>
                <a:cs typeface="Calibri"/>
                <a:sym typeface="Calibri"/>
              </a:rPr>
              <a:t>Provide  funding to IEEE volunteers to develop new STEM programs or enhance existing programs.</a:t>
            </a:r>
            <a:r>
              <a:rPr lang="en-US" sz="1800" b="1" kern="0" dirty="0">
                <a:solidFill>
                  <a:srgbClr val="000000"/>
                </a:solidFill>
                <a:cs typeface="Calibri"/>
                <a:sym typeface="Calibri"/>
              </a:rPr>
              <a:t> </a:t>
            </a:r>
            <a:endParaRPr lang="en-US" sz="1800" kern="0" dirty="0">
              <a:solidFill>
                <a:sysClr val="windowText" lastClr="00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rgbClr val="333333"/>
                </a:solidFill>
                <a:latin typeface="Helvetica Neue"/>
              </a:rPr>
              <a:t>Empowers students </a:t>
            </a:r>
            <a:r>
              <a:rPr lang="en-US" sz="1800" dirty="0">
                <a:solidFill>
                  <a:srgbClr val="333333"/>
                </a:solidFill>
                <a:latin typeface="Helvetica Neue"/>
              </a:rPr>
              <a:t>to work with local service organizations to apply technical knowledge to implement solutions for a community’s unique challenges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5400" b="1" dirty="0">
                <a:solidFill>
                  <a:srgbClr val="0070C0"/>
                </a:solidFill>
              </a:rPr>
              <a:t>Projects</a:t>
            </a:r>
          </a:p>
        </p:txBody>
      </p:sp>
      <p:pic>
        <p:nvPicPr>
          <p:cNvPr id="5" name="Google Shape;1702;p282">
            <a:hlinkClick r:id="rId2"/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353" y="1351901"/>
            <a:ext cx="2016318" cy="951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3" y="2964671"/>
            <a:ext cx="30956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0" y="4016415"/>
            <a:ext cx="3395059" cy="161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98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8DF3-9E42-58F8-B3C3-83DEE218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47023-F776-5FED-95B4-3C94934F2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1193" y="1290578"/>
            <a:ext cx="5181600" cy="493355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/>
              <a:t>Resource for university- level educators who are teaching engineering, computer science, and technology courses online or in-person. 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The website oﬀers tools to improve curriculum, manage student teams, and more.</a:t>
            </a:r>
          </a:p>
          <a:p>
            <a:pPr>
              <a:buFont typeface="Wingdings" pitchFamily="2" charset="2"/>
              <a:buChar char="§"/>
            </a:pPr>
            <a:endParaRPr lang="en-US" sz="2200" dirty="0"/>
          </a:p>
          <a:p>
            <a:pPr>
              <a:buFont typeface="Wingdings" pitchFamily="2" charset="2"/>
              <a:buChar char="§"/>
            </a:pPr>
            <a:endParaRPr lang="en-US" sz="2200" dirty="0"/>
          </a:p>
          <a:p>
            <a:r>
              <a:rPr lang="en-US" sz="2400" dirty="0"/>
              <a:t>Monthly Newsletter for IEEE Volunteers involved in education. </a:t>
            </a:r>
          </a:p>
          <a:p>
            <a:r>
              <a:rPr lang="en-US" sz="2400" dirty="0"/>
              <a:t>Each monthly edition highlights news, information, updates, and resources for volunteers throughout IEEE, </a:t>
            </a:r>
          </a:p>
          <a:p>
            <a:pPr>
              <a:buFont typeface="Wingdings" pitchFamily="2" charset="2"/>
              <a:buChar char="§"/>
            </a:pPr>
            <a:endParaRPr lang="en-US" sz="2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00" y="1354238"/>
            <a:ext cx="3212457" cy="97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9" y="4294208"/>
            <a:ext cx="3533775" cy="112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99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947" y="1400537"/>
            <a:ext cx="9972554" cy="4340506"/>
          </a:xfrm>
        </p:spPr>
        <p:txBody>
          <a:bodyPr>
            <a:normAutofit fontScale="90000"/>
          </a:bodyPr>
          <a:lstStyle/>
          <a:p>
            <a:pPr marL="914400" algn="ctr">
              <a:lnSpc>
                <a:spcPct val="70000"/>
              </a:lnSpc>
            </a:pPr>
            <a:br>
              <a:rPr lang="en-US" altLang="en-US" sz="6700" dirty="0"/>
            </a:br>
            <a:br>
              <a:rPr lang="en-US" altLang="en-US" sz="6700" dirty="0"/>
            </a:br>
            <a:r>
              <a:rPr lang="en-US" altLang="en-US" sz="6700" dirty="0">
                <a:solidFill>
                  <a:srgbClr val="0070C0"/>
                </a:solidFill>
              </a:rPr>
              <a:t>THANK YOU</a:t>
            </a:r>
            <a:br>
              <a:rPr lang="en-US" altLang="en-US" sz="6700" dirty="0">
                <a:solidFill>
                  <a:srgbClr val="0070C0"/>
                </a:solidFill>
              </a:rPr>
            </a:br>
            <a:br>
              <a:rPr lang="en-US" altLang="en-US" sz="6700" dirty="0">
                <a:solidFill>
                  <a:srgbClr val="0070C0"/>
                </a:solidFill>
              </a:rPr>
            </a:br>
            <a:r>
              <a:rPr lang="en-US" altLang="en-US" sz="6700" dirty="0">
                <a:solidFill>
                  <a:srgbClr val="0070C0"/>
                </a:solidFill>
              </a:rPr>
              <a:t>Q &amp; A</a:t>
            </a:r>
            <a:br>
              <a:rPr lang="en-US" altLang="en-US" sz="6700" dirty="0">
                <a:solidFill>
                  <a:srgbClr val="0070C0"/>
                </a:solidFill>
              </a:rPr>
            </a:br>
            <a:br>
              <a:rPr lang="en-US" altLang="en-US" sz="6700" dirty="0">
                <a:solidFill>
                  <a:srgbClr val="0070C0"/>
                </a:solidFill>
              </a:rPr>
            </a:br>
            <a:r>
              <a:rPr lang="en-US" altLang="en-US" sz="67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Contact: </a:t>
            </a:r>
            <a:br>
              <a:rPr lang="en-US" altLang="en-US" sz="67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</a:br>
            <a:r>
              <a:rPr lang="en-US" altLang="en-US" sz="67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Damith Wickramanayake:</a:t>
            </a:r>
            <a:br>
              <a:rPr lang="en-US" altLang="en-US" sz="67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</a:br>
            <a:r>
              <a:rPr lang="en-US" altLang="en-US" sz="67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  <a:hlinkClick r:id="rId2"/>
              </a:rPr>
              <a:t>damithwick@ieee.org</a:t>
            </a:r>
            <a:br>
              <a:rPr lang="en-US" altLang="en-US" sz="67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</a:b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59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4700</TotalTime>
  <Words>540</Words>
  <Application>Microsoft Office PowerPoint</Application>
  <PresentationFormat>Widescreen</PresentationFormat>
  <Paragraphs>103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 Neue</vt:lpstr>
      <vt:lpstr>Wingdings</vt:lpstr>
      <vt:lpstr>Office Theme</vt:lpstr>
      <vt:lpstr>REGION 3 EDUCATION ACTIVITIES COORDINATOR (REAC):  HOW WE BENEFIT YOU? </vt:lpstr>
      <vt:lpstr>About REAC                      About EAB</vt:lpstr>
      <vt:lpstr>HOW WE BENEFIT YOU?</vt:lpstr>
      <vt:lpstr>Professional Development</vt:lpstr>
      <vt:lpstr>Member Recognition</vt:lpstr>
      <vt:lpstr>Funding Opportunities - Projects</vt:lpstr>
      <vt:lpstr>Resources</vt:lpstr>
      <vt:lpstr>  THANK YOU  Q &amp; A  Contact:  Damith Wickramanayake: damithwick@ieee.org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33</cp:revision>
  <dcterms:created xsi:type="dcterms:W3CDTF">2024-01-28T22:59:39Z</dcterms:created>
  <dcterms:modified xsi:type="dcterms:W3CDTF">2025-03-26T19:07:48Z</dcterms:modified>
</cp:coreProperties>
</file>