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426" r:id="rId3"/>
    <p:sldId id="437" r:id="rId4"/>
    <p:sldId id="428" r:id="rId5"/>
    <p:sldId id="427" r:id="rId6"/>
    <p:sldId id="429" r:id="rId7"/>
    <p:sldId id="434" r:id="rId8"/>
    <p:sldId id="441" r:id="rId9"/>
    <p:sldId id="413" r:id="rId10"/>
    <p:sldId id="438" r:id="rId11"/>
    <p:sldId id="439" r:id="rId12"/>
    <p:sldId id="440" r:id="rId13"/>
    <p:sldId id="415" r:id="rId14"/>
    <p:sldId id="414" r:id="rId15"/>
    <p:sldId id="432" r:id="rId16"/>
    <p:sldId id="418" r:id="rId17"/>
    <p:sldId id="423" r:id="rId18"/>
    <p:sldId id="416" r:id="rId19"/>
    <p:sldId id="420" r:id="rId20"/>
    <p:sldId id="421" r:id="rId21"/>
    <p:sldId id="419" r:id="rId22"/>
    <p:sldId id="422" r:id="rId23"/>
    <p:sldId id="345" r:id="rId24"/>
    <p:sldId id="433" r:id="rId25"/>
    <p:sldId id="435" r:id="rId26"/>
    <p:sldId id="43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Brunasso" initials="TB" lastIdx="1" clrIdx="0">
    <p:extLst>
      <p:ext uri="{19B8F6BF-5375-455C-9EA6-DF929625EA0E}">
        <p15:presenceInfo xmlns:p15="http://schemas.microsoft.com/office/powerpoint/2012/main" userId="c052313998ded2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4660"/>
  </p:normalViewPr>
  <p:slideViewPr>
    <p:cSldViewPr snapToGrid="0">
      <p:cViewPr varScale="1">
        <p:scale>
          <a:sx n="99" d="100"/>
          <a:sy n="99" d="100"/>
        </p:scale>
        <p:origin x="1128" y="30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2T15:00:58.756" idx="1">
    <p:pos x="5006" y="1234"/>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4B43284-2011-4ECE-AB78-C787F4CD8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7D3EFE9-A8D1-409A-B457-383AE575CF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E3AAE9DD-2DB5-4893-BE55-51399C043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EFEA0C1-F953-4B7B-A666-1A95CCB9DCB7}" type="slidenum">
              <a:rPr lang="en-US" altLang="en-US" smtClean="0"/>
              <a:pPr/>
              <a:t>2</a:t>
            </a:fld>
            <a:endParaRPr lang="en-US" altLang="en-US"/>
          </a:p>
        </p:txBody>
      </p:sp>
    </p:spTree>
    <p:extLst>
      <p:ext uri="{BB962C8B-B14F-4D97-AF65-F5344CB8AC3E}">
        <p14:creationId xmlns:p14="http://schemas.microsoft.com/office/powerpoint/2010/main" val="138098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28AEA72-52E7-4DC0-977E-1B981BDB82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2E6B9B9-D923-4C7C-A1F2-D96DC6C1E6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84482B3A-55FA-46B6-93A1-AC18A9511F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D056B5C-1D3C-4164-8566-2E5975B05385}" type="slidenum">
              <a:rPr lang="en-US" altLang="en-US" smtClean="0"/>
              <a:pPr/>
              <a:t>5</a:t>
            </a:fld>
            <a:endParaRPr lang="en-US" altLang="en-US"/>
          </a:p>
        </p:txBody>
      </p:sp>
    </p:spTree>
    <p:extLst>
      <p:ext uri="{BB962C8B-B14F-4D97-AF65-F5344CB8AC3E}">
        <p14:creationId xmlns:p14="http://schemas.microsoft.com/office/powerpoint/2010/main" val="73798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34ECAF5-01C5-41CE-A41A-10F54A6A18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2E277DA-D0E8-4113-A59C-21640D6698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Ask Charles if he’s willing to come up and help me with my presentation, then next slide</a:t>
            </a:r>
          </a:p>
        </p:txBody>
      </p:sp>
      <p:sp>
        <p:nvSpPr>
          <p:cNvPr id="45060" name="Slide Number Placeholder 3">
            <a:extLst>
              <a:ext uri="{FF2B5EF4-FFF2-40B4-BE49-F238E27FC236}">
                <a16:creationId xmlns:a16="http://schemas.microsoft.com/office/drawing/2014/main" id="{F8A73580-9C68-4C25-82BA-15F466B08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9635B0-12A0-42B2-8169-356FDB95BF15}" type="slidenum">
              <a:rPr lang="en-US" altLang="en-US" smtClean="0"/>
              <a:pPr/>
              <a:t>7</a:t>
            </a:fld>
            <a:endParaRPr lang="en-US" altLang="en-US"/>
          </a:p>
        </p:txBody>
      </p:sp>
    </p:spTree>
    <p:extLst>
      <p:ext uri="{BB962C8B-B14F-4D97-AF65-F5344CB8AC3E}">
        <p14:creationId xmlns:p14="http://schemas.microsoft.com/office/powerpoint/2010/main" val="271691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34ECAF5-01C5-41CE-A41A-10F54A6A18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2E277DA-D0E8-4113-A59C-21640D6698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Ask Charles if he’s willing to come up and help me with my presentation, then next slide</a:t>
            </a:r>
          </a:p>
        </p:txBody>
      </p:sp>
      <p:sp>
        <p:nvSpPr>
          <p:cNvPr id="45060" name="Slide Number Placeholder 3">
            <a:extLst>
              <a:ext uri="{FF2B5EF4-FFF2-40B4-BE49-F238E27FC236}">
                <a16:creationId xmlns:a16="http://schemas.microsoft.com/office/drawing/2014/main" id="{F8A73580-9C68-4C25-82BA-15F466B08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9635B0-12A0-42B2-8169-356FDB95BF15}" type="slidenum">
              <a:rPr lang="en-US" altLang="en-US" smtClean="0"/>
              <a:pPr/>
              <a:t>8</a:t>
            </a:fld>
            <a:endParaRPr lang="en-US" altLang="en-US"/>
          </a:p>
        </p:txBody>
      </p:sp>
    </p:spTree>
    <p:extLst>
      <p:ext uri="{BB962C8B-B14F-4D97-AF65-F5344CB8AC3E}">
        <p14:creationId xmlns:p14="http://schemas.microsoft.com/office/powerpoint/2010/main" val="261023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63213BF-3DC1-4680-B7D3-CB0F67D7DC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E57C241-18CC-498B-A653-A21A7B5B6C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 you want to run a conference next year, organizing everything? Second – ask for a small task such serving as publicity chair where we have a written description and resources. </a:t>
            </a:r>
          </a:p>
        </p:txBody>
      </p:sp>
      <p:sp>
        <p:nvSpPr>
          <p:cNvPr id="54276" name="Slide Number Placeholder 3">
            <a:extLst>
              <a:ext uri="{FF2B5EF4-FFF2-40B4-BE49-F238E27FC236}">
                <a16:creationId xmlns:a16="http://schemas.microsoft.com/office/drawing/2014/main" id="{D19E8406-E60E-461C-A4F5-C17F9DFF52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7B5E1A1-DFCF-4D59-8038-FDF9671F1FE7}" type="slidenum">
              <a:rPr lang="en-US" altLang="en-US" smtClean="0"/>
              <a:pPr/>
              <a:t>14</a:t>
            </a:fld>
            <a:endParaRPr lang="en-US" altLang="en-US"/>
          </a:p>
        </p:txBody>
      </p:sp>
    </p:spTree>
    <p:extLst>
      <p:ext uri="{BB962C8B-B14F-4D97-AF65-F5344CB8AC3E}">
        <p14:creationId xmlns:p14="http://schemas.microsoft.com/office/powerpoint/2010/main" val="142990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5501FC4-D170-4AEB-B803-FA06DBC898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E6C4CDCC-3148-4C39-A150-D3191AD3F5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Skit – 10 excuses / 1 Month Later – NO /1 Month Later – NO /1 Month Later – YES . Ask Charles about doin something for the Section, perhaps Awards chair.</a:t>
            </a:r>
          </a:p>
        </p:txBody>
      </p:sp>
      <p:sp>
        <p:nvSpPr>
          <p:cNvPr id="59396" name="Slide Number Placeholder 3">
            <a:extLst>
              <a:ext uri="{FF2B5EF4-FFF2-40B4-BE49-F238E27FC236}">
                <a16:creationId xmlns:a16="http://schemas.microsoft.com/office/drawing/2014/main" id="{F77401FC-2F9D-4C25-83C8-355E2F7FB5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5F2E362-B174-4B96-9DD6-601252A9FFB5}" type="slidenum">
              <a:rPr lang="en-US" altLang="en-US" smtClean="0"/>
              <a:pPr/>
              <a:t>18</a:t>
            </a:fld>
            <a:endParaRPr lang="en-US" altLang="en-US"/>
          </a:p>
        </p:txBody>
      </p:sp>
    </p:spTree>
    <p:extLst>
      <p:ext uri="{BB962C8B-B14F-4D97-AF65-F5344CB8AC3E}">
        <p14:creationId xmlns:p14="http://schemas.microsoft.com/office/powerpoint/2010/main" val="89528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46FD9506-1E92-42CF-89C5-06489C0F5A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A72FB20-346B-448E-940D-7A21144D7C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Let them know that the position description will be reviewed with them at the end of the year, and updated as needed.</a:t>
            </a:r>
          </a:p>
        </p:txBody>
      </p:sp>
      <p:sp>
        <p:nvSpPr>
          <p:cNvPr id="66564" name="Slide Number Placeholder 3">
            <a:extLst>
              <a:ext uri="{FF2B5EF4-FFF2-40B4-BE49-F238E27FC236}">
                <a16:creationId xmlns:a16="http://schemas.microsoft.com/office/drawing/2014/main" id="{F32AA8DE-E570-4224-ABEB-4F9B404AC7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4838333-FC4F-4200-93BE-2BE0129A3A41}" type="slidenum">
              <a:rPr lang="en-US" altLang="en-US" smtClean="0"/>
              <a:pPr/>
              <a:t>22</a:t>
            </a:fld>
            <a:endParaRPr lang="en-US" altLang="en-US"/>
          </a:p>
        </p:txBody>
      </p:sp>
    </p:spTree>
    <p:extLst>
      <p:ext uri="{BB962C8B-B14F-4D97-AF65-F5344CB8AC3E}">
        <p14:creationId xmlns:p14="http://schemas.microsoft.com/office/powerpoint/2010/main" val="803643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3/26/2025</a:t>
            </a:fld>
            <a:endParaRPr lang="en-US"/>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7455495" y="6384415"/>
            <a:ext cx="2743200" cy="365125"/>
          </a:xfrm>
        </p:spPr>
        <p:txBody>
          <a:bodyPr/>
          <a:lstStyle>
            <a:lvl1pPr algn="ctr">
              <a:defRPr/>
            </a:lvl1pPr>
          </a:lstStyle>
          <a:p>
            <a:fld id="{7F9B0DC5-2C23-46EA-9207-C3334FEAA56E}" type="datetime1">
              <a:rPr lang="en-US" smtClean="0"/>
              <a:pPr/>
              <a:t>3/26/2025</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31329B70-8EB0-6BF7-8DBC-806B7142841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976573" y="534986"/>
            <a:ext cx="10515600" cy="554039"/>
          </a:xfrm>
        </p:spPr>
        <p:txBody>
          <a:bodyPr/>
          <a:lstStyle/>
          <a:p>
            <a:r>
              <a:rPr lang="en-US" dirty="0"/>
              <a:t>Click to edit Master title style</a:t>
            </a:r>
          </a:p>
        </p:txBody>
      </p:sp>
      <p:sp>
        <p:nvSpPr>
          <p:cNvPr id="10" name="Text Placeholder 9"/>
          <p:cNvSpPr>
            <a:spLocks noGrp="1"/>
          </p:cNvSpPr>
          <p:nvPr>
            <p:ph type="body" sz="quarter" idx="13"/>
          </p:nvPr>
        </p:nvSpPr>
        <p:spPr>
          <a:xfrm>
            <a:off x="976573" y="1763887"/>
            <a:ext cx="10515600" cy="3943351"/>
          </a:xfrm>
        </p:spPr>
        <p:txBody>
          <a:bodyPr/>
          <a:lstStyle>
            <a:lvl2pPr>
              <a:defRPr sz="2133"/>
            </a:lvl2pPr>
            <a:lvl3pPr>
              <a:defRPr sz="2133"/>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7"/>
          </p:nvPr>
        </p:nvSpPr>
        <p:spPr>
          <a:xfrm>
            <a:off x="976573" y="1114643"/>
            <a:ext cx="10515600" cy="385325"/>
          </a:xfrm>
        </p:spPr>
        <p:txBody>
          <a:bodyPr>
            <a:normAutofit/>
          </a:bodyPr>
          <a:lstStyle>
            <a:lvl1pPr marL="0" indent="0">
              <a:buNone/>
              <a:defRPr sz="2400" b="1" i="1">
                <a:solidFill>
                  <a:schemeClr val="tx1">
                    <a:lumMod val="50000"/>
                    <a:lumOff val="50000"/>
                  </a:schemeClr>
                </a:solidFill>
              </a:defRPr>
            </a:lvl1pPr>
          </a:lstStyle>
          <a:p>
            <a:pPr lvl="0"/>
            <a:r>
              <a:rPr lang="en-US" dirty="0"/>
              <a:t>Click to edit Master text styles</a:t>
            </a:r>
          </a:p>
        </p:txBody>
      </p:sp>
      <p:sp>
        <p:nvSpPr>
          <p:cNvPr id="5" name="Slide Number Placeholder 25"/>
          <p:cNvSpPr>
            <a:spLocks noGrp="1"/>
          </p:cNvSpPr>
          <p:nvPr>
            <p:ph type="sldNum" sz="quarter" idx="18"/>
          </p:nvPr>
        </p:nvSpPr>
        <p:spPr/>
        <p:txBody>
          <a:bodyPr/>
          <a:lstStyle>
            <a:lvl1pPr>
              <a:defRPr/>
            </a:lvl1pPr>
          </a:lstStyle>
          <a:p>
            <a:pPr>
              <a:defRPr/>
            </a:pPr>
            <a:fld id="{A29E6A85-E58A-B74F-BF6B-8BF4953AF1CE}" type="slidenum">
              <a:rPr lang="en-US"/>
              <a:pPr>
                <a:defRPr/>
              </a:pPr>
              <a:t>‹#›</a:t>
            </a:fld>
            <a:endParaRPr lang="en-US"/>
          </a:p>
        </p:txBody>
      </p:sp>
    </p:spTree>
    <p:extLst>
      <p:ext uri="{BB962C8B-B14F-4D97-AF65-F5344CB8AC3E}">
        <p14:creationId xmlns:p14="http://schemas.microsoft.com/office/powerpoint/2010/main" val="34304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000040" y="555626"/>
            <a:ext cx="10515600" cy="554039"/>
          </a:xfrm>
        </p:spPr>
        <p:txBody>
          <a:bodyPr/>
          <a:lstStyle/>
          <a:p>
            <a:r>
              <a:rPr lang="en-US" dirty="0"/>
              <a:t>Click to edit Master title style</a:t>
            </a:r>
          </a:p>
        </p:txBody>
      </p:sp>
      <p:sp>
        <p:nvSpPr>
          <p:cNvPr id="14" name="Text Placeholder 13"/>
          <p:cNvSpPr>
            <a:spLocks noGrp="1"/>
          </p:cNvSpPr>
          <p:nvPr>
            <p:ph type="body" sz="quarter" idx="13"/>
          </p:nvPr>
        </p:nvSpPr>
        <p:spPr>
          <a:xfrm>
            <a:off x="1000040" y="1825625"/>
            <a:ext cx="5181600" cy="37925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633404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7"/>
          </p:nvPr>
        </p:nvSpPr>
        <p:spPr>
          <a:xfrm>
            <a:off x="1000040" y="1106196"/>
            <a:ext cx="10515600" cy="385325"/>
          </a:xfrm>
        </p:spPr>
        <p:txBody>
          <a:bodyPr>
            <a:normAutofit/>
          </a:bodyPr>
          <a:lstStyle>
            <a:lvl1pPr marL="0" indent="0">
              <a:buNone/>
              <a:defRPr sz="2400" b="1" i="1">
                <a:solidFill>
                  <a:schemeClr val="tx1">
                    <a:lumMod val="50000"/>
                    <a:lumOff val="50000"/>
                  </a:schemeClr>
                </a:solidFill>
              </a:defRPr>
            </a:lvl1pPr>
          </a:lstStyle>
          <a:p>
            <a:pPr lvl="0"/>
            <a:r>
              <a:rPr lang="en-US"/>
              <a:t>Click to edit Master text styles</a:t>
            </a:r>
          </a:p>
        </p:txBody>
      </p:sp>
      <p:sp>
        <p:nvSpPr>
          <p:cNvPr id="6" name="Slide Number Placeholder 25"/>
          <p:cNvSpPr>
            <a:spLocks noGrp="1"/>
          </p:cNvSpPr>
          <p:nvPr>
            <p:ph type="sldNum" sz="quarter" idx="18"/>
          </p:nvPr>
        </p:nvSpPr>
        <p:spPr/>
        <p:txBody>
          <a:bodyPr/>
          <a:lstStyle>
            <a:lvl1pPr>
              <a:defRPr/>
            </a:lvl1pPr>
          </a:lstStyle>
          <a:p>
            <a:pPr>
              <a:defRPr/>
            </a:pPr>
            <a:fld id="{2074D7F4-E035-F04D-B83A-CFAC758BEF6D}" type="slidenum">
              <a:rPr lang="en-US"/>
              <a:pPr>
                <a:defRPr/>
              </a:pPr>
              <a:t>‹#›</a:t>
            </a:fld>
            <a:endParaRPr lang="en-US"/>
          </a:p>
        </p:txBody>
      </p:sp>
    </p:spTree>
    <p:extLst>
      <p:ext uri="{BB962C8B-B14F-4D97-AF65-F5344CB8AC3E}">
        <p14:creationId xmlns:p14="http://schemas.microsoft.com/office/powerpoint/2010/main" val="139510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7469860" y="6369485"/>
            <a:ext cx="2743200" cy="365125"/>
          </a:xfrm>
        </p:spPr>
        <p:txBody>
          <a:bodyPr/>
          <a:lstStyle>
            <a:lvl1pPr algn="ctr">
              <a:defRPr/>
            </a:lvl1pPr>
          </a:lstStyle>
          <a:p>
            <a:fld id="{3ADABA23-1EE7-4FF7-81E1-1C903E520C5D}" type="datetime1">
              <a:rPr lang="en-US" smtClean="0"/>
              <a:pPr/>
              <a:t>3/26/2025</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a:xfrm>
            <a:off x="838200" y="6356350"/>
            <a:ext cx="671423" cy="365125"/>
          </a:xfrm>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FC3977CD-F53E-609A-2E0C-7B065062E2F0}"/>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7475456" y="6356350"/>
            <a:ext cx="2743200" cy="365125"/>
          </a:xfrm>
        </p:spPr>
        <p:txBody>
          <a:bodyPr/>
          <a:lstStyle>
            <a:lvl1pPr algn="ctr">
              <a:defRPr/>
            </a:lvl1pPr>
          </a:lstStyle>
          <a:p>
            <a:fld id="{EBFD83CA-F91E-4889-B6AB-2E0D3BB037F7}" type="datetime1">
              <a:rPr lang="en-US" smtClean="0"/>
              <a:pPr/>
              <a:t>3/26/2025</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F10BC7A9-5DD8-88E1-57DA-9885FB42176F}"/>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7538281" y="6394821"/>
            <a:ext cx="2743200" cy="365125"/>
          </a:xfrm>
        </p:spPr>
        <p:txBody>
          <a:bodyPr/>
          <a:lstStyle>
            <a:lvl1pPr algn="ctr">
              <a:defRPr/>
            </a:lvl1pPr>
          </a:lstStyle>
          <a:p>
            <a:fld id="{52C753F6-1C0C-417A-BC3A-636F67AE8E6A}" type="datetime1">
              <a:rPr lang="en-US" smtClean="0"/>
              <a:pPr/>
              <a:t>3/26/2025</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0" name="Picture 9">
            <a:extLst>
              <a:ext uri="{FF2B5EF4-FFF2-40B4-BE49-F238E27FC236}">
                <a16:creationId xmlns:a16="http://schemas.microsoft.com/office/drawing/2014/main" id="{9050744B-24E1-6BDB-07BB-D307A6E1D565}"/>
              </a:ext>
            </a:extLst>
          </p:cNvPr>
          <p:cNvPicPr>
            <a:picLocks noChangeAspect="1"/>
          </p:cNvPicPr>
          <p:nvPr userDrawn="1"/>
        </p:nvPicPr>
        <p:blipFill>
          <a:blip r:embed="rId3"/>
          <a:stretch>
            <a:fillRect/>
          </a:stretch>
        </p:blipFill>
        <p:spPr>
          <a:xfrm>
            <a:off x="10582672" y="8352"/>
            <a:ext cx="948242" cy="1363248"/>
          </a:xfrm>
          <a:prstGeom prst="rect">
            <a:avLst/>
          </a:prstGeom>
        </p:spPr>
      </p:pic>
      <p:pic>
        <p:nvPicPr>
          <p:cNvPr id="11" name="Picture 10">
            <a:extLst>
              <a:ext uri="{FF2B5EF4-FFF2-40B4-BE49-F238E27FC236}">
                <a16:creationId xmlns:a16="http://schemas.microsoft.com/office/drawing/2014/main" id="{E08BA1DE-7833-5598-04C3-E554BC4A77A6}"/>
              </a:ext>
            </a:extLst>
          </p:cNvPr>
          <p:cNvPicPr>
            <a:picLocks noChangeAspect="1"/>
          </p:cNvPicPr>
          <p:nvPr userDrawn="1"/>
        </p:nvPicPr>
        <p:blipFill>
          <a:blip r:embed="rId3"/>
          <a:stretch>
            <a:fillRect/>
          </a:stretch>
        </p:blipFill>
        <p:spPr>
          <a:xfrm>
            <a:off x="10735072" y="160752"/>
            <a:ext cx="948242" cy="1363248"/>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7538281" y="6384415"/>
            <a:ext cx="2743200" cy="365125"/>
          </a:xfrm>
        </p:spPr>
        <p:txBody>
          <a:bodyPr/>
          <a:lstStyle>
            <a:lvl1pPr algn="ctr">
              <a:defRPr/>
            </a:lvl1pPr>
          </a:lstStyle>
          <a:p>
            <a:fld id="{F3641CA9-E3AA-4498-AC10-74A73C18C207}" type="datetime1">
              <a:rPr lang="en-US" smtClean="0"/>
              <a:pPr/>
              <a:t>3/26/2025</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a:xfrm>
            <a:off x="838200" y="6356350"/>
            <a:ext cx="731808" cy="365125"/>
          </a:xfrm>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4" name="Picture 3">
            <a:extLst>
              <a:ext uri="{FF2B5EF4-FFF2-40B4-BE49-F238E27FC236}">
                <a16:creationId xmlns:a16="http://schemas.microsoft.com/office/drawing/2014/main" id="{CA9BCA02-3247-AAC3-FE81-6747F1F393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7538281" y="6356349"/>
            <a:ext cx="2743200" cy="365125"/>
          </a:xfrm>
        </p:spPr>
        <p:txBody>
          <a:bodyPr/>
          <a:lstStyle>
            <a:lvl1pPr algn="ctr">
              <a:defRPr/>
            </a:lvl1pPr>
          </a:lstStyle>
          <a:p>
            <a:fld id="{E9D43D7C-EB68-4353-A5C8-0CD4D58E9116}" type="datetime1">
              <a:rPr lang="en-US" smtClean="0"/>
              <a:pPr/>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E14205D6-895C-E2D2-2689-08473AB380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3/26/2025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E11F65BB-C8BE-5B8B-6ED5-E5840BF19AF3}"/>
              </a:ext>
            </a:extLst>
          </p:cNvPr>
          <p:cNvPicPr>
            <a:picLocks noChangeAspect="1"/>
          </p:cNvPicPr>
          <p:nvPr userDrawn="1"/>
        </p:nvPicPr>
        <p:blipFill>
          <a:blip r:embed="rId2"/>
          <a:stretch>
            <a:fillRect/>
          </a:stretch>
        </p:blipFill>
        <p:spPr>
          <a:xfrm>
            <a:off x="10582672" y="8352"/>
            <a:ext cx="948242" cy="1363248"/>
          </a:xfrm>
          <a:prstGeom prst="rect">
            <a:avLst/>
          </a:prstGeom>
        </p:spPr>
      </p:pic>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7538281" y="6356350"/>
            <a:ext cx="2743200" cy="365125"/>
          </a:xfrm>
        </p:spPr>
        <p:txBody>
          <a:bodyPr/>
          <a:lstStyle>
            <a:lvl1pPr algn="ctr">
              <a:defRPr/>
            </a:lvl1pPr>
          </a:lstStyle>
          <a:p>
            <a:fld id="{623B2362-B003-4262-AB00-599FB7FA1887}" type="datetime1">
              <a:rPr lang="en-US" smtClean="0"/>
              <a:pPr/>
              <a:t>3/26/2025</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D09D575-8033-E951-83C6-AF12E7495BE6}"/>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3/26/2025</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714555"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
        <p:nvSpPr>
          <p:cNvPr id="5" name="TextBox 4">
            <a:extLst>
              <a:ext uri="{FF2B5EF4-FFF2-40B4-BE49-F238E27FC236}">
                <a16:creationId xmlns:a16="http://schemas.microsoft.com/office/drawing/2014/main" id="{48875A42-3E08-BA07-4EAF-7048CAD01F80}"/>
              </a:ext>
            </a:extLst>
          </p:cNvPr>
          <p:cNvSpPr txBox="1"/>
          <p:nvPr userDrawn="1"/>
        </p:nvSpPr>
        <p:spPr>
          <a:xfrm>
            <a:off x="4105072" y="6390273"/>
            <a:ext cx="3936975" cy="369332"/>
          </a:xfrm>
          <a:prstGeom prst="rect">
            <a:avLst/>
          </a:prstGeom>
          <a:noFill/>
        </p:spPr>
        <p:txBody>
          <a:bodyPr wrap="none" rtlCol="0">
            <a:spAutoFit/>
          </a:bodyPr>
          <a:lstStyle/>
          <a:p>
            <a:r>
              <a:rPr lang="en-US" dirty="0"/>
              <a:t>IEEE SoutheastCon 2025 – Charlotte, NC</a:t>
            </a:r>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 id="2147483660" r:id="rId11"/>
    <p:sldLayoutId id="2147483661" r:id="rId12"/>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r3.ieee.org/volunteer-tools/region-3-tools-for-sections-processes-steps-for-organizing-activities/"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a:xfrm>
            <a:off x="1019415" y="1122363"/>
            <a:ext cx="10153170" cy="2387600"/>
          </a:xfrm>
        </p:spPr>
        <p:txBody>
          <a:bodyPr>
            <a:normAutofit/>
          </a:bodyPr>
          <a:lstStyle/>
          <a:p>
            <a:r>
              <a:rPr lang="en-US" dirty="0"/>
              <a:t>Section Vitality &amp; </a:t>
            </a:r>
            <a:br>
              <a:rPr lang="en-US" dirty="0"/>
            </a:br>
            <a:r>
              <a:rPr lang="en-US" dirty="0"/>
              <a:t>Succession Planning</a:t>
            </a: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lstStyle/>
          <a:p>
            <a:r>
              <a:rPr lang="en-US" dirty="0"/>
              <a:t>Theresa Brunasso, Region 3 Past Director</a:t>
            </a:r>
          </a:p>
          <a:p>
            <a:endParaRPr lang="en-US" dirty="0"/>
          </a:p>
        </p:txBody>
      </p:sp>
    </p:spTree>
    <p:extLst>
      <p:ext uri="{BB962C8B-B14F-4D97-AF65-F5344CB8AC3E}">
        <p14:creationId xmlns:p14="http://schemas.microsoft.com/office/powerpoint/2010/main" val="33358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9710-FED1-4C95-BAB5-D52773C995DD}"/>
              </a:ext>
            </a:extLst>
          </p:cNvPr>
          <p:cNvSpPr>
            <a:spLocks noGrp="1"/>
          </p:cNvSpPr>
          <p:nvPr>
            <p:ph type="title"/>
          </p:nvPr>
        </p:nvSpPr>
        <p:spPr/>
        <p:txBody>
          <a:bodyPr>
            <a:normAutofit/>
          </a:bodyPr>
          <a:lstStyle/>
          <a:p>
            <a:r>
              <a:rPr lang="en-US" sz="3200" dirty="0">
                <a:latin typeface="Verdana" panose="020B0604030504040204" pitchFamily="34" charset="0"/>
                <a:ea typeface="Verdana" panose="020B0604030504040204" pitchFamily="34" charset="0"/>
              </a:rPr>
              <a:t>Example: Atlanta Section Call for Volunteers</a:t>
            </a:r>
          </a:p>
        </p:txBody>
      </p:sp>
      <p:sp>
        <p:nvSpPr>
          <p:cNvPr id="7" name="Text Placeholder 6">
            <a:extLst>
              <a:ext uri="{FF2B5EF4-FFF2-40B4-BE49-F238E27FC236}">
                <a16:creationId xmlns:a16="http://schemas.microsoft.com/office/drawing/2014/main" id="{D869D3A5-CC26-475A-9B1C-AF744E362DC4}"/>
              </a:ext>
            </a:extLst>
          </p:cNvPr>
          <p:cNvSpPr>
            <a:spLocks noGrp="1"/>
          </p:cNvSpPr>
          <p:nvPr>
            <p:ph type="body" sz="quarter" idx="13"/>
          </p:nvPr>
        </p:nvSpPr>
        <p:spPr>
          <a:xfrm>
            <a:off x="321792" y="1258980"/>
            <a:ext cx="11825161" cy="5097369"/>
          </a:xfrm>
        </p:spPr>
        <p:txBody>
          <a:bodyPr>
            <a:noAutofit/>
          </a:bodyPr>
          <a:lstStyle/>
          <a:p>
            <a:pPr marL="0" indent="0">
              <a:lnSpc>
                <a:spcPct val="120000"/>
              </a:lnSpc>
              <a:spcBef>
                <a:spcPts val="0"/>
              </a:spcBef>
              <a:buNone/>
            </a:pPr>
            <a:r>
              <a:rPr lang="en-US" sz="2000" dirty="0"/>
              <a:t>The Atlanta Section is soliciting your recommendations for the following Executive Officer positions in 2020:</a:t>
            </a:r>
          </a:p>
          <a:p>
            <a:pPr>
              <a:lnSpc>
                <a:spcPct val="120000"/>
              </a:lnSpc>
              <a:spcBef>
                <a:spcPts val="0"/>
              </a:spcBef>
            </a:pPr>
            <a:r>
              <a:rPr lang="en-US" sz="2000" dirty="0"/>
              <a:t>Atlanta Section Chair</a:t>
            </a:r>
          </a:p>
          <a:p>
            <a:pPr>
              <a:lnSpc>
                <a:spcPct val="120000"/>
              </a:lnSpc>
              <a:spcBef>
                <a:spcPts val="0"/>
              </a:spcBef>
            </a:pPr>
            <a:r>
              <a:rPr lang="en-US" sz="2000" dirty="0"/>
              <a:t>Atlanta Section Vice Chair</a:t>
            </a:r>
          </a:p>
          <a:p>
            <a:pPr>
              <a:lnSpc>
                <a:spcPct val="120000"/>
              </a:lnSpc>
              <a:spcBef>
                <a:spcPts val="0"/>
              </a:spcBef>
            </a:pPr>
            <a:r>
              <a:rPr lang="en-US" sz="2000" dirty="0"/>
              <a:t>Atlanta Section Secretary</a:t>
            </a:r>
          </a:p>
          <a:p>
            <a:pPr>
              <a:lnSpc>
                <a:spcPct val="120000"/>
              </a:lnSpc>
              <a:spcBef>
                <a:spcPts val="0"/>
              </a:spcBef>
            </a:pPr>
            <a:r>
              <a:rPr lang="en-US" sz="2000" dirty="0"/>
              <a:t>Atlanta Section Treasurer</a:t>
            </a:r>
          </a:p>
          <a:p>
            <a:pPr marL="0" indent="0">
              <a:lnSpc>
                <a:spcPct val="120000"/>
              </a:lnSpc>
              <a:spcBef>
                <a:spcPts val="533"/>
              </a:spcBef>
              <a:buNone/>
            </a:pPr>
            <a:r>
              <a:rPr lang="en-US" sz="2000" dirty="0"/>
              <a:t>The terms of office shall be for one year starting on January 1, 2020. An individual must be of Member grade or higher or a Graduate Student Member to be eligible to hold elected office. Any member eligible to vote in the Atlanta Section elections may nominate an individual for office, and nominating yourself for an office is strongly encouraged. Any individual nominated for office should be willing to serve for the full year; we therefore recommend discussing the nomination with the individual prior to submission. The duties for each position are defined in the MGA Operations Manual, which may be found at the IEEE website, but a brief summary is also included below. </a:t>
            </a:r>
            <a:endParaRPr lang="en-US" sz="2000" b="1" dirty="0"/>
          </a:p>
          <a:p>
            <a:pPr marL="0" indent="0" algn="ctr">
              <a:lnSpc>
                <a:spcPct val="100000"/>
              </a:lnSpc>
              <a:spcBef>
                <a:spcPts val="533"/>
              </a:spcBef>
              <a:buNone/>
            </a:pPr>
            <a:r>
              <a:rPr lang="en-US" sz="2400" b="1" dirty="0"/>
              <a:t>We got </a:t>
            </a:r>
            <a:r>
              <a:rPr lang="en-US" sz="2400" b="1" u="sng" dirty="0"/>
              <a:t>no</a:t>
            </a:r>
            <a:r>
              <a:rPr lang="en-US" sz="2400" b="1" dirty="0"/>
              <a:t> responses!</a:t>
            </a:r>
          </a:p>
        </p:txBody>
      </p:sp>
      <p:sp>
        <p:nvSpPr>
          <p:cNvPr id="6" name="Slide Number Placeholder 5">
            <a:extLst>
              <a:ext uri="{FF2B5EF4-FFF2-40B4-BE49-F238E27FC236}">
                <a16:creationId xmlns:a16="http://schemas.microsoft.com/office/drawing/2014/main" id="{277E227D-9485-4439-9A31-194130CDAA86}"/>
              </a:ext>
            </a:extLst>
          </p:cNvPr>
          <p:cNvSpPr>
            <a:spLocks noGrp="1"/>
          </p:cNvSpPr>
          <p:nvPr>
            <p:ph type="sldNum" sz="quarter" idx="18"/>
          </p:nvPr>
        </p:nvSpPr>
        <p:spPr/>
        <p:txBody>
          <a:bodyPr/>
          <a:lstStyle/>
          <a:p>
            <a:pPr>
              <a:defRPr/>
            </a:pPr>
            <a:fld id="{2074D7F4-E035-F04D-B83A-CFAC758BEF6D}" type="slidenum">
              <a:rPr lang="en-US" smtClean="0"/>
              <a:pPr>
                <a:defRPr/>
              </a:pPr>
              <a:t>10</a:t>
            </a:fld>
            <a:endParaRPr lang="en-US"/>
          </a:p>
        </p:txBody>
      </p:sp>
    </p:spTree>
    <p:extLst>
      <p:ext uri="{BB962C8B-B14F-4D97-AF65-F5344CB8AC3E}">
        <p14:creationId xmlns:p14="http://schemas.microsoft.com/office/powerpoint/2010/main" val="26168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5191-ECF5-4687-B6D0-9628CFEE3D5F}"/>
              </a:ext>
            </a:extLst>
          </p:cNvPr>
          <p:cNvSpPr>
            <a:spLocks noGrp="1"/>
          </p:cNvSpPr>
          <p:nvPr>
            <p:ph type="title"/>
          </p:nvPr>
        </p:nvSpPr>
        <p:spPr/>
        <p:txBody>
          <a:bodyPr/>
          <a:lstStyle/>
          <a:p>
            <a:r>
              <a:rPr lang="en-US" sz="3200" dirty="0">
                <a:latin typeface="Verdana" panose="020B0604030504040204" pitchFamily="34" charset="0"/>
                <a:ea typeface="Verdana" panose="020B0604030504040204" pitchFamily="34" charset="0"/>
              </a:rPr>
              <a:t>Example: A Personalized Email Request</a:t>
            </a:r>
          </a:p>
        </p:txBody>
      </p:sp>
      <p:sp>
        <p:nvSpPr>
          <p:cNvPr id="3" name="Text Placeholder 2">
            <a:extLst>
              <a:ext uri="{FF2B5EF4-FFF2-40B4-BE49-F238E27FC236}">
                <a16:creationId xmlns:a16="http://schemas.microsoft.com/office/drawing/2014/main" id="{1951C572-C8F9-468A-A644-1C3399910B3F}"/>
              </a:ext>
            </a:extLst>
          </p:cNvPr>
          <p:cNvSpPr>
            <a:spLocks noGrp="1"/>
          </p:cNvSpPr>
          <p:nvPr>
            <p:ph type="body" sz="quarter" idx="13"/>
          </p:nvPr>
        </p:nvSpPr>
        <p:spPr>
          <a:xfrm>
            <a:off x="654375" y="1675607"/>
            <a:ext cx="11159997" cy="3943351"/>
          </a:xfrm>
        </p:spPr>
        <p:txBody>
          <a:bodyPr>
            <a:normAutofit/>
          </a:bodyPr>
          <a:lstStyle/>
          <a:p>
            <a:pPr marL="0" indent="0">
              <a:lnSpc>
                <a:spcPct val="100000"/>
              </a:lnSpc>
              <a:spcBef>
                <a:spcPts val="600"/>
              </a:spcBef>
              <a:buNone/>
            </a:pPr>
            <a:r>
              <a:rPr lang="en-US" sz="2000" dirty="0">
                <a:latin typeface="Verdana" panose="020B0604030504040204" pitchFamily="34" charset="0"/>
                <a:ea typeface="Verdana" panose="020B0604030504040204" pitchFamily="34" charset="0"/>
              </a:rPr>
              <a:t>We've opened up nominations for 2020 Atlanta Officers, and I wonder if you are interested in serving as Vice Chair next year. Wyman is running for chair, and the current treasurer and secretary are running to fill their positions again, so you would have an experienced team to work with. You've done an outstanding job as the SPSS Chapter Chair, and I know that you would be a great Vice Chair and Chair. Wyman, Kristin and I would be happy to answer any questions you have about the position, So let me know if you are interested and available.</a:t>
            </a:r>
          </a:p>
          <a:p>
            <a:pPr marL="0" indent="0">
              <a:lnSpc>
                <a:spcPct val="100000"/>
              </a:lnSpc>
              <a:spcBef>
                <a:spcPts val="600"/>
              </a:spcBef>
              <a:buNone/>
            </a:pPr>
            <a:r>
              <a:rPr lang="en-US" sz="2000" dirty="0">
                <a:latin typeface="Verdana" panose="020B0604030504040204" pitchFamily="34" charset="0"/>
                <a:ea typeface="Verdana" panose="020B0604030504040204" pitchFamily="34" charset="0"/>
              </a:rPr>
              <a:t>As always, thanks for all you do for IEEE.</a:t>
            </a:r>
          </a:p>
          <a:p>
            <a:pPr marL="0" indent="0" algn="ctr">
              <a:lnSpc>
                <a:spcPct val="100000"/>
              </a:lnSpc>
              <a:spcBef>
                <a:spcPts val="600"/>
              </a:spcBef>
              <a:buNone/>
            </a:pPr>
            <a:endParaRPr lang="en-US" sz="2000" b="1" dirty="0">
              <a:latin typeface="Verdana" panose="020B0604030504040204" pitchFamily="34" charset="0"/>
              <a:ea typeface="Verdana" panose="020B0604030504040204" pitchFamily="34" charset="0"/>
            </a:endParaRPr>
          </a:p>
          <a:p>
            <a:pPr marL="0" indent="0" algn="ctr">
              <a:lnSpc>
                <a:spcPct val="100000"/>
              </a:lnSpc>
              <a:spcBef>
                <a:spcPts val="600"/>
              </a:spcBef>
              <a:buNone/>
            </a:pPr>
            <a:r>
              <a:rPr lang="en-US" sz="2000" b="1" dirty="0">
                <a:latin typeface="Verdana" panose="020B0604030504040204" pitchFamily="34" charset="0"/>
                <a:ea typeface="Verdana" panose="020B0604030504040204" pitchFamily="34" charset="0"/>
              </a:rPr>
              <a:t>He said, Yes!</a:t>
            </a:r>
            <a:endParaRPr lang="en-US" sz="2400" b="1" dirty="0">
              <a:latin typeface="Verdana" panose="020B0604030504040204" pitchFamily="34" charset="0"/>
              <a:ea typeface="Verdana" panose="020B0604030504040204" pitchFamily="34" charset="0"/>
            </a:endParaRPr>
          </a:p>
        </p:txBody>
      </p:sp>
      <p:sp>
        <p:nvSpPr>
          <p:cNvPr id="6" name="Text Placeholder 5">
            <a:extLst>
              <a:ext uri="{FF2B5EF4-FFF2-40B4-BE49-F238E27FC236}">
                <a16:creationId xmlns:a16="http://schemas.microsoft.com/office/drawing/2014/main" id="{ECE88C0B-8657-4F94-8E9E-B6EB330855BE}"/>
              </a:ext>
            </a:extLst>
          </p:cNvPr>
          <p:cNvSpPr>
            <a:spLocks noGrp="1"/>
          </p:cNvSpPr>
          <p:nvPr>
            <p:ph type="body" sz="quarter" idx="17"/>
          </p:nvPr>
        </p:nvSpPr>
        <p:spPr/>
        <p:txBody>
          <a:bodyPr>
            <a:normAutofit fontScale="92500" lnSpcReduction="10000"/>
          </a:bodyPr>
          <a:lstStyle/>
          <a:p>
            <a:r>
              <a:rPr lang="en-US" dirty="0"/>
              <a:t>It’s all about your volunteer</a:t>
            </a:r>
          </a:p>
        </p:txBody>
      </p:sp>
      <p:sp>
        <p:nvSpPr>
          <p:cNvPr id="5" name="Slide Number Placeholder 4">
            <a:extLst>
              <a:ext uri="{FF2B5EF4-FFF2-40B4-BE49-F238E27FC236}">
                <a16:creationId xmlns:a16="http://schemas.microsoft.com/office/drawing/2014/main" id="{1E185584-519E-47C4-8400-7CA6C48B2117}"/>
              </a:ext>
            </a:extLst>
          </p:cNvPr>
          <p:cNvSpPr>
            <a:spLocks noGrp="1"/>
          </p:cNvSpPr>
          <p:nvPr>
            <p:ph type="sldNum" sz="quarter" idx="18"/>
          </p:nvPr>
        </p:nvSpPr>
        <p:spPr/>
        <p:txBody>
          <a:bodyPr/>
          <a:lstStyle/>
          <a:p>
            <a:pPr>
              <a:defRPr/>
            </a:pPr>
            <a:fld id="{A29E6A85-E58A-B74F-BF6B-8BF4953AF1CE}" type="slidenum">
              <a:rPr lang="en-US" smtClean="0"/>
              <a:pPr>
                <a:defRPr/>
              </a:pPr>
              <a:t>11</a:t>
            </a:fld>
            <a:endParaRPr lang="en-US"/>
          </a:p>
        </p:txBody>
      </p:sp>
    </p:spTree>
    <p:extLst>
      <p:ext uri="{BB962C8B-B14F-4D97-AF65-F5344CB8AC3E}">
        <p14:creationId xmlns:p14="http://schemas.microsoft.com/office/powerpoint/2010/main" val="176445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9CFF-22D4-45F4-982E-021FE8F0B9DC}"/>
              </a:ext>
            </a:extLst>
          </p:cNvPr>
          <p:cNvSpPr>
            <a:spLocks noGrp="1"/>
          </p:cNvSpPr>
          <p:nvPr>
            <p:ph type="title"/>
          </p:nvPr>
        </p:nvSpPr>
        <p:spPr/>
        <p:txBody>
          <a:bodyPr>
            <a:normAutofit/>
          </a:bodyPr>
          <a:lstStyle/>
          <a:p>
            <a:r>
              <a:rPr lang="en-US" sz="3200" dirty="0">
                <a:latin typeface="Verdana" panose="020B0604030504040204" pitchFamily="34" charset="0"/>
                <a:ea typeface="Verdana" panose="020B0604030504040204" pitchFamily="34" charset="0"/>
              </a:rPr>
              <a:t>The Essential Components of the Request</a:t>
            </a:r>
          </a:p>
        </p:txBody>
      </p:sp>
      <p:sp>
        <p:nvSpPr>
          <p:cNvPr id="3" name="Text Placeholder 2">
            <a:extLst>
              <a:ext uri="{FF2B5EF4-FFF2-40B4-BE49-F238E27FC236}">
                <a16:creationId xmlns:a16="http://schemas.microsoft.com/office/drawing/2014/main" id="{9760B3A3-B97D-4B24-BB34-2E78A39A0B5E}"/>
              </a:ext>
            </a:extLst>
          </p:cNvPr>
          <p:cNvSpPr>
            <a:spLocks noGrp="1"/>
          </p:cNvSpPr>
          <p:nvPr>
            <p:ph type="body" sz="quarter" idx="13"/>
          </p:nvPr>
        </p:nvSpPr>
        <p:spPr>
          <a:xfrm>
            <a:off x="976572" y="1763887"/>
            <a:ext cx="11041257" cy="3943351"/>
          </a:xfrm>
        </p:spPr>
        <p:txBody>
          <a:bodyPr>
            <a:normAutofit/>
          </a:bodyPr>
          <a:lstStyle/>
          <a:p>
            <a:pPr marL="514350" indent="-514350">
              <a:buFont typeface="+mj-lt"/>
              <a:buAutoNum type="arabicPeriod"/>
            </a:pPr>
            <a:r>
              <a:rPr lang="en-US" sz="2800" dirty="0">
                <a:latin typeface="Verdana" panose="020B0604030504040204" pitchFamily="34" charset="0"/>
                <a:ea typeface="Verdana" panose="020B0604030504040204" pitchFamily="34" charset="0"/>
              </a:rPr>
              <a:t>Explained why </a:t>
            </a:r>
            <a:r>
              <a:rPr lang="en-US" sz="2800" u="sng" dirty="0">
                <a:latin typeface="Verdana" panose="020B0604030504040204" pitchFamily="34" charset="0"/>
                <a:ea typeface="Verdana" panose="020B0604030504040204" pitchFamily="34" charset="0"/>
              </a:rPr>
              <a:t>he</a:t>
            </a:r>
            <a:r>
              <a:rPr lang="en-US" sz="2800" dirty="0">
                <a:latin typeface="Verdana" panose="020B0604030504040204" pitchFamily="34" charset="0"/>
                <a:ea typeface="Verdana" panose="020B0604030504040204" pitchFamily="34" charset="0"/>
              </a:rPr>
              <a:t> would be good for the job</a:t>
            </a:r>
          </a:p>
          <a:p>
            <a:pPr marL="514350" indent="-514350">
              <a:buFont typeface="+mj-lt"/>
              <a:buAutoNum type="arabicPeriod"/>
            </a:pPr>
            <a:r>
              <a:rPr lang="en-US" sz="2800" dirty="0">
                <a:latin typeface="Verdana" panose="020B0604030504040204" pitchFamily="34" charset="0"/>
                <a:ea typeface="Verdana" panose="020B0604030504040204" pitchFamily="34" charset="0"/>
              </a:rPr>
              <a:t>Let him know that he would have people supporting him.</a:t>
            </a:r>
          </a:p>
          <a:p>
            <a:pPr marL="514350" indent="-514350">
              <a:buFont typeface="+mj-lt"/>
              <a:buAutoNum type="arabicPeriod"/>
            </a:pPr>
            <a:r>
              <a:rPr lang="en-US" sz="2800" dirty="0">
                <a:latin typeface="Verdana" panose="020B0604030504040204" pitchFamily="34" charset="0"/>
                <a:ea typeface="Verdana" panose="020B0604030504040204" pitchFamily="34" charset="0"/>
              </a:rPr>
              <a:t>Let him know that we would answer his questions.</a:t>
            </a:r>
          </a:p>
          <a:p>
            <a:pPr marL="514350" indent="-514350">
              <a:buFont typeface="+mj-lt"/>
              <a:buAutoNum type="arabicPeriod"/>
            </a:pPr>
            <a:r>
              <a:rPr lang="en-US" sz="2800" dirty="0">
                <a:latin typeface="Verdana" panose="020B0604030504040204" pitchFamily="34" charset="0"/>
                <a:ea typeface="Verdana" panose="020B0604030504040204" pitchFamily="34" charset="0"/>
              </a:rPr>
              <a:t>Thanked him for all the work he’s already done for IEEE.</a:t>
            </a:r>
          </a:p>
        </p:txBody>
      </p:sp>
      <p:sp>
        <p:nvSpPr>
          <p:cNvPr id="4" name="Text Placeholder 3">
            <a:extLst>
              <a:ext uri="{FF2B5EF4-FFF2-40B4-BE49-F238E27FC236}">
                <a16:creationId xmlns:a16="http://schemas.microsoft.com/office/drawing/2014/main" id="{28538890-9529-402D-965D-7EA246B0857A}"/>
              </a:ext>
            </a:extLst>
          </p:cNvPr>
          <p:cNvSpPr>
            <a:spLocks noGrp="1"/>
          </p:cNvSpPr>
          <p:nvPr>
            <p:ph type="body" sz="quarter" idx="17"/>
          </p:nvPr>
        </p:nvSpPr>
        <p:spPr/>
        <p:txBody>
          <a:bodyPr>
            <a:normAutofit fontScale="92500" lnSpcReduction="10000"/>
          </a:bodyPr>
          <a:lstStyle/>
          <a:p>
            <a:r>
              <a:rPr lang="en-US" dirty="0"/>
              <a:t>Use them all</a:t>
            </a:r>
          </a:p>
        </p:txBody>
      </p:sp>
      <p:sp>
        <p:nvSpPr>
          <p:cNvPr id="5" name="Slide Number Placeholder 4">
            <a:extLst>
              <a:ext uri="{FF2B5EF4-FFF2-40B4-BE49-F238E27FC236}">
                <a16:creationId xmlns:a16="http://schemas.microsoft.com/office/drawing/2014/main" id="{520A58D9-5C6B-4830-B41E-46C400E925DA}"/>
              </a:ext>
            </a:extLst>
          </p:cNvPr>
          <p:cNvSpPr>
            <a:spLocks noGrp="1"/>
          </p:cNvSpPr>
          <p:nvPr>
            <p:ph type="sldNum" sz="quarter" idx="18"/>
          </p:nvPr>
        </p:nvSpPr>
        <p:spPr/>
        <p:txBody>
          <a:bodyPr/>
          <a:lstStyle/>
          <a:p>
            <a:pPr>
              <a:defRPr/>
            </a:pPr>
            <a:fld id="{A29E6A85-E58A-B74F-BF6B-8BF4953AF1CE}" type="slidenum">
              <a:rPr lang="en-US" smtClean="0"/>
              <a:pPr>
                <a:defRPr/>
              </a:pPr>
              <a:t>12</a:t>
            </a:fld>
            <a:endParaRPr lang="en-US"/>
          </a:p>
        </p:txBody>
      </p:sp>
    </p:spTree>
    <p:extLst>
      <p:ext uri="{BB962C8B-B14F-4D97-AF65-F5344CB8AC3E}">
        <p14:creationId xmlns:p14="http://schemas.microsoft.com/office/powerpoint/2010/main" val="417574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E37040F-1841-4CD2-BF0F-D998BA9C3A46}"/>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#2 – DO it as a TEAM</a:t>
            </a:r>
          </a:p>
        </p:txBody>
      </p:sp>
      <p:sp>
        <p:nvSpPr>
          <p:cNvPr id="52228" name="Content Placeholder 9">
            <a:extLst>
              <a:ext uri="{FF2B5EF4-FFF2-40B4-BE49-F238E27FC236}">
                <a16:creationId xmlns:a16="http://schemas.microsoft.com/office/drawing/2014/main" id="{5F2ECB26-F897-4E74-8043-65FE28A11677}"/>
              </a:ext>
            </a:extLst>
          </p:cNvPr>
          <p:cNvSpPr>
            <a:spLocks noGrp="1"/>
          </p:cNvSpPr>
          <p:nvPr>
            <p:ph type="body" sz="quarter" idx="13"/>
          </p:nvPr>
        </p:nvSpPr>
        <p:spPr/>
        <p:txBody>
          <a:bodyPr/>
          <a:lstStyle/>
          <a:p>
            <a:pPr marL="376757" indent="-376757">
              <a:lnSpc>
                <a:spcPct val="100000"/>
              </a:lnSpc>
              <a:buFont typeface="Wingdings" panose="05000000000000000000" pitchFamily="2" charset="2"/>
              <a:buChar char="Ø"/>
            </a:pPr>
            <a:r>
              <a:rPr lang="en-US" altLang="en-US" sz="2400" dirty="0">
                <a:latin typeface="Verdana" panose="020B0604030504040204" pitchFamily="34" charset="0"/>
                <a:ea typeface="Trebuchet MS" panose="020B0603020202020204" pitchFamily="34" charset="0"/>
                <a:cs typeface="Trebuchet MS" panose="020B0603020202020204" pitchFamily="34" charset="0"/>
              </a:rPr>
              <a:t>Recruiting alone is one of the widest and deepest traps.  To meet the demands of looking for volunteers, often one person runs around asking the same people to do a different job. </a:t>
            </a:r>
          </a:p>
          <a:p>
            <a:pPr marL="376757" indent="-376757">
              <a:lnSpc>
                <a:spcPct val="100000"/>
              </a:lnSpc>
              <a:buFont typeface="Wingdings" panose="05000000000000000000" pitchFamily="2" charset="2"/>
              <a:buChar char="Ø"/>
            </a:pPr>
            <a:r>
              <a:rPr lang="en-US" altLang="en-US" sz="2400" dirty="0">
                <a:latin typeface="Verdana" panose="020B0604030504040204" pitchFamily="34" charset="0"/>
                <a:ea typeface="Trebuchet MS" panose="020B0603020202020204" pitchFamily="34" charset="0"/>
                <a:cs typeface="Trebuchet MS" panose="020B0603020202020204" pitchFamily="34" charset="0"/>
              </a:rPr>
              <a:t>Partner with other volunteers on the current committees to brainstorm possible people. </a:t>
            </a:r>
          </a:p>
          <a:p>
            <a:pPr marL="376757" indent="-376757">
              <a:lnSpc>
                <a:spcPct val="100000"/>
              </a:lnSpc>
              <a:buFont typeface="Wingdings" panose="05000000000000000000" pitchFamily="2" charset="2"/>
              <a:buChar char="Ø"/>
            </a:pPr>
            <a:r>
              <a:rPr lang="en-US" altLang="en-US" sz="2400" dirty="0">
                <a:latin typeface="Verdana" panose="020B0604030504040204" pitchFamily="34" charset="0"/>
                <a:ea typeface="Trebuchet MS" panose="020B0603020202020204" pitchFamily="34" charset="0"/>
                <a:cs typeface="Trebuchet MS" panose="020B0603020202020204" pitchFamily="34" charset="0"/>
              </a:rPr>
              <a:t>Let others reach out to their contacts.</a:t>
            </a:r>
          </a:p>
          <a:p>
            <a:pPr marL="0" indent="0">
              <a:lnSpc>
                <a:spcPct val="100000"/>
              </a:lnSpc>
              <a:buNone/>
            </a:pPr>
            <a:endParaRPr lang="en-US" altLang="en-US" sz="2400" dirty="0">
              <a:solidFill>
                <a:srgbClr val="266598"/>
              </a:solidFill>
              <a:latin typeface="Verdana" panose="020B0604030504040204" pitchFamily="34" charset="0"/>
              <a:ea typeface="Trebuchet MS" panose="020B0603020202020204" pitchFamily="34" charset="0"/>
              <a:cs typeface="Trebuchet MS" panose="020B0603020202020204" pitchFamily="34" charset="0"/>
            </a:endParaRPr>
          </a:p>
        </p:txBody>
      </p:sp>
      <p:sp>
        <p:nvSpPr>
          <p:cNvPr id="2" name="Text Placeholder 1">
            <a:extLst>
              <a:ext uri="{FF2B5EF4-FFF2-40B4-BE49-F238E27FC236}">
                <a16:creationId xmlns:a16="http://schemas.microsoft.com/office/drawing/2014/main" id="{33707094-3EFE-46C7-96AF-D8DAC6C6B520}"/>
              </a:ext>
            </a:extLst>
          </p:cNvPr>
          <p:cNvSpPr>
            <a:spLocks noGrp="1"/>
          </p:cNvSpPr>
          <p:nvPr>
            <p:ph type="body" sz="quarter" idx="17"/>
          </p:nvPr>
        </p:nvSpPr>
        <p:spPr/>
        <p:txBody>
          <a:bodyPr>
            <a:normAutofit fontScale="92500" lnSpcReduction="10000"/>
          </a:bodyPr>
          <a:lstStyle/>
          <a:p>
            <a:r>
              <a:rPr lang="en-US" dirty="0"/>
              <a:t>This should not be a one person show</a:t>
            </a:r>
          </a:p>
          <a:p>
            <a:endParaRPr lang="en-US" dirty="0"/>
          </a:p>
        </p:txBody>
      </p:sp>
      <p:sp>
        <p:nvSpPr>
          <p:cNvPr id="52227" name="Slide Number Placeholder 3">
            <a:extLst>
              <a:ext uri="{FF2B5EF4-FFF2-40B4-BE49-F238E27FC236}">
                <a16:creationId xmlns:a16="http://schemas.microsoft.com/office/drawing/2014/main" id="{9A58C627-7C06-412D-BCEA-48293629A974}"/>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BFDD24-85DC-4A24-A5A2-10DF475E12E4}" type="slidenum">
              <a:rPr lang="en-US" altLang="en-US" sz="1200">
                <a:solidFill>
                  <a:srgbClr val="898989"/>
                </a:solidFill>
              </a:rPr>
              <a:pPr>
                <a:spcBef>
                  <a:spcPct val="0"/>
                </a:spcBef>
                <a:buFontTx/>
                <a:buNone/>
              </a:pPr>
              <a:t>13</a:t>
            </a:fld>
            <a:endParaRPr lang="en-US" altLang="en-US" sz="1200">
              <a:solidFill>
                <a:srgbClr val="898989"/>
              </a:solidFill>
            </a:endParaRPr>
          </a:p>
        </p:txBody>
      </p:sp>
    </p:spTree>
    <p:extLst>
      <p:ext uri="{BB962C8B-B14F-4D97-AF65-F5344CB8AC3E}">
        <p14:creationId xmlns:p14="http://schemas.microsoft.com/office/powerpoint/2010/main" val="96956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B5B94F9-6414-425D-853F-D65F62BFE79F}"/>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#3 – </a:t>
            </a:r>
            <a:r>
              <a:rPr lang="en-US" altLang="en-US" sz="3200" dirty="0">
                <a:latin typeface="Verdana" panose="020B0604030504040204" pitchFamily="34" charset="0"/>
                <a:ea typeface="Helvetica" panose="020B0604020202020204" pitchFamily="34" charset="0"/>
                <a:cs typeface="Trebuchet MS" panose="020B0603020202020204" pitchFamily="34" charset="0"/>
                <a:sym typeface="Helvetica" panose="020B0604020202020204" pitchFamily="34" charset="0"/>
              </a:rPr>
              <a:t>Do NOT take “Engagement” literally!</a:t>
            </a:r>
            <a:endParaRPr lang="en-US" alt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53252" name="Content Placeholder 9">
            <a:extLst>
              <a:ext uri="{FF2B5EF4-FFF2-40B4-BE49-F238E27FC236}">
                <a16:creationId xmlns:a16="http://schemas.microsoft.com/office/drawing/2014/main" id="{DB268B41-34E8-4A27-8294-643DD6073E27}"/>
              </a:ext>
            </a:extLst>
          </p:cNvPr>
          <p:cNvSpPr>
            <a:spLocks noGrp="1"/>
          </p:cNvSpPr>
          <p:nvPr>
            <p:ph type="body" sz="quarter" idx="13"/>
          </p:nvPr>
        </p:nvSpPr>
        <p:spPr/>
        <p:txBody>
          <a:bodyPr/>
          <a:lstStyle/>
          <a:p>
            <a:pPr marL="0" indent="0" algn="ctr">
              <a:buNone/>
            </a:pPr>
            <a:r>
              <a:rPr lang="en-US" altLang="en-US" sz="2400" b="1" dirty="0">
                <a:solidFill>
                  <a:srgbClr val="266598"/>
                </a:solidFill>
                <a:latin typeface="Verdana" panose="020B0604030504040204" pitchFamily="34" charset="0"/>
                <a:ea typeface="Verdana" panose="020B0604030504040204" pitchFamily="34" charset="0"/>
                <a:cs typeface="Verdana" panose="020B0604030504040204" pitchFamily="34" charset="0"/>
              </a:rPr>
              <a:t>Don’t “propose” a long-term commitment </a:t>
            </a:r>
          </a:p>
          <a:p>
            <a:pPr marL="0" indent="0" algn="ctr">
              <a:buNone/>
            </a:pPr>
            <a:r>
              <a:rPr lang="en-US" altLang="en-US" sz="2400" b="1" dirty="0">
                <a:solidFill>
                  <a:srgbClr val="266598"/>
                </a:solidFill>
                <a:latin typeface="Verdana" panose="020B0604030504040204" pitchFamily="34" charset="0"/>
                <a:ea typeface="Verdana" panose="020B0604030504040204" pitchFamily="34" charset="0"/>
                <a:cs typeface="Verdana" panose="020B0604030504040204" pitchFamily="34" charset="0"/>
              </a:rPr>
              <a:t>Instead, ask for a “date</a:t>
            </a:r>
            <a:r>
              <a:rPr lang="en-US" altLang="en-US" sz="2133" b="1" dirty="0">
                <a:solidFill>
                  <a:srgbClr val="266598"/>
                </a:solidFill>
                <a:latin typeface="Verdana" panose="020B0604030504040204" pitchFamily="34" charset="0"/>
                <a:ea typeface="Verdana" panose="020B0604030504040204" pitchFamily="34" charset="0"/>
                <a:cs typeface="Verdana" panose="020B0604030504040204" pitchFamily="34" charset="0"/>
              </a:rPr>
              <a:t>”</a:t>
            </a:r>
          </a:p>
          <a:p>
            <a:pPr marL="0" indent="0" algn="ctr">
              <a:buNone/>
            </a:pPr>
            <a:endParaRPr lang="en-US" altLang="en-US" sz="2000" b="1" dirty="0">
              <a:solidFill>
                <a:srgbClr val="266598"/>
              </a:solidFill>
              <a:latin typeface="Verdana" panose="020B0604030504040204" pitchFamily="34" charset="0"/>
              <a:ea typeface="Verdana" panose="020B0604030504040204" pitchFamily="34" charset="0"/>
              <a:cs typeface="Verdana" panose="020B0604030504040204" pitchFamily="34" charset="0"/>
            </a:endParaRPr>
          </a:p>
          <a:p>
            <a:pPr marL="376757" indent="-376757">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We often recruit as if we are asking for a life-time commitment!</a:t>
            </a:r>
          </a:p>
          <a:p>
            <a:pPr marL="376757" indent="-376757">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rPr>
              <a:t>Recruit for short-term project teams or tasks – not a lifetime commitment </a:t>
            </a:r>
          </a:p>
          <a:p>
            <a:pPr marL="376757" indent="-376757">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Many people are afraid of getting tied into a job and never getting out of it.  </a:t>
            </a:r>
          </a:p>
        </p:txBody>
      </p:sp>
      <p:sp>
        <p:nvSpPr>
          <p:cNvPr id="2" name="Text Placeholder 1">
            <a:extLst>
              <a:ext uri="{FF2B5EF4-FFF2-40B4-BE49-F238E27FC236}">
                <a16:creationId xmlns:a16="http://schemas.microsoft.com/office/drawing/2014/main" id="{39CA3BEE-01AD-4A9D-962B-A259DA3F1631}"/>
              </a:ext>
            </a:extLst>
          </p:cNvPr>
          <p:cNvSpPr>
            <a:spLocks noGrp="1"/>
          </p:cNvSpPr>
          <p:nvPr>
            <p:ph type="body" sz="quarter" idx="17"/>
          </p:nvPr>
        </p:nvSpPr>
        <p:spPr/>
        <p:txBody>
          <a:bodyPr>
            <a:normAutofit fontScale="92500" lnSpcReduction="10000"/>
          </a:bodyPr>
          <a:lstStyle/>
          <a:p>
            <a:r>
              <a:rPr lang="en-US" dirty="0"/>
              <a:t>You don’t plan the wedding on a first date!</a:t>
            </a:r>
          </a:p>
        </p:txBody>
      </p:sp>
      <p:sp>
        <p:nvSpPr>
          <p:cNvPr id="53251" name="Slide Number Placeholder 3">
            <a:extLst>
              <a:ext uri="{FF2B5EF4-FFF2-40B4-BE49-F238E27FC236}">
                <a16:creationId xmlns:a16="http://schemas.microsoft.com/office/drawing/2014/main" id="{521133EF-A6FE-49D6-A4FA-971CD795F0A1}"/>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EA6A0D-BB7E-4BBC-B42D-3A7B83751136}" type="slidenum">
              <a:rPr lang="en-US" altLang="en-US" sz="1200">
                <a:solidFill>
                  <a:srgbClr val="898989"/>
                </a:solidFill>
              </a:rPr>
              <a:pPr>
                <a:spcBef>
                  <a:spcPct val="0"/>
                </a:spcBef>
                <a:buFontTx/>
                <a:buNone/>
              </a:pPr>
              <a:t>14</a:t>
            </a:fld>
            <a:endParaRPr lang="en-US" altLang="en-US" sz="1200" dirty="0">
              <a:solidFill>
                <a:srgbClr val="898989"/>
              </a:solidFill>
            </a:endParaRPr>
          </a:p>
        </p:txBody>
      </p:sp>
    </p:spTree>
    <p:extLst>
      <p:ext uri="{BB962C8B-B14F-4D97-AF65-F5344CB8AC3E}">
        <p14:creationId xmlns:p14="http://schemas.microsoft.com/office/powerpoint/2010/main" val="408027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C8E9763-DE6B-472E-90C9-C00CFD1F1E9B}"/>
              </a:ext>
            </a:extLst>
          </p:cNvPr>
          <p:cNvSpPr>
            <a:spLocks noGrp="1"/>
          </p:cNvSpPr>
          <p:nvPr>
            <p:ph type="title"/>
          </p:nvPr>
        </p:nvSpPr>
        <p:spPr>
          <a:xfrm>
            <a:off x="976573" y="428645"/>
            <a:ext cx="10870167" cy="554039"/>
          </a:xfrm>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The growing micro-volunteer phenomenon</a:t>
            </a:r>
          </a:p>
        </p:txBody>
      </p:sp>
      <p:sp>
        <p:nvSpPr>
          <p:cNvPr id="10" name="Content Placeholder 9">
            <a:extLst>
              <a:ext uri="{FF2B5EF4-FFF2-40B4-BE49-F238E27FC236}">
                <a16:creationId xmlns:a16="http://schemas.microsoft.com/office/drawing/2014/main" id="{31E5D382-648F-4FCA-9B7C-793717121BF4}"/>
              </a:ext>
            </a:extLst>
          </p:cNvPr>
          <p:cNvSpPr>
            <a:spLocks noGrp="1"/>
          </p:cNvSpPr>
          <p:nvPr>
            <p:ph type="body" sz="quarter" idx="13"/>
          </p:nvPr>
        </p:nvSpPr>
        <p:spPr>
          <a:xfrm>
            <a:off x="626660" y="1701882"/>
            <a:ext cx="11345064" cy="3943351"/>
          </a:xfrm>
        </p:spPr>
        <p:txBody>
          <a:bodyPr>
            <a:normAutofit/>
          </a:bodyPr>
          <a:lstStyle/>
          <a:p>
            <a:pPr marL="376757" indent="-376757">
              <a:lnSpc>
                <a:spcPct val="100000"/>
              </a:lnSpc>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The following tasks are defined for supporting activities for volunteers who may be interested in helping for a short period of time, but are not ready for a long-term commitment.</a:t>
            </a:r>
          </a:p>
          <a:p>
            <a:pPr marL="376757" indent="-376757">
              <a:lnSpc>
                <a:spcPct val="100000"/>
              </a:lnSpc>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Types of tasks:</a:t>
            </a:r>
          </a:p>
          <a:p>
            <a:pPr marL="914377" lvl="2" indent="-457189">
              <a:lnSpc>
                <a:spcPct val="100000"/>
              </a:lnSpc>
              <a:buFont typeface="Wingdings" panose="05000000000000000000" pitchFamily="2" charset="2"/>
              <a:buChar char="ü"/>
              <a:defRPr/>
            </a:pPr>
            <a:r>
              <a:rPr lang="en-US" sz="2400" dirty="0">
                <a:latin typeface="Verdana" panose="020B0604030504040204" pitchFamily="34" charset="0"/>
                <a:ea typeface="Verdana" panose="020B0604030504040204" pitchFamily="34" charset="0"/>
              </a:rPr>
              <a:t>Technical (e.g. program review/edits, preparing flyers, IT support)</a:t>
            </a:r>
          </a:p>
          <a:p>
            <a:pPr marL="914377" lvl="2" indent="-457189">
              <a:lnSpc>
                <a:spcPct val="100000"/>
              </a:lnSpc>
              <a:buFont typeface="Wingdings" panose="05000000000000000000" pitchFamily="2" charset="2"/>
              <a:buChar char="ü"/>
              <a:defRPr/>
            </a:pPr>
            <a:r>
              <a:rPr lang="en-US" sz="2400" dirty="0">
                <a:latin typeface="Verdana" panose="020B0604030504040204" pitchFamily="34" charset="0"/>
                <a:ea typeface="Verdana" panose="020B0604030504040204" pitchFamily="34" charset="0"/>
              </a:rPr>
              <a:t>Managerial (e.g. securing venue, reserving A/V, ordering catering)</a:t>
            </a:r>
          </a:p>
          <a:p>
            <a:pPr marL="914377" lvl="2" indent="-457189">
              <a:lnSpc>
                <a:spcPct val="100000"/>
              </a:lnSpc>
              <a:buFont typeface="Wingdings" panose="05000000000000000000" pitchFamily="2" charset="2"/>
              <a:buChar char="ü"/>
              <a:defRPr/>
            </a:pPr>
            <a:r>
              <a:rPr lang="en-US" sz="2400" dirty="0">
                <a:latin typeface="Verdana" panose="020B0604030504040204" pitchFamily="34" charset="0"/>
                <a:ea typeface="Verdana" panose="020B0604030504040204" pitchFamily="34" charset="0"/>
              </a:rPr>
              <a:t>Labor (e.g. moving tables, suggesting and/or transporting a speaker)</a:t>
            </a:r>
          </a:p>
          <a:p>
            <a:pPr marL="376757" indent="-376757">
              <a:lnSpc>
                <a:spcPct val="100000"/>
              </a:lnSpc>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Clearly outlines the time line of the volunteer position </a:t>
            </a:r>
            <a:endParaRPr lang="en-US" dirty="0"/>
          </a:p>
        </p:txBody>
      </p:sp>
      <p:sp>
        <p:nvSpPr>
          <p:cNvPr id="2" name="Text Placeholder 1">
            <a:extLst>
              <a:ext uri="{FF2B5EF4-FFF2-40B4-BE49-F238E27FC236}">
                <a16:creationId xmlns:a16="http://schemas.microsoft.com/office/drawing/2014/main" id="{3E0D640E-E355-4985-873E-E138DABAC18A}"/>
              </a:ext>
            </a:extLst>
          </p:cNvPr>
          <p:cNvSpPr>
            <a:spLocks noGrp="1"/>
          </p:cNvSpPr>
          <p:nvPr>
            <p:ph type="body" sz="quarter" idx="17"/>
          </p:nvPr>
        </p:nvSpPr>
        <p:spPr/>
        <p:txBody>
          <a:bodyPr>
            <a:normAutofit fontScale="92500" lnSpcReduction="10000"/>
          </a:bodyPr>
          <a:lstStyle/>
          <a:p>
            <a:r>
              <a:rPr lang="en-US" dirty="0"/>
              <a:t>Don’t ask for too much</a:t>
            </a:r>
          </a:p>
        </p:txBody>
      </p:sp>
      <p:sp>
        <p:nvSpPr>
          <p:cNvPr id="55300" name="Slide Number Placeholder 3">
            <a:extLst>
              <a:ext uri="{FF2B5EF4-FFF2-40B4-BE49-F238E27FC236}">
                <a16:creationId xmlns:a16="http://schemas.microsoft.com/office/drawing/2014/main" id="{78A3FD66-0B97-4204-9CE7-9F0CE3ADFCBD}"/>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fld id="{CAEA6A0D-BB7E-4BBC-B42D-3A7B83751136}" type="slidenum">
              <a:rPr lang="en-US" altLang="en-US" sz="1200">
                <a:solidFill>
                  <a:srgbClr val="898989"/>
                </a:solidFill>
              </a:rPr>
              <a:pPr>
                <a:buNone/>
              </a:pPr>
              <a:t>15</a:t>
            </a:fld>
            <a:endParaRPr lang="en-US" altLang="en-US" sz="1200" dirty="0">
              <a:solidFill>
                <a:srgbClr val="898989"/>
              </a:solidFill>
            </a:endParaRPr>
          </a:p>
        </p:txBody>
      </p:sp>
    </p:spTree>
    <p:extLst>
      <p:ext uri="{BB962C8B-B14F-4D97-AF65-F5344CB8AC3E}">
        <p14:creationId xmlns:p14="http://schemas.microsoft.com/office/powerpoint/2010/main" val="369107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47F54FC-D13E-4FA3-968F-FDE4B4124189}"/>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#4 DO Use Events!</a:t>
            </a:r>
            <a:endParaRPr lang="en-US" altLang="en-US" sz="2667" dirty="0">
              <a:latin typeface="Verdana" panose="020B0604030504040204" pitchFamily="34" charset="0"/>
              <a:ea typeface="Verdana" panose="020B0604030504040204" pitchFamily="34" charset="0"/>
              <a:cs typeface="Verdana" panose="020B0604030504040204" pitchFamily="34" charset="0"/>
            </a:endParaRPr>
          </a:p>
        </p:txBody>
      </p:sp>
      <p:sp>
        <p:nvSpPr>
          <p:cNvPr id="10" name="Content Placeholder 9">
            <a:extLst>
              <a:ext uri="{FF2B5EF4-FFF2-40B4-BE49-F238E27FC236}">
                <a16:creationId xmlns:a16="http://schemas.microsoft.com/office/drawing/2014/main" id="{E94593FA-264E-4F65-837C-C69F317AE874}"/>
              </a:ext>
            </a:extLst>
          </p:cNvPr>
          <p:cNvSpPr>
            <a:spLocks noGrp="1"/>
          </p:cNvSpPr>
          <p:nvPr>
            <p:ph type="body" sz="quarter" idx="13"/>
          </p:nvPr>
        </p:nvSpPr>
        <p:spPr/>
        <p:txBody>
          <a:bodyPr>
            <a:normAutofit/>
          </a:bodyPr>
          <a:lstStyle/>
          <a:p>
            <a:pPr marL="380990" indent="-380990">
              <a:buFont typeface="Wingdings" panose="05000000000000000000" pitchFamily="2" charset="2"/>
              <a:buChar char="Ø"/>
              <a:defRPr/>
            </a:pPr>
            <a:r>
              <a:rPr lang="en-US" sz="2800" dirty="0"/>
              <a:t>Try the “event method” of recruiting</a:t>
            </a:r>
          </a:p>
          <a:p>
            <a:pPr marL="380990" indent="-380990">
              <a:buFont typeface="Wingdings" panose="05000000000000000000" pitchFamily="2" charset="2"/>
              <a:buChar char="Ø"/>
              <a:defRPr/>
            </a:pPr>
            <a:r>
              <a:rPr lang="en-US" sz="2800" dirty="0"/>
              <a:t>Use your events to </a:t>
            </a:r>
          </a:p>
          <a:p>
            <a:pPr marL="838179" lvl="1" indent="-380990">
              <a:buFont typeface="Wingdings" panose="05000000000000000000" pitchFamily="2" charset="2"/>
              <a:buChar char="Ø"/>
              <a:defRPr/>
            </a:pPr>
            <a:r>
              <a:rPr lang="en-US" dirty="0"/>
              <a:t>Awaken passion.</a:t>
            </a:r>
          </a:p>
          <a:p>
            <a:pPr marL="838179" lvl="1" indent="-380990">
              <a:buFont typeface="Wingdings" panose="05000000000000000000" pitchFamily="2" charset="2"/>
              <a:buChar char="Ø"/>
              <a:defRPr/>
            </a:pPr>
            <a:r>
              <a:rPr lang="en-US" dirty="0"/>
              <a:t>Test out the relationship </a:t>
            </a:r>
          </a:p>
          <a:p>
            <a:pPr marL="838179" lvl="1" indent="-380990">
              <a:buFont typeface="Wingdings" panose="05000000000000000000" pitchFamily="2" charset="2"/>
              <a:buChar char="Ø"/>
              <a:defRPr/>
            </a:pPr>
            <a:r>
              <a:rPr lang="en-US" dirty="0"/>
              <a:t>Identify strengths and weaknesses of the volunteer.</a:t>
            </a:r>
            <a:endParaRPr lang="en-US" sz="1200" dirty="0"/>
          </a:p>
          <a:p>
            <a:pPr marL="885167" indent="0">
              <a:buNone/>
              <a:defRPr/>
            </a:pPr>
            <a:r>
              <a:rPr lang="en-US" sz="2800" dirty="0"/>
              <a:t>Make use of the Cookbook!</a:t>
            </a:r>
          </a:p>
          <a:p>
            <a:pPr marL="1257300" lvl="1" indent="-342900">
              <a:buFont typeface="Arial"/>
              <a:buChar char="•"/>
              <a:defRPr/>
            </a:pPr>
            <a:r>
              <a:rPr lang="en-US" sz="2400" dirty="0">
                <a:hlinkClick r:id="rId2"/>
              </a:rPr>
              <a:t>https://r3.ieee.org/volunteer-tools/region-3-tools-for-sections-processes-steps-for-organizing-activities</a:t>
            </a:r>
            <a:r>
              <a:rPr lang="en-US" sz="2400" dirty="0"/>
              <a:t>/</a:t>
            </a:r>
            <a:endParaRPr lang="en-US" sz="2400" dirty="0">
              <a:solidFill>
                <a:srgbClr val="266598"/>
              </a:solidFill>
            </a:endParaRPr>
          </a:p>
          <a:p>
            <a:pPr marL="0" indent="0">
              <a:buNone/>
              <a:defRPr/>
            </a:pPr>
            <a:endParaRPr lang="en-US" sz="2400" dirty="0">
              <a:solidFill>
                <a:srgbClr val="266598"/>
              </a:solidFill>
            </a:endParaRPr>
          </a:p>
          <a:p>
            <a:pPr marL="0" indent="0">
              <a:buNone/>
              <a:defRPr/>
            </a:pPr>
            <a:endParaRPr lang="en-US" sz="2400" dirty="0"/>
          </a:p>
          <a:p>
            <a:pPr marL="0" indent="0">
              <a:spcAft>
                <a:spcPts val="1200"/>
              </a:spcAft>
              <a:buNone/>
              <a:defRPr/>
            </a:pPr>
            <a:endParaRPr lang="en-US" sz="2400" dirty="0">
              <a:solidFill>
                <a:srgbClr val="266598"/>
              </a:solidFill>
              <a:cs typeface="Trebuchet MS"/>
            </a:endParaRPr>
          </a:p>
        </p:txBody>
      </p:sp>
      <p:sp>
        <p:nvSpPr>
          <p:cNvPr id="2" name="Text Placeholder 1">
            <a:extLst>
              <a:ext uri="{FF2B5EF4-FFF2-40B4-BE49-F238E27FC236}">
                <a16:creationId xmlns:a16="http://schemas.microsoft.com/office/drawing/2014/main" id="{738F46F6-64FB-446C-A4F9-F14FEFA0FDF4}"/>
              </a:ext>
            </a:extLst>
          </p:cNvPr>
          <p:cNvSpPr>
            <a:spLocks noGrp="1"/>
          </p:cNvSpPr>
          <p:nvPr>
            <p:ph type="body" sz="quarter" idx="17"/>
          </p:nvPr>
        </p:nvSpPr>
        <p:spPr/>
        <p:txBody>
          <a:bodyPr>
            <a:normAutofit fontScale="92500" lnSpcReduction="10000"/>
          </a:bodyPr>
          <a:lstStyle/>
          <a:p>
            <a:r>
              <a:rPr lang="en-US" dirty="0"/>
              <a:t>Don’t ask for a commitment—ask for help for an event.</a:t>
            </a:r>
          </a:p>
          <a:p>
            <a:endParaRPr lang="en-US" dirty="0"/>
          </a:p>
        </p:txBody>
      </p:sp>
      <p:sp>
        <p:nvSpPr>
          <p:cNvPr id="56323" name="Slide Number Placeholder 3">
            <a:extLst>
              <a:ext uri="{FF2B5EF4-FFF2-40B4-BE49-F238E27FC236}">
                <a16:creationId xmlns:a16="http://schemas.microsoft.com/office/drawing/2014/main" id="{4755FDB6-3990-463A-85DC-9B5A2FDFF987}"/>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59CED3-B710-4B57-B3C6-BBC23E71643C}" type="slidenum">
              <a:rPr lang="en-US" altLang="en-US" sz="1200">
                <a:solidFill>
                  <a:srgbClr val="898989"/>
                </a:solidFill>
              </a:rPr>
              <a:pPr>
                <a:spcBef>
                  <a:spcPct val="0"/>
                </a:spcBef>
                <a:buFontTx/>
                <a:buNone/>
              </a:pPr>
              <a:t>16</a:t>
            </a:fld>
            <a:endParaRPr lang="en-US" altLang="en-US" sz="1200" dirty="0">
              <a:solidFill>
                <a:srgbClr val="898989"/>
              </a:solidFill>
            </a:endParaRPr>
          </a:p>
        </p:txBody>
      </p:sp>
    </p:spTree>
    <p:extLst>
      <p:ext uri="{BB962C8B-B14F-4D97-AF65-F5344CB8AC3E}">
        <p14:creationId xmlns:p14="http://schemas.microsoft.com/office/powerpoint/2010/main" val="67899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3E958BD-3D68-4590-8624-2906FD0DDB94}"/>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Commitment Lifecycle</a:t>
            </a:r>
          </a:p>
        </p:txBody>
      </p:sp>
      <p:sp>
        <p:nvSpPr>
          <p:cNvPr id="4" name="Text Placeholder 3">
            <a:extLst>
              <a:ext uri="{FF2B5EF4-FFF2-40B4-BE49-F238E27FC236}">
                <a16:creationId xmlns:a16="http://schemas.microsoft.com/office/drawing/2014/main" id="{23969D15-205A-4699-8FA4-948BA22F5266}"/>
              </a:ext>
            </a:extLst>
          </p:cNvPr>
          <p:cNvSpPr>
            <a:spLocks noGrp="1"/>
          </p:cNvSpPr>
          <p:nvPr>
            <p:ph type="body" sz="quarter" idx="13"/>
          </p:nvPr>
        </p:nvSpPr>
        <p:spPr>
          <a:xfrm>
            <a:off x="1000040" y="1825625"/>
            <a:ext cx="5907906" cy="3792539"/>
          </a:xfrm>
        </p:spPr>
        <p:txBody>
          <a:bodyPr>
            <a:normAutofit fontScale="77500" lnSpcReduction="20000"/>
          </a:bodyPr>
          <a:lstStyle/>
          <a:p>
            <a:pPr marL="385224" indent="-385224">
              <a:lnSpc>
                <a:spcPct val="100000"/>
              </a:lnSpc>
              <a:spcBef>
                <a:spcPct val="0"/>
              </a:spcBef>
              <a:spcAft>
                <a:spcPts val="800"/>
              </a:spcAft>
              <a:buFont typeface="Wingdings" panose="05000000000000000000" pitchFamily="2" charset="2"/>
              <a:buChar char="Ø"/>
            </a:pPr>
            <a:r>
              <a:rPr lang="en-US" altLang="en-US" dirty="0"/>
              <a:t>Short-term projects provide excellent “first dates”— they’re how you find your long-term volunteers.  </a:t>
            </a:r>
          </a:p>
          <a:p>
            <a:pPr marL="385224" indent="-385224">
              <a:lnSpc>
                <a:spcPct val="100000"/>
              </a:lnSpc>
              <a:spcBef>
                <a:spcPct val="0"/>
              </a:spcBef>
              <a:spcAft>
                <a:spcPts val="800"/>
              </a:spcAft>
              <a:buFont typeface="Wingdings" panose="05000000000000000000" pitchFamily="2" charset="2"/>
              <a:buChar char="Ø"/>
            </a:pPr>
            <a:r>
              <a:rPr lang="en-US" altLang="en-US" dirty="0"/>
              <a:t>Gives people the opportunity to “try on” the role as a volunteer to see how it fits.  </a:t>
            </a:r>
          </a:p>
          <a:p>
            <a:pPr marL="385224" indent="-385224">
              <a:lnSpc>
                <a:spcPct val="100000"/>
              </a:lnSpc>
              <a:spcBef>
                <a:spcPct val="0"/>
              </a:spcBef>
              <a:spcAft>
                <a:spcPts val="800"/>
              </a:spcAft>
              <a:buFont typeface="Wingdings" panose="05000000000000000000" pitchFamily="2" charset="2"/>
              <a:buChar char="Ø"/>
            </a:pPr>
            <a:r>
              <a:rPr lang="en-US" altLang="en-US" dirty="0"/>
              <a:t>Short-term volunteers have the opportunity to become enthusiastic and work closely with a passionate leader.</a:t>
            </a:r>
          </a:p>
        </p:txBody>
      </p:sp>
      <p:sp>
        <p:nvSpPr>
          <p:cNvPr id="5" name="Text Placeholder 4">
            <a:extLst>
              <a:ext uri="{FF2B5EF4-FFF2-40B4-BE49-F238E27FC236}">
                <a16:creationId xmlns:a16="http://schemas.microsoft.com/office/drawing/2014/main" id="{24F2ACE5-12DC-42EF-9EC9-29A088FE489F}"/>
              </a:ext>
            </a:extLst>
          </p:cNvPr>
          <p:cNvSpPr>
            <a:spLocks noGrp="1"/>
          </p:cNvSpPr>
          <p:nvPr>
            <p:ph type="body" sz="quarter" idx="17"/>
          </p:nvPr>
        </p:nvSpPr>
        <p:spPr/>
        <p:txBody>
          <a:bodyPr>
            <a:normAutofit fontScale="92500" lnSpcReduction="10000"/>
          </a:bodyPr>
          <a:lstStyle/>
          <a:p>
            <a:r>
              <a:rPr lang="en-US" dirty="0"/>
              <a:t>Volunteer Career</a:t>
            </a:r>
          </a:p>
        </p:txBody>
      </p:sp>
      <p:sp>
        <p:nvSpPr>
          <p:cNvPr id="57347" name="Slide Number Placeholder 3">
            <a:extLst>
              <a:ext uri="{FF2B5EF4-FFF2-40B4-BE49-F238E27FC236}">
                <a16:creationId xmlns:a16="http://schemas.microsoft.com/office/drawing/2014/main" id="{62FC0F97-7EB4-4BDC-A424-5B82A6ECD387}"/>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006A62-73CE-4A34-B849-7B851C67487C}" type="slidenum">
              <a:rPr lang="en-US" altLang="en-US" sz="1200">
                <a:solidFill>
                  <a:srgbClr val="898989"/>
                </a:solidFill>
              </a:rPr>
              <a:pPr>
                <a:spcBef>
                  <a:spcPct val="0"/>
                </a:spcBef>
                <a:buFontTx/>
                <a:buNone/>
              </a:pPr>
              <a:t>17</a:t>
            </a:fld>
            <a:endParaRPr lang="en-US" altLang="en-US" sz="1200">
              <a:solidFill>
                <a:srgbClr val="898989"/>
              </a:solidFill>
            </a:endParaRPr>
          </a:p>
        </p:txBody>
      </p:sp>
      <p:pic>
        <p:nvPicPr>
          <p:cNvPr id="3" name="Picture 2">
            <a:extLst>
              <a:ext uri="{FF2B5EF4-FFF2-40B4-BE49-F238E27FC236}">
                <a16:creationId xmlns:a16="http://schemas.microsoft.com/office/drawing/2014/main" id="{0370F839-3A2C-4754-8583-A20300D0F36C}"/>
              </a:ext>
            </a:extLst>
          </p:cNvPr>
          <p:cNvPicPr>
            <a:picLocks noChangeAspect="1"/>
          </p:cNvPicPr>
          <p:nvPr/>
        </p:nvPicPr>
        <p:blipFill rotWithShape="1">
          <a:blip r:embed="rId2"/>
          <a:srcRect l="3663" r="20716" b="943"/>
          <a:stretch/>
        </p:blipFill>
        <p:spPr>
          <a:xfrm>
            <a:off x="6907946" y="1532731"/>
            <a:ext cx="4712898" cy="3792539"/>
          </a:xfrm>
          <a:prstGeom prst="rect">
            <a:avLst/>
          </a:prstGeom>
        </p:spPr>
      </p:pic>
    </p:spTree>
    <p:extLst>
      <p:ext uri="{BB962C8B-B14F-4D97-AF65-F5344CB8AC3E}">
        <p14:creationId xmlns:p14="http://schemas.microsoft.com/office/powerpoint/2010/main" val="423296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9F81DA2-DE55-4785-9F69-87FFB5AD8D08}"/>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#5 “No” doesn’t mean “Never”</a:t>
            </a:r>
          </a:p>
        </p:txBody>
      </p:sp>
      <p:sp>
        <p:nvSpPr>
          <p:cNvPr id="58372" name="Content Placeholder 9">
            <a:extLst>
              <a:ext uri="{FF2B5EF4-FFF2-40B4-BE49-F238E27FC236}">
                <a16:creationId xmlns:a16="http://schemas.microsoft.com/office/drawing/2014/main" id="{46E9E13D-C04E-46A2-9FC9-4A604449FEDF}"/>
              </a:ext>
            </a:extLst>
          </p:cNvPr>
          <p:cNvSpPr>
            <a:spLocks noGrp="1"/>
          </p:cNvSpPr>
          <p:nvPr>
            <p:ph type="body" sz="quarter" idx="13"/>
          </p:nvPr>
        </p:nvSpPr>
        <p:spPr>
          <a:xfrm>
            <a:off x="976573" y="1763887"/>
            <a:ext cx="10515600" cy="4559127"/>
          </a:xfrm>
        </p:spPr>
        <p:txBody>
          <a:bodyPr>
            <a:normAutofit/>
          </a:bodyPr>
          <a:lstStyle/>
          <a:p>
            <a:pPr marL="457189" indent="-457189">
              <a:lnSpc>
                <a:spcPct val="10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When we get the courage to recruit someone and then they say, "no" we often give up.</a:t>
            </a:r>
          </a:p>
          <a:p>
            <a:pPr marL="457189" indent="-457189">
              <a:lnSpc>
                <a:spcPct val="10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Timing is important. Sometimes “no" means "not now." </a:t>
            </a:r>
          </a:p>
          <a:p>
            <a:pPr marL="914377" lvl="1" indent="-457189">
              <a:lnSpc>
                <a:spcPct val="100000"/>
              </a:lnSpc>
              <a:buFont typeface="Wingdings" panose="05000000000000000000" pitchFamily="2" charset="2"/>
              <a:buChar char="Ø"/>
            </a:pPr>
            <a:r>
              <a:rPr lang="en-US" altLang="en-US" dirty="0">
                <a:latin typeface="Verdana" panose="020B0604030504040204" pitchFamily="34" charset="0"/>
                <a:ea typeface="Verdana" panose="020B0604030504040204" pitchFamily="34" charset="0"/>
                <a:cs typeface="Trebuchet MS" panose="020B0603020202020204" pitchFamily="34" charset="0"/>
              </a:rPr>
              <a:t>Don’t be afraid to ask again in the future.</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457189" indent="-457189">
              <a:lnSpc>
                <a:spcPct val="10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Sometimes “no” means “not this role.”</a:t>
            </a:r>
          </a:p>
          <a:p>
            <a:pPr marL="914377" lvl="1" indent="-457189">
              <a:lnSpc>
                <a:spcPct val="100000"/>
              </a:lnSpc>
              <a:buFont typeface="Wingdings" panose="05000000000000000000" pitchFamily="2" charset="2"/>
              <a:buChar char="Ø"/>
              <a:defRPr/>
            </a:pPr>
            <a:r>
              <a:rPr lang="en-US" dirty="0">
                <a:latin typeface="Verdana" panose="020B0604030504040204" pitchFamily="34" charset="0"/>
                <a:ea typeface="Verdana" panose="020B0604030504040204" pitchFamily="34" charset="0"/>
              </a:rPr>
              <a:t>Probe to find out what the person likes to do and consider another position</a:t>
            </a:r>
          </a:p>
          <a:p>
            <a:pPr marL="457189" indent="-457189">
              <a:lnSpc>
                <a:spcPct val="100000"/>
              </a:lnSpc>
              <a:buFont typeface="Wingdings" panose="05000000000000000000" pitchFamily="2" charset="2"/>
              <a:buChar char="Ø"/>
              <a:defRPr/>
            </a:pPr>
            <a:r>
              <a:rPr lang="en-US" sz="3200" dirty="0">
                <a:latin typeface="Verdana" panose="020B0604030504040204" pitchFamily="34" charset="0"/>
                <a:ea typeface="Verdana" panose="020B0604030504040204" pitchFamily="34" charset="0"/>
              </a:rPr>
              <a:t>Learn when to stop asking.</a:t>
            </a:r>
          </a:p>
          <a:p>
            <a:pPr marL="457189" indent="-457189">
              <a:lnSpc>
                <a:spcPct val="100000"/>
              </a:lnSpc>
              <a:buFont typeface="Wingdings" panose="05000000000000000000" pitchFamily="2" charset="2"/>
              <a:buChar char="Ø"/>
              <a:defRPr/>
            </a:pPr>
            <a:r>
              <a:rPr lang="en-US" sz="3200" dirty="0">
                <a:latin typeface="Verdana" panose="020B0604030504040204" pitchFamily="34" charset="0"/>
                <a:ea typeface="Verdana" panose="020B0604030504040204" pitchFamily="34" charset="0"/>
              </a:rPr>
              <a:t>Some will come back later.</a:t>
            </a:r>
          </a:p>
          <a:p>
            <a:pPr marL="457189" indent="-457189">
              <a:buFont typeface="Wingdings" panose="05000000000000000000" pitchFamily="2" charset="2"/>
              <a:buChar char="Ø"/>
            </a:pPr>
            <a:endParaRPr lang="en-US" altLang="en-US" sz="2400" dirty="0">
              <a:solidFill>
                <a:srgbClr val="266598"/>
              </a:solidFill>
              <a:latin typeface="Verdana" panose="020B0604030504040204" pitchFamily="34" charset="0"/>
              <a:ea typeface="Trebuchet MS" panose="020B0603020202020204" pitchFamily="34" charset="0"/>
              <a:cs typeface="Trebuchet MS" panose="020B0603020202020204" pitchFamily="34" charset="0"/>
            </a:endParaRPr>
          </a:p>
        </p:txBody>
      </p:sp>
      <p:sp>
        <p:nvSpPr>
          <p:cNvPr id="2" name="Text Placeholder 1">
            <a:extLst>
              <a:ext uri="{FF2B5EF4-FFF2-40B4-BE49-F238E27FC236}">
                <a16:creationId xmlns:a16="http://schemas.microsoft.com/office/drawing/2014/main" id="{15271DB6-4A9D-4E44-AF27-015A4A9123E0}"/>
              </a:ext>
            </a:extLst>
          </p:cNvPr>
          <p:cNvSpPr>
            <a:spLocks noGrp="1"/>
          </p:cNvSpPr>
          <p:nvPr>
            <p:ph type="body" sz="quarter" idx="17"/>
          </p:nvPr>
        </p:nvSpPr>
        <p:spPr/>
        <p:txBody>
          <a:bodyPr>
            <a:normAutofit fontScale="92500" lnSpcReduction="10000"/>
          </a:bodyPr>
          <a:lstStyle/>
          <a:p>
            <a:r>
              <a:rPr lang="en-US" dirty="0"/>
              <a:t>It’s not you. It’s them</a:t>
            </a:r>
          </a:p>
        </p:txBody>
      </p:sp>
      <p:sp>
        <p:nvSpPr>
          <p:cNvPr id="58371" name="Slide Number Placeholder 3">
            <a:extLst>
              <a:ext uri="{FF2B5EF4-FFF2-40B4-BE49-F238E27FC236}">
                <a16:creationId xmlns:a16="http://schemas.microsoft.com/office/drawing/2014/main" id="{271CF8F4-FD8B-4503-B213-9616BC82BA67}"/>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7B6C3C-B5E6-4BE4-A8AA-8DC462811401}" type="slidenum">
              <a:rPr lang="en-US" altLang="en-US" sz="1200">
                <a:solidFill>
                  <a:srgbClr val="898989"/>
                </a:solidFill>
              </a:rPr>
              <a:pPr>
                <a:spcBef>
                  <a:spcPct val="0"/>
                </a:spcBef>
                <a:buFontTx/>
                <a:buNone/>
              </a:pPr>
              <a:t>18</a:t>
            </a:fld>
            <a:endParaRPr lang="en-US" altLang="en-US" sz="1200">
              <a:solidFill>
                <a:srgbClr val="898989"/>
              </a:solidFill>
            </a:endParaRPr>
          </a:p>
        </p:txBody>
      </p:sp>
    </p:spTree>
    <p:extLst>
      <p:ext uri="{BB962C8B-B14F-4D97-AF65-F5344CB8AC3E}">
        <p14:creationId xmlns:p14="http://schemas.microsoft.com/office/powerpoint/2010/main" val="84538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FC8F8DA3-01B3-44DA-AD49-294A61F817FE}"/>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#6 DO </a:t>
            </a:r>
            <a:r>
              <a:rPr lang="en-US" altLang="en-US" sz="3200" dirty="0">
                <a:latin typeface="Verdana" panose="020B0604030504040204" pitchFamily="34" charset="0"/>
                <a:ea typeface="Helvetica" panose="020B0604020202020204" pitchFamily="34" charset="0"/>
                <a:cs typeface="Trebuchet MS" panose="020B0603020202020204" pitchFamily="34" charset="0"/>
                <a:sym typeface="Helvetica" panose="020B0604020202020204" pitchFamily="34" charset="0"/>
              </a:rPr>
              <a:t>Be People Driven!</a:t>
            </a:r>
            <a:endParaRPr lang="en-US" alt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62468" name="Content Placeholder 9">
            <a:extLst>
              <a:ext uri="{FF2B5EF4-FFF2-40B4-BE49-F238E27FC236}">
                <a16:creationId xmlns:a16="http://schemas.microsoft.com/office/drawing/2014/main" id="{FA9AC3AF-D664-472D-8965-E1220AE2BE9F}"/>
              </a:ext>
            </a:extLst>
          </p:cNvPr>
          <p:cNvSpPr>
            <a:spLocks noGrp="1"/>
          </p:cNvSpPr>
          <p:nvPr>
            <p:ph type="body" sz="quarter" idx="13"/>
          </p:nvPr>
        </p:nvSpPr>
        <p:spPr>
          <a:xfrm>
            <a:off x="976573" y="1675607"/>
            <a:ext cx="10515600" cy="4647407"/>
          </a:xfrm>
        </p:spPr>
        <p:txBody>
          <a:bodyPr>
            <a:noAutofit/>
          </a:bodyPr>
          <a:lstStyle/>
          <a:p>
            <a:pPr marL="376757" indent="-376757">
              <a:lnSpc>
                <a:spcPct val="110000"/>
              </a:lnSpc>
              <a:buClr>
                <a:srgbClr val="266598"/>
              </a:buClr>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Is this person a good match? </a:t>
            </a:r>
          </a:p>
          <a:p>
            <a:pPr marL="376757" indent="-376757">
              <a:lnSpc>
                <a:spcPct val="110000"/>
              </a:lnSpc>
              <a:buClr>
                <a:srgbClr val="266598"/>
              </a:buClr>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The "Butt In the Chair" method focuses on your needs, not the volunteer’s interests. Most people volunteer based on their interests, not your needs. </a:t>
            </a:r>
          </a:p>
          <a:p>
            <a:pPr marL="376757" indent="-376757">
              <a:lnSpc>
                <a:spcPct val="110000"/>
              </a:lnSpc>
              <a:buClr>
                <a:srgbClr val="266598"/>
              </a:buClr>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Often volunteers see themselves taking on a particular position or conducting specific tasks, based on </a:t>
            </a:r>
            <a:r>
              <a:rPr lang="en-US" altLang="en-US" sz="2400" u="sng" dirty="0">
                <a:latin typeface="Verdana" panose="020B0604030504040204" pitchFamily="34" charset="0"/>
                <a:ea typeface="Verdana" panose="020B0604030504040204" pitchFamily="34" charset="0"/>
                <a:cs typeface="Verdana" panose="020B0604030504040204" pitchFamily="34" charset="0"/>
              </a:rPr>
              <a:t>their</a:t>
            </a:r>
            <a:r>
              <a:rPr lang="en-US" altLang="en-US" sz="2400" dirty="0">
                <a:latin typeface="Verdana" panose="020B0604030504040204" pitchFamily="34" charset="0"/>
                <a:ea typeface="Verdana" panose="020B0604030504040204" pitchFamily="34" charset="0"/>
                <a:cs typeface="Verdana" panose="020B0604030504040204" pitchFamily="34" charset="0"/>
              </a:rPr>
              <a:t> interests.</a:t>
            </a:r>
          </a:p>
          <a:p>
            <a:pPr marL="376757" indent="-376757">
              <a:lnSpc>
                <a:spcPct val="110000"/>
              </a:lnSpc>
              <a:buClr>
                <a:srgbClr val="266598"/>
              </a:buClr>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If we simply place volunteers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where</a:t>
            </a:r>
            <a:r>
              <a:rPr lang="en-US" altLang="en-US" sz="2400" dirty="0">
                <a:latin typeface="Verdana" panose="020B0604030504040204" pitchFamily="34" charset="0"/>
                <a:ea typeface="Verdana" panose="020B0604030504040204" pitchFamily="34" charset="0"/>
                <a:cs typeface="Verdana" panose="020B0604030504040204" pitchFamily="34" charset="0"/>
              </a:rPr>
              <a:t> there is an empty position, the outcome wil</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l overwhelmingly be</a:t>
            </a:r>
            <a:r>
              <a:rPr lang="en-US" alt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a:latin typeface="Verdana" panose="020B0604030504040204" pitchFamily="34" charset="0"/>
                <a:ea typeface="Verdana" panose="020B0604030504040204" pitchFamily="34" charset="0"/>
                <a:cs typeface="Verdana" panose="020B0604030504040204" pitchFamily="34" charset="0"/>
              </a:rPr>
              <a:t>volunteers that quit.</a:t>
            </a:r>
            <a:endParaRPr lang="en-US" altLang="en-US" sz="2400" dirty="0">
              <a:solidFill>
                <a:srgbClr val="266598"/>
              </a:solidFill>
              <a:latin typeface="Verdana" panose="020B0604030504040204" pitchFamily="34" charset="0"/>
              <a:ea typeface="Trebuchet MS" panose="020B0603020202020204" pitchFamily="34" charset="0"/>
              <a:cs typeface="Trebuchet MS" panose="020B0603020202020204" pitchFamily="34" charset="0"/>
            </a:endParaRPr>
          </a:p>
        </p:txBody>
      </p:sp>
      <p:sp>
        <p:nvSpPr>
          <p:cNvPr id="2" name="Text Placeholder 1">
            <a:extLst>
              <a:ext uri="{FF2B5EF4-FFF2-40B4-BE49-F238E27FC236}">
                <a16:creationId xmlns:a16="http://schemas.microsoft.com/office/drawing/2014/main" id="{7691A979-B907-41F8-AB96-40CDA2400C4C}"/>
              </a:ext>
            </a:extLst>
          </p:cNvPr>
          <p:cNvSpPr>
            <a:spLocks noGrp="1"/>
          </p:cNvSpPr>
          <p:nvPr>
            <p:ph type="body" sz="quarter" idx="17"/>
          </p:nvPr>
        </p:nvSpPr>
        <p:spPr/>
        <p:txBody>
          <a:bodyPr>
            <a:normAutofit fontScale="92500" lnSpcReduction="10000"/>
          </a:bodyPr>
          <a:lstStyle/>
          <a:p>
            <a:r>
              <a:rPr lang="en-US" dirty="0"/>
              <a:t>It’s all about the volunteer.</a:t>
            </a:r>
          </a:p>
        </p:txBody>
      </p:sp>
      <p:sp>
        <p:nvSpPr>
          <p:cNvPr id="62467" name="Slide Number Placeholder 3">
            <a:extLst>
              <a:ext uri="{FF2B5EF4-FFF2-40B4-BE49-F238E27FC236}">
                <a16:creationId xmlns:a16="http://schemas.microsoft.com/office/drawing/2014/main" id="{992DA273-D8F8-48A6-8738-5E516AAD553F}"/>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BE8279-9CB6-4F42-B5DC-D2B4268A3EF9}" type="slidenum">
              <a:rPr lang="en-US" altLang="en-US" sz="1200">
                <a:solidFill>
                  <a:srgbClr val="898989"/>
                </a:solidFill>
              </a:rPr>
              <a:pPr>
                <a:spcBef>
                  <a:spcPct val="0"/>
                </a:spcBef>
                <a:buFontTx/>
                <a:buNone/>
              </a:pPr>
              <a:t>19</a:t>
            </a:fld>
            <a:endParaRPr lang="en-US" altLang="en-US" sz="1200">
              <a:solidFill>
                <a:srgbClr val="898989"/>
              </a:solidFill>
            </a:endParaRPr>
          </a:p>
        </p:txBody>
      </p:sp>
    </p:spTree>
    <p:extLst>
      <p:ext uri="{BB962C8B-B14F-4D97-AF65-F5344CB8AC3E}">
        <p14:creationId xmlns:p14="http://schemas.microsoft.com/office/powerpoint/2010/main" val="337227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5A10CE6-717E-454C-BA35-C5EA8A9478A6}"/>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Agenda</a:t>
            </a:r>
          </a:p>
        </p:txBody>
      </p:sp>
      <p:sp>
        <p:nvSpPr>
          <p:cNvPr id="4" name="Content Placeholder 3">
            <a:extLst>
              <a:ext uri="{FF2B5EF4-FFF2-40B4-BE49-F238E27FC236}">
                <a16:creationId xmlns:a16="http://schemas.microsoft.com/office/drawing/2014/main" id="{885D64EB-BA46-421E-B2AC-F9AF59F7CC74}"/>
              </a:ext>
            </a:extLst>
          </p:cNvPr>
          <p:cNvSpPr>
            <a:spLocks noGrp="1"/>
          </p:cNvSpPr>
          <p:nvPr>
            <p:ph type="body" sz="quarter" idx="13"/>
          </p:nvPr>
        </p:nvSpPr>
        <p:spPr>
          <a:xfrm>
            <a:off x="976573" y="1763887"/>
            <a:ext cx="10515600" cy="3943351"/>
          </a:xfrm>
        </p:spPr>
        <p:txBody>
          <a:bodyPr>
            <a:normAutofit fontScale="77500" lnSpcReduction="20000"/>
          </a:bodyPr>
          <a:lstStyle/>
          <a:p>
            <a:pPr marL="457189" indent="-457189">
              <a:lnSpc>
                <a:spcPct val="110000"/>
              </a:lnSpc>
              <a:spcBef>
                <a:spcPts val="1200"/>
              </a:spcBef>
              <a:buSzPct val="100000"/>
              <a:buFont typeface="+mj-lt"/>
              <a:buAutoNum type="arabicPeriod"/>
              <a:defRPr/>
            </a:pPr>
            <a:r>
              <a:rPr lang="en-US" sz="3000" dirty="0">
                <a:solidFill>
                  <a:schemeClr val="tx1"/>
                </a:solidFill>
                <a:latin typeface="Verdana" pitchFamily="34" charset="0"/>
                <a:ea typeface="Verdana" pitchFamily="34" charset="0"/>
                <a:cs typeface="Verdana" pitchFamily="34" charset="0"/>
              </a:rPr>
              <a:t>The Importance of Succession Planning</a:t>
            </a:r>
          </a:p>
          <a:p>
            <a:pPr marL="457189" indent="-457189">
              <a:lnSpc>
                <a:spcPct val="110000"/>
              </a:lnSpc>
              <a:spcBef>
                <a:spcPts val="1200"/>
              </a:spcBef>
              <a:buSzPct val="100000"/>
              <a:buFont typeface="+mj-lt"/>
              <a:buAutoNum type="arabicPeriod"/>
              <a:defRPr/>
            </a:pPr>
            <a:r>
              <a:rPr lang="en-US" sz="3000" dirty="0">
                <a:solidFill>
                  <a:schemeClr val="tx1"/>
                </a:solidFill>
                <a:latin typeface="Verdana" pitchFamily="34" charset="0"/>
                <a:ea typeface="Verdana" pitchFamily="34" charset="0"/>
                <a:cs typeface="Verdana" pitchFamily="34" charset="0"/>
              </a:rPr>
              <a:t>Overview of Volunteer Engagement</a:t>
            </a:r>
          </a:p>
          <a:p>
            <a:pPr marL="457189" indent="-457189">
              <a:lnSpc>
                <a:spcPct val="110000"/>
              </a:lnSpc>
              <a:spcBef>
                <a:spcPts val="1200"/>
              </a:spcBef>
              <a:buSzPct val="100000"/>
              <a:buFont typeface="+mj-lt"/>
              <a:buAutoNum type="arabicPeriod"/>
              <a:defRPr/>
            </a:pPr>
            <a:r>
              <a:rPr lang="en-US" sz="3000" dirty="0">
                <a:solidFill>
                  <a:schemeClr val="tx1"/>
                </a:solidFill>
                <a:latin typeface="Verdana" pitchFamily="34" charset="0"/>
                <a:ea typeface="Verdana" pitchFamily="34" charset="0"/>
                <a:cs typeface="Verdana" pitchFamily="34" charset="0"/>
              </a:rPr>
              <a:t>Why Don’t People Volunteer?</a:t>
            </a:r>
          </a:p>
          <a:p>
            <a:pPr marL="457189" indent="-457189">
              <a:lnSpc>
                <a:spcPct val="110000"/>
              </a:lnSpc>
              <a:spcBef>
                <a:spcPts val="1200"/>
              </a:spcBef>
              <a:buSzPct val="100000"/>
              <a:buFont typeface="+mj-lt"/>
              <a:buAutoNum type="arabicPeriod"/>
              <a:defRPr/>
            </a:pPr>
            <a:r>
              <a:rPr lang="en-US" sz="3000" dirty="0">
                <a:solidFill>
                  <a:schemeClr val="tx1"/>
                </a:solidFill>
                <a:latin typeface="Verdana" pitchFamily="34" charset="0"/>
                <a:ea typeface="Verdana" pitchFamily="34" charset="0"/>
                <a:cs typeface="Verdana" pitchFamily="34" charset="0"/>
              </a:rPr>
              <a:t>The #1 Secret</a:t>
            </a:r>
          </a:p>
          <a:p>
            <a:pPr marL="457189" indent="-457189">
              <a:lnSpc>
                <a:spcPct val="110000"/>
              </a:lnSpc>
              <a:spcBef>
                <a:spcPts val="1200"/>
              </a:spcBef>
              <a:buSzPct val="100000"/>
              <a:buFont typeface="+mj-lt"/>
              <a:buAutoNum type="arabicPeriod"/>
              <a:defRPr/>
            </a:pPr>
            <a:r>
              <a:rPr lang="en-US" sz="3000" dirty="0">
                <a:solidFill>
                  <a:schemeClr val="tx1"/>
                </a:solidFill>
                <a:latin typeface="Verdana" pitchFamily="34" charset="0"/>
                <a:ea typeface="Verdana" pitchFamily="34" charset="0"/>
                <a:cs typeface="Verdana" pitchFamily="34" charset="0"/>
              </a:rPr>
              <a:t>The Eight Do’s and Don’ts of Volunteer Recruitment</a:t>
            </a:r>
          </a:p>
          <a:p>
            <a:pPr marL="457189" indent="-457189">
              <a:lnSpc>
                <a:spcPct val="110000"/>
              </a:lnSpc>
              <a:spcBef>
                <a:spcPts val="1200"/>
              </a:spcBef>
              <a:buSzPct val="100000"/>
              <a:buFont typeface="+mj-lt"/>
              <a:buAutoNum type="arabicPeriod"/>
              <a:defRPr/>
            </a:pPr>
            <a:r>
              <a:rPr lang="en-US" altLang="en-US" sz="3000" dirty="0">
                <a:latin typeface="Verdana" pitchFamily="34" charset="0"/>
                <a:ea typeface="Verdana" pitchFamily="34" charset="0"/>
                <a:cs typeface="Verdana" pitchFamily="34" charset="0"/>
              </a:rPr>
              <a:t>Next Steps</a:t>
            </a:r>
          </a:p>
          <a:p>
            <a:pPr marL="457189" indent="-457189">
              <a:lnSpc>
                <a:spcPct val="110000"/>
              </a:lnSpc>
              <a:spcBef>
                <a:spcPts val="1200"/>
              </a:spcBef>
              <a:buSzPct val="100000"/>
              <a:buFont typeface="+mj-lt"/>
              <a:buAutoNum type="arabicPeriod"/>
              <a:defRPr/>
            </a:pPr>
            <a:r>
              <a:rPr lang="en-US" sz="3000" dirty="0">
                <a:solidFill>
                  <a:schemeClr val="tx1"/>
                </a:solidFill>
                <a:latin typeface="Verdana" pitchFamily="34" charset="0"/>
                <a:ea typeface="Verdana" pitchFamily="34" charset="0"/>
                <a:cs typeface="Verdana" pitchFamily="34" charset="0"/>
              </a:rPr>
              <a:t>The Care and Feeding of Volunteers</a:t>
            </a:r>
          </a:p>
          <a:p>
            <a:pPr marL="457189" indent="-457189">
              <a:lnSpc>
                <a:spcPct val="110000"/>
              </a:lnSpc>
              <a:spcBef>
                <a:spcPts val="1200"/>
              </a:spcBef>
              <a:buSzPct val="100000"/>
              <a:buFont typeface="+mj-lt"/>
              <a:buAutoNum type="arabicPeriod"/>
              <a:defRPr/>
            </a:pPr>
            <a:r>
              <a:rPr lang="en-US" sz="3000" dirty="0">
                <a:solidFill>
                  <a:schemeClr val="tx1"/>
                </a:solidFill>
                <a:latin typeface="Verdana" pitchFamily="34" charset="0"/>
                <a:ea typeface="Verdana" pitchFamily="34" charset="0"/>
                <a:cs typeface="Verdana" pitchFamily="34" charset="0"/>
              </a:rPr>
              <a:t>Q&amp;A</a:t>
            </a:r>
          </a:p>
          <a:p>
            <a:pPr marL="0" indent="0">
              <a:spcBef>
                <a:spcPts val="600"/>
              </a:spcBef>
              <a:buNone/>
              <a:defRPr/>
            </a:pPr>
            <a:endParaRPr lang="en-US" altLang="en-US" sz="2000" dirty="0">
              <a:latin typeface="Verdana" pitchFamily="34" charset="0"/>
              <a:ea typeface="Verdana" pitchFamily="34" charset="0"/>
              <a:cs typeface="Verdana" pitchFamily="34" charset="0"/>
            </a:endParaRPr>
          </a:p>
          <a:p>
            <a:pPr>
              <a:spcBef>
                <a:spcPts val="600"/>
              </a:spcBef>
              <a:buFont typeface="Wingdings" pitchFamily="2" charset="2"/>
              <a:buChar char="ü"/>
              <a:defRPr/>
            </a:pPr>
            <a:endParaRPr lang="en-US" sz="2000" dirty="0">
              <a:latin typeface="Verdana" pitchFamily="34" charset="0"/>
              <a:ea typeface="Verdana" pitchFamily="34" charset="0"/>
              <a:cs typeface="Verdana" pitchFamily="34" charset="0"/>
            </a:endParaRPr>
          </a:p>
          <a:p>
            <a:pPr>
              <a:spcBef>
                <a:spcPts val="600"/>
              </a:spcBef>
              <a:buFont typeface="Wingdings" pitchFamily="2" charset="2"/>
              <a:buChar char="ü"/>
              <a:defRPr/>
            </a:pPr>
            <a:endParaRPr lang="en-US" sz="2000" dirty="0">
              <a:latin typeface="Verdana" pitchFamily="34" charset="0"/>
              <a:ea typeface="Verdana" pitchFamily="34" charset="0"/>
              <a:cs typeface="Verdana" pitchFamily="34" charset="0"/>
            </a:endParaRPr>
          </a:p>
          <a:p>
            <a:pPr marL="457189" indent="-457189">
              <a:spcBef>
                <a:spcPts val="600"/>
              </a:spcBef>
              <a:buFont typeface="+mj-lt"/>
              <a:buAutoNum type="arabicPeriod"/>
              <a:defRPr/>
            </a:pPr>
            <a:endParaRPr lang="en-US" sz="2000" dirty="0">
              <a:latin typeface="Verdana" pitchFamily="34" charset="0"/>
              <a:ea typeface="Verdana" pitchFamily="34" charset="0"/>
              <a:cs typeface="Verdana" pitchFamily="34" charset="0"/>
            </a:endParaRPr>
          </a:p>
          <a:p>
            <a:pPr marL="0" indent="0">
              <a:buNone/>
              <a:defRPr/>
            </a:pPr>
            <a:endParaRPr lang="en-US" sz="1200" dirty="0"/>
          </a:p>
          <a:p>
            <a:pPr marL="0" indent="0">
              <a:buNone/>
              <a:defRPr/>
            </a:pPr>
            <a:endParaRPr lang="en-US" sz="2000" dirty="0"/>
          </a:p>
          <a:p>
            <a:pPr marL="0" indent="0">
              <a:buNone/>
              <a:defRPr/>
            </a:pPr>
            <a:endParaRPr lang="en-US" sz="2000" dirty="0"/>
          </a:p>
          <a:p>
            <a:pPr>
              <a:buFont typeface="Wingdings" pitchFamily="2" charset="2"/>
              <a:buChar char="Ø"/>
              <a:defRPr/>
            </a:pPr>
            <a:endParaRPr lang="en-US" sz="2400" dirty="0"/>
          </a:p>
          <a:p>
            <a:pPr>
              <a:buFont typeface="Wingdings" pitchFamily="2" charset="2"/>
              <a:buChar char="Ø"/>
              <a:defRPr/>
            </a:pPr>
            <a:endParaRPr lang="en-US" sz="2400" dirty="0"/>
          </a:p>
          <a:p>
            <a:pPr>
              <a:buFont typeface="Wingdings" pitchFamily="2" charset="2"/>
              <a:buChar char="Ø"/>
              <a:defRPr/>
            </a:pPr>
            <a:endParaRPr lang="en-US" dirty="0"/>
          </a:p>
        </p:txBody>
      </p:sp>
      <p:sp>
        <p:nvSpPr>
          <p:cNvPr id="3" name="Text Placeholder 2">
            <a:extLst>
              <a:ext uri="{FF2B5EF4-FFF2-40B4-BE49-F238E27FC236}">
                <a16:creationId xmlns:a16="http://schemas.microsoft.com/office/drawing/2014/main" id="{4B08C983-0DCF-4FB7-9195-C2FDE3DED275}"/>
              </a:ext>
            </a:extLst>
          </p:cNvPr>
          <p:cNvSpPr>
            <a:spLocks noGrp="1"/>
          </p:cNvSpPr>
          <p:nvPr>
            <p:ph type="body" sz="quarter" idx="17"/>
          </p:nvPr>
        </p:nvSpPr>
        <p:spPr/>
        <p:txBody>
          <a:bodyPr>
            <a:normAutofit fontScale="92500" lnSpcReduction="10000"/>
          </a:bodyPr>
          <a:lstStyle/>
          <a:p>
            <a:r>
              <a:rPr lang="en-US" dirty="0"/>
              <a:t>What are we talking about?</a:t>
            </a:r>
          </a:p>
        </p:txBody>
      </p:sp>
      <p:sp>
        <p:nvSpPr>
          <p:cNvPr id="38915" name="Slide Number Placeholder 2">
            <a:extLst>
              <a:ext uri="{FF2B5EF4-FFF2-40B4-BE49-F238E27FC236}">
                <a16:creationId xmlns:a16="http://schemas.microsoft.com/office/drawing/2014/main" id="{B9D37A05-12D4-4448-8217-F37FB134899B}"/>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087B67-AE76-418F-A987-EF7B2028FC51}" type="slidenum">
              <a:rPr lang="en-US" altLang="en-US" sz="1200">
                <a:solidFill>
                  <a:srgbClr val="898989"/>
                </a:solidFill>
              </a:rPr>
              <a:pPr>
                <a:spcBef>
                  <a:spcPct val="0"/>
                </a:spcBef>
                <a:buFontTx/>
                <a:buNone/>
              </a:pPr>
              <a:t>2</a:t>
            </a:fld>
            <a:endParaRPr lang="en-US" altLang="en-US" sz="1200">
              <a:solidFill>
                <a:srgbClr val="898989"/>
              </a:solidFill>
            </a:endParaRPr>
          </a:p>
        </p:txBody>
      </p:sp>
    </p:spTree>
    <p:extLst>
      <p:ext uri="{BB962C8B-B14F-4D97-AF65-F5344CB8AC3E}">
        <p14:creationId xmlns:p14="http://schemas.microsoft.com/office/powerpoint/2010/main" val="168706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D78E257-6EAA-4908-B122-4FAE1037EE5D}"/>
              </a:ext>
            </a:extLst>
          </p:cNvPr>
          <p:cNvSpPr>
            <a:spLocks noGrp="1"/>
          </p:cNvSpPr>
          <p:nvPr>
            <p:ph type="title"/>
          </p:nvPr>
        </p:nvSpPr>
        <p:spPr/>
        <p:txBody>
          <a:bodyPr/>
          <a:lstStyle/>
          <a:p>
            <a:r>
              <a:rPr lang="en-US" altLang="en-US" sz="3200" dirty="0">
                <a:latin typeface="Verdana" panose="020B0604030504040204" pitchFamily="34" charset="0"/>
                <a:ea typeface="Helvetica" panose="020B0604020202020204" pitchFamily="34" charset="0"/>
                <a:cs typeface="Trebuchet MS" panose="020B0603020202020204" pitchFamily="34" charset="0"/>
                <a:sym typeface="Helvetica" panose="020B0604020202020204" pitchFamily="34" charset="0"/>
              </a:rPr>
              <a:t>Being People Driven</a:t>
            </a:r>
            <a:endParaRPr lang="en-US" altLang="en-US" sz="3200" dirty="0">
              <a:latin typeface="Verdana" panose="020B0604030504040204" pitchFamily="34" charset="0"/>
              <a:ea typeface="Helvetica" panose="020B0604020202020204" pitchFamily="34" charset="0"/>
              <a:cs typeface="Trebuchet MS" panose="020B0603020202020204" pitchFamily="34" charset="0"/>
            </a:endParaRPr>
          </a:p>
        </p:txBody>
      </p:sp>
      <p:sp>
        <p:nvSpPr>
          <p:cNvPr id="10" name="Content Placeholder 9">
            <a:extLst>
              <a:ext uri="{FF2B5EF4-FFF2-40B4-BE49-F238E27FC236}">
                <a16:creationId xmlns:a16="http://schemas.microsoft.com/office/drawing/2014/main" id="{EDD6989B-E25B-49C5-ACF0-CFCE661BAAEF}"/>
              </a:ext>
            </a:extLst>
          </p:cNvPr>
          <p:cNvSpPr>
            <a:spLocks noGrp="1"/>
          </p:cNvSpPr>
          <p:nvPr>
            <p:ph type="body" sz="quarter" idx="13"/>
          </p:nvPr>
        </p:nvSpPr>
        <p:spPr/>
        <p:txBody>
          <a:bodyPr/>
          <a:lstStyle/>
          <a:p>
            <a:pPr marL="376757" indent="-376757">
              <a:lnSpc>
                <a:spcPct val="110000"/>
              </a:lnSpc>
              <a:buClr>
                <a:srgbClr val="266598"/>
              </a:buClr>
              <a:buFont typeface="Wingdings" panose="05000000000000000000" pitchFamily="2" charset="2"/>
              <a:buChar char="Ø"/>
              <a:defRPr/>
            </a:pPr>
            <a:r>
              <a:rPr lang="en-US" sz="2800" dirty="0">
                <a:latin typeface="Verdana" panose="020B0604030504040204" pitchFamily="34" charset="0"/>
                <a:ea typeface="Verdana" panose="020B0604030504040204" pitchFamily="34" charset="0"/>
              </a:rPr>
              <a:t>Think “position.” </a:t>
            </a:r>
          </a:p>
          <a:p>
            <a:pPr marL="833946" lvl="1" indent="-376757">
              <a:lnSpc>
                <a:spcPct val="110000"/>
              </a:lnSpc>
              <a:buClr>
                <a:srgbClr val="266598"/>
              </a:buClr>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What positions need to be filled to accomplish our mission?</a:t>
            </a:r>
          </a:p>
          <a:p>
            <a:pPr marL="376757" indent="-376757">
              <a:lnSpc>
                <a:spcPct val="110000"/>
              </a:lnSpc>
              <a:buClr>
                <a:srgbClr val="266598"/>
              </a:buClr>
              <a:buFont typeface="Wingdings" panose="05000000000000000000" pitchFamily="2" charset="2"/>
              <a:buChar char="Ø"/>
              <a:defRPr/>
            </a:pPr>
            <a:r>
              <a:rPr lang="en-US" sz="2800" dirty="0">
                <a:latin typeface="Verdana" panose="020B0604030504040204" pitchFamily="34" charset="0"/>
                <a:ea typeface="Verdana" panose="020B0604030504040204" pitchFamily="34" charset="0"/>
              </a:rPr>
              <a:t>Think “role.” </a:t>
            </a:r>
          </a:p>
          <a:p>
            <a:pPr marL="833946" lvl="1" indent="-376757">
              <a:lnSpc>
                <a:spcPct val="110000"/>
              </a:lnSpc>
              <a:buClr>
                <a:srgbClr val="266598"/>
              </a:buClr>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What do I want the team members to do? </a:t>
            </a:r>
          </a:p>
          <a:p>
            <a:pPr marL="376757" indent="-376757">
              <a:lnSpc>
                <a:spcPct val="110000"/>
              </a:lnSpc>
              <a:buClr>
                <a:srgbClr val="266598"/>
              </a:buClr>
              <a:buFont typeface="Wingdings" panose="05000000000000000000" pitchFamily="2" charset="2"/>
              <a:buChar char="Ø"/>
              <a:defRPr/>
            </a:pPr>
            <a:r>
              <a:rPr lang="en-US" sz="2800" dirty="0">
                <a:latin typeface="Verdana" panose="020B0604030504040204" pitchFamily="34" charset="0"/>
                <a:ea typeface="Verdana" panose="020B0604030504040204" pitchFamily="34" charset="0"/>
              </a:rPr>
              <a:t>Think “people.” </a:t>
            </a:r>
          </a:p>
          <a:p>
            <a:pPr marL="833946" lvl="1" indent="-376757">
              <a:lnSpc>
                <a:spcPct val="110000"/>
              </a:lnSpc>
              <a:buClr>
                <a:srgbClr val="266598"/>
              </a:buClr>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Which people can fill those positions</a:t>
            </a:r>
            <a:r>
              <a:rPr lang="en-US" sz="2400" dirty="0">
                <a:latin typeface="Verdana" pitchFamily="34" charset="0"/>
                <a:ea typeface="Verdana" pitchFamily="34" charset="0"/>
                <a:cs typeface="Verdana" pitchFamily="34" charset="0"/>
              </a:rPr>
              <a:t>?</a:t>
            </a:r>
            <a:endParaRPr lang="en-US" sz="1800" dirty="0">
              <a:solidFill>
                <a:srgbClr val="266598"/>
              </a:solidFill>
              <a:cs typeface="Trebuchet MS"/>
            </a:endParaRPr>
          </a:p>
        </p:txBody>
      </p:sp>
      <p:sp>
        <p:nvSpPr>
          <p:cNvPr id="2" name="Text Placeholder 1">
            <a:extLst>
              <a:ext uri="{FF2B5EF4-FFF2-40B4-BE49-F238E27FC236}">
                <a16:creationId xmlns:a16="http://schemas.microsoft.com/office/drawing/2014/main" id="{DA90296E-CEC0-4655-A4C0-B512B36FF2FA}"/>
              </a:ext>
            </a:extLst>
          </p:cNvPr>
          <p:cNvSpPr>
            <a:spLocks noGrp="1"/>
          </p:cNvSpPr>
          <p:nvPr>
            <p:ph type="body" sz="quarter" idx="17"/>
          </p:nvPr>
        </p:nvSpPr>
        <p:spPr/>
        <p:txBody>
          <a:bodyPr>
            <a:normAutofit fontScale="92500" lnSpcReduction="10000"/>
          </a:bodyPr>
          <a:lstStyle/>
          <a:p>
            <a:r>
              <a:rPr lang="en-US" dirty="0"/>
              <a:t>When looking for volunteers</a:t>
            </a:r>
          </a:p>
        </p:txBody>
      </p:sp>
      <p:sp>
        <p:nvSpPr>
          <p:cNvPr id="63491" name="Slide Number Placeholder 3">
            <a:extLst>
              <a:ext uri="{FF2B5EF4-FFF2-40B4-BE49-F238E27FC236}">
                <a16:creationId xmlns:a16="http://schemas.microsoft.com/office/drawing/2014/main" id="{D7023417-24C7-4413-9A69-9C8977C29714}"/>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04401E-7DE5-44CF-806E-F8BACCD5BD0F}" type="slidenum">
              <a:rPr lang="en-US" altLang="en-US" sz="1200">
                <a:solidFill>
                  <a:srgbClr val="898989"/>
                </a:solidFill>
              </a:rPr>
              <a:pPr>
                <a:spcBef>
                  <a:spcPct val="0"/>
                </a:spcBef>
                <a:buFontTx/>
                <a:buNone/>
              </a:pPr>
              <a:t>20</a:t>
            </a:fld>
            <a:endParaRPr lang="en-US" altLang="en-US" sz="1200">
              <a:solidFill>
                <a:srgbClr val="898989"/>
              </a:solidFill>
            </a:endParaRPr>
          </a:p>
        </p:txBody>
      </p:sp>
    </p:spTree>
    <p:extLst>
      <p:ext uri="{BB962C8B-B14F-4D97-AF65-F5344CB8AC3E}">
        <p14:creationId xmlns:p14="http://schemas.microsoft.com/office/powerpoint/2010/main" val="63433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E13C6EE-0023-40A0-BBF8-DCE6F3FDF8E8}"/>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#7 – Do NOT Just Put Butts in Chairs</a:t>
            </a:r>
          </a:p>
        </p:txBody>
      </p:sp>
      <p:sp>
        <p:nvSpPr>
          <p:cNvPr id="64516" name="Content Placeholder 9">
            <a:extLst>
              <a:ext uri="{FF2B5EF4-FFF2-40B4-BE49-F238E27FC236}">
                <a16:creationId xmlns:a16="http://schemas.microsoft.com/office/drawing/2014/main" id="{599B0EBF-6718-4E97-8CCA-D7CCC9DEDC43}"/>
              </a:ext>
            </a:extLst>
          </p:cNvPr>
          <p:cNvSpPr>
            <a:spLocks noGrp="1"/>
          </p:cNvSpPr>
          <p:nvPr>
            <p:ph type="body" sz="quarter" idx="13"/>
          </p:nvPr>
        </p:nvSpPr>
        <p:spPr/>
        <p:txBody>
          <a:bodyPr/>
          <a:lstStyle/>
          <a:p>
            <a:pPr marL="457189" indent="-457189">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It’s easy to fall into the trap of following the “Butt in the Chair” syndrome. </a:t>
            </a:r>
          </a:p>
          <a:p>
            <a:pPr marL="457189" indent="-457189">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We are in desperate need of a volunteer and need them quickly, we plead our case to everyone and at the last minute we get someone to be a "Butt In the Chair.“</a:t>
            </a:r>
          </a:p>
          <a:p>
            <a:pPr marL="457189" indent="-457189">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Most times a chair is better empty than filled with the wrong person who does nothing. Complacency is contagious!</a:t>
            </a:r>
          </a:p>
          <a:p>
            <a:pPr marL="0" indent="0">
              <a:buNone/>
            </a:pPr>
            <a:endParaRPr lang="en-US" altLang="en-US" sz="2000" dirty="0">
              <a:solidFill>
                <a:srgbClr val="266598"/>
              </a:solidFill>
              <a:latin typeface="Verdana" panose="020B0604030504040204" pitchFamily="34" charset="0"/>
              <a:ea typeface="Trebuchet MS" panose="020B0603020202020204" pitchFamily="34" charset="0"/>
              <a:cs typeface="Trebuchet MS" panose="020B0603020202020204" pitchFamily="34" charset="0"/>
            </a:endParaRPr>
          </a:p>
        </p:txBody>
      </p:sp>
      <p:sp>
        <p:nvSpPr>
          <p:cNvPr id="2" name="Text Placeholder 1">
            <a:extLst>
              <a:ext uri="{FF2B5EF4-FFF2-40B4-BE49-F238E27FC236}">
                <a16:creationId xmlns:a16="http://schemas.microsoft.com/office/drawing/2014/main" id="{2EF8FABA-DD0E-47FD-A895-D05F49944943}"/>
              </a:ext>
            </a:extLst>
          </p:cNvPr>
          <p:cNvSpPr>
            <a:spLocks noGrp="1"/>
          </p:cNvSpPr>
          <p:nvPr>
            <p:ph type="body" sz="quarter" idx="17"/>
          </p:nvPr>
        </p:nvSpPr>
        <p:spPr/>
        <p:txBody>
          <a:bodyPr>
            <a:normAutofit fontScale="92500" lnSpcReduction="10000"/>
          </a:bodyPr>
          <a:lstStyle/>
          <a:p>
            <a:r>
              <a:rPr lang="en-US" dirty="0"/>
              <a:t>You’re trying to build a relationship</a:t>
            </a:r>
          </a:p>
        </p:txBody>
      </p:sp>
      <p:sp>
        <p:nvSpPr>
          <p:cNvPr id="64515" name="Slide Number Placeholder 3">
            <a:extLst>
              <a:ext uri="{FF2B5EF4-FFF2-40B4-BE49-F238E27FC236}">
                <a16:creationId xmlns:a16="http://schemas.microsoft.com/office/drawing/2014/main" id="{DEED2FD9-1706-4655-BE7B-461510B5EC13}"/>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3A271C-E4BB-4002-88F1-F5CA11038E69}" type="slidenum">
              <a:rPr lang="en-US" altLang="en-US" sz="1200">
                <a:solidFill>
                  <a:srgbClr val="898989"/>
                </a:solidFill>
              </a:rPr>
              <a:pPr>
                <a:spcBef>
                  <a:spcPct val="0"/>
                </a:spcBef>
                <a:buFontTx/>
                <a:buNone/>
              </a:pPr>
              <a:t>21</a:t>
            </a:fld>
            <a:endParaRPr lang="en-US" altLang="en-US" sz="1200">
              <a:solidFill>
                <a:srgbClr val="898989"/>
              </a:solidFill>
            </a:endParaRPr>
          </a:p>
        </p:txBody>
      </p:sp>
      <p:pic>
        <p:nvPicPr>
          <p:cNvPr id="64517" name="Picture 5">
            <a:extLst>
              <a:ext uri="{FF2B5EF4-FFF2-40B4-BE49-F238E27FC236}">
                <a16:creationId xmlns:a16="http://schemas.microsoft.com/office/drawing/2014/main" id="{34620F3F-42BC-4B4F-9B1C-07EAB47FA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6131">
            <a:off x="10276817" y="4195567"/>
            <a:ext cx="1148295" cy="161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566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1541AF08-C37B-4A26-9D1E-A2437FAC2594}"/>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#8 Recruit by Duties and Responsibilities</a:t>
            </a:r>
          </a:p>
        </p:txBody>
      </p:sp>
      <p:sp>
        <p:nvSpPr>
          <p:cNvPr id="10" name="Content Placeholder 9">
            <a:extLst>
              <a:ext uri="{FF2B5EF4-FFF2-40B4-BE49-F238E27FC236}">
                <a16:creationId xmlns:a16="http://schemas.microsoft.com/office/drawing/2014/main" id="{DA0931AA-4C65-43F1-98CB-3E91BE119E0C}"/>
              </a:ext>
            </a:extLst>
          </p:cNvPr>
          <p:cNvSpPr>
            <a:spLocks noGrp="1"/>
          </p:cNvSpPr>
          <p:nvPr>
            <p:ph type="body" sz="quarter" idx="13"/>
          </p:nvPr>
        </p:nvSpPr>
        <p:spPr>
          <a:xfrm>
            <a:off x="976573" y="1763887"/>
            <a:ext cx="10515600" cy="4429444"/>
          </a:xfrm>
        </p:spPr>
        <p:txBody>
          <a:bodyPr>
            <a:normAutofit/>
          </a:bodyPr>
          <a:lstStyle/>
          <a:p>
            <a:pPr marL="376757" indent="-376757">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Individuals are looking at the title of the position as if it was an employment opportunity. </a:t>
            </a:r>
          </a:p>
          <a:p>
            <a:pPr marL="376757" indent="-376757">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Provide as much detail as possible so the volunteer knows what they are signing up for. The description should include:</a:t>
            </a:r>
          </a:p>
          <a:p>
            <a:pPr marL="833946" lvl="3" indent="-374641">
              <a:buFont typeface="Wingdings" panose="05000000000000000000" pitchFamily="2" charset="2"/>
              <a:buChar char="Ø"/>
              <a:defRPr/>
            </a:pPr>
            <a:r>
              <a:rPr lang="en-US" dirty="0">
                <a:latin typeface="Verdana" panose="020B0604030504040204" pitchFamily="34" charset="0"/>
                <a:ea typeface="Verdana" panose="020B0604030504040204" pitchFamily="34" charset="0"/>
              </a:rPr>
              <a:t>Position Title</a:t>
            </a:r>
          </a:p>
          <a:p>
            <a:pPr marL="833946" lvl="3" indent="-374641">
              <a:buFont typeface="Wingdings" panose="05000000000000000000" pitchFamily="2" charset="2"/>
              <a:buChar char="Ø"/>
              <a:defRPr/>
            </a:pPr>
            <a:r>
              <a:rPr lang="en-US" dirty="0">
                <a:latin typeface="Verdana" panose="020B0604030504040204" pitchFamily="34" charset="0"/>
                <a:ea typeface="Verdana" panose="020B0604030504040204" pitchFamily="34" charset="0"/>
              </a:rPr>
              <a:t>Responsible to</a:t>
            </a:r>
          </a:p>
          <a:p>
            <a:pPr marL="833946" lvl="3" indent="-374641">
              <a:buFont typeface="Wingdings" panose="05000000000000000000" pitchFamily="2" charset="2"/>
              <a:buChar char="Ø"/>
              <a:defRPr/>
            </a:pPr>
            <a:r>
              <a:rPr lang="en-US" dirty="0">
                <a:latin typeface="Verdana" panose="020B0604030504040204" pitchFamily="34" charset="0"/>
                <a:ea typeface="Verdana" panose="020B0604030504040204" pitchFamily="34" charset="0"/>
              </a:rPr>
              <a:t>Mentors who can give </a:t>
            </a:r>
            <a:r>
              <a:rPr lang="en-US" dirty="0" err="1">
                <a:latin typeface="Verdana" panose="020B0604030504040204" pitchFamily="34" charset="0"/>
                <a:ea typeface="Verdana" panose="020B0604030504040204" pitchFamily="34" charset="0"/>
              </a:rPr>
              <a:t>guidence</a:t>
            </a:r>
            <a:endParaRPr lang="en-US" dirty="0">
              <a:latin typeface="Verdana" panose="020B0604030504040204" pitchFamily="34" charset="0"/>
              <a:ea typeface="Verdana" panose="020B0604030504040204" pitchFamily="34" charset="0"/>
            </a:endParaRPr>
          </a:p>
          <a:p>
            <a:pPr marL="833946" lvl="3" indent="-374641">
              <a:buFont typeface="Wingdings" panose="05000000000000000000" pitchFamily="2" charset="2"/>
              <a:buChar char="Ø"/>
              <a:defRPr/>
            </a:pPr>
            <a:r>
              <a:rPr lang="en-US" dirty="0">
                <a:latin typeface="Verdana" panose="020B0604030504040204" pitchFamily="34" charset="0"/>
                <a:ea typeface="Verdana" panose="020B0604030504040204" pitchFamily="34" charset="0"/>
              </a:rPr>
              <a:t>Volunteers who can help</a:t>
            </a:r>
          </a:p>
          <a:p>
            <a:pPr marL="833946" lvl="3" indent="-374641">
              <a:buFont typeface="Wingdings" panose="05000000000000000000" pitchFamily="2" charset="2"/>
              <a:buChar char="Ø"/>
              <a:defRPr/>
            </a:pPr>
            <a:r>
              <a:rPr lang="en-US" dirty="0">
                <a:latin typeface="Verdana" panose="020B0604030504040204" pitchFamily="34" charset="0"/>
                <a:ea typeface="Verdana" panose="020B0604030504040204" pitchFamily="34" charset="0"/>
              </a:rPr>
              <a:t>Time requirements for position </a:t>
            </a:r>
          </a:p>
          <a:p>
            <a:pPr marL="833946" lvl="3" indent="-374641">
              <a:buFont typeface="Wingdings" panose="05000000000000000000" pitchFamily="2" charset="2"/>
              <a:buChar char="Ø"/>
              <a:defRPr/>
            </a:pPr>
            <a:r>
              <a:rPr lang="en-US" dirty="0">
                <a:latin typeface="Verdana" panose="020B0604030504040204" pitchFamily="34" charset="0"/>
                <a:ea typeface="Verdana" panose="020B0604030504040204" pitchFamily="34" charset="0"/>
              </a:rPr>
              <a:t>Key objective</a:t>
            </a:r>
          </a:p>
          <a:p>
            <a:pPr marL="833946" lvl="3" indent="-374641">
              <a:buFont typeface="Wingdings" panose="05000000000000000000" pitchFamily="2" charset="2"/>
              <a:buChar char="Ø"/>
              <a:defRPr/>
            </a:pPr>
            <a:r>
              <a:rPr lang="en-US" dirty="0">
                <a:latin typeface="Verdana" panose="020B0604030504040204" pitchFamily="34" charset="0"/>
                <a:ea typeface="Verdana" panose="020B0604030504040204" pitchFamily="34" charset="0"/>
              </a:rPr>
              <a:t>List of Key Work Areas </a:t>
            </a:r>
          </a:p>
          <a:p>
            <a:pPr marL="833946" lvl="3" indent="-374641">
              <a:buFont typeface="Wingdings" panose="05000000000000000000" pitchFamily="2" charset="2"/>
              <a:buChar char="Ø"/>
              <a:defRPr/>
            </a:pPr>
            <a:r>
              <a:rPr lang="en-US" dirty="0">
                <a:latin typeface="Verdana" panose="020B0604030504040204" pitchFamily="34" charset="0"/>
                <a:ea typeface="Verdana" panose="020B0604030504040204" pitchFamily="34" charset="0"/>
              </a:rPr>
              <a:t>Under each of the Work Areas, list subcategories of duties</a:t>
            </a:r>
          </a:p>
        </p:txBody>
      </p:sp>
      <p:sp>
        <p:nvSpPr>
          <p:cNvPr id="2" name="Text Placeholder 1">
            <a:extLst>
              <a:ext uri="{FF2B5EF4-FFF2-40B4-BE49-F238E27FC236}">
                <a16:creationId xmlns:a16="http://schemas.microsoft.com/office/drawing/2014/main" id="{B3EA1931-1ED1-4735-A8B5-335C5F1C15A0}"/>
              </a:ext>
            </a:extLst>
          </p:cNvPr>
          <p:cNvSpPr>
            <a:spLocks noGrp="1"/>
          </p:cNvSpPr>
          <p:nvPr>
            <p:ph type="body" sz="quarter" idx="17"/>
          </p:nvPr>
        </p:nvSpPr>
        <p:spPr/>
        <p:txBody>
          <a:bodyPr>
            <a:normAutofit fontScale="92500" lnSpcReduction="10000"/>
          </a:bodyPr>
          <a:lstStyle/>
          <a:p>
            <a:r>
              <a:rPr lang="en-US" dirty="0"/>
              <a:t>Let them know what they’re getting into</a:t>
            </a:r>
          </a:p>
        </p:txBody>
      </p:sp>
      <p:sp>
        <p:nvSpPr>
          <p:cNvPr id="65539" name="Slide Number Placeholder 3">
            <a:extLst>
              <a:ext uri="{FF2B5EF4-FFF2-40B4-BE49-F238E27FC236}">
                <a16:creationId xmlns:a16="http://schemas.microsoft.com/office/drawing/2014/main" id="{6FA6591E-E952-4923-8A11-256FF327F542}"/>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2891BB-069C-4BB6-BCBD-E8048DD82850}" type="slidenum">
              <a:rPr lang="en-US" altLang="en-US" sz="1200">
                <a:solidFill>
                  <a:srgbClr val="898989"/>
                </a:solidFill>
              </a:rPr>
              <a:pPr>
                <a:spcBef>
                  <a:spcPct val="0"/>
                </a:spcBef>
                <a:buFontTx/>
                <a:buNone/>
              </a:pPr>
              <a:t>22</a:t>
            </a:fld>
            <a:endParaRPr lang="en-US" altLang="en-US" sz="1200">
              <a:solidFill>
                <a:srgbClr val="898989"/>
              </a:solidFill>
            </a:endParaRPr>
          </a:p>
        </p:txBody>
      </p:sp>
    </p:spTree>
    <p:extLst>
      <p:ext uri="{BB962C8B-B14F-4D97-AF65-F5344CB8AC3E}">
        <p14:creationId xmlns:p14="http://schemas.microsoft.com/office/powerpoint/2010/main" val="1158649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D2E8EC9-7696-4F6F-9442-4E6ECDD7CF84}"/>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Next Steps </a:t>
            </a:r>
          </a:p>
        </p:txBody>
      </p:sp>
      <p:sp>
        <p:nvSpPr>
          <p:cNvPr id="33796" name="Content Placeholder 4">
            <a:extLst>
              <a:ext uri="{FF2B5EF4-FFF2-40B4-BE49-F238E27FC236}">
                <a16:creationId xmlns:a16="http://schemas.microsoft.com/office/drawing/2014/main" id="{5EDBF9C8-2A6A-472E-A527-01E8FBF49062}"/>
              </a:ext>
            </a:extLst>
          </p:cNvPr>
          <p:cNvSpPr>
            <a:spLocks noGrp="1"/>
          </p:cNvSpPr>
          <p:nvPr>
            <p:ph type="body" sz="quarter" idx="13"/>
          </p:nvPr>
        </p:nvSpPr>
        <p:spPr/>
        <p:txBody>
          <a:bodyPr>
            <a:normAutofit/>
          </a:bodyPr>
          <a:lstStyle/>
          <a:p>
            <a:pPr marL="376757" lvl="4" indent="-376757">
              <a:spcBef>
                <a:spcPts val="1800"/>
              </a:spcBef>
              <a:buClr>
                <a:srgbClr val="0066A1"/>
              </a:buClr>
              <a:buSzPct val="135000"/>
              <a:buFont typeface="Wingdings" pitchFamily="2" charset="2"/>
              <a:buChar char="Ø"/>
              <a:defRPr/>
            </a:pPr>
            <a:r>
              <a:rPr lang="en-US" sz="2400" dirty="0">
                <a:latin typeface="Verdana" pitchFamily="34" charset="0"/>
                <a:ea typeface="Verdana" pitchFamily="34" charset="0"/>
                <a:cs typeface="Verdana" pitchFamily="34" charset="0"/>
              </a:rPr>
              <a:t>Actively ask potential volunteers (individuals) to participate </a:t>
            </a:r>
          </a:p>
          <a:p>
            <a:pPr marL="376757" lvl="4" indent="-376757">
              <a:spcBef>
                <a:spcPts val="1800"/>
              </a:spcBef>
              <a:buClr>
                <a:srgbClr val="0066A1"/>
              </a:buClr>
              <a:buSzPct val="135000"/>
              <a:buFont typeface="Wingdings" pitchFamily="2" charset="2"/>
              <a:buChar char="Ø"/>
              <a:defRPr/>
            </a:pPr>
            <a:r>
              <a:rPr lang="en-US" sz="2400" dirty="0">
                <a:latin typeface="Verdana" pitchFamily="34" charset="0"/>
                <a:ea typeface="Verdana" pitchFamily="34" charset="0"/>
                <a:cs typeface="Verdana" pitchFamily="34" charset="0"/>
              </a:rPr>
              <a:t>Work as a committee, talk to other committees </a:t>
            </a:r>
          </a:p>
          <a:p>
            <a:pPr marL="376757" lvl="4" indent="-376757">
              <a:spcBef>
                <a:spcPts val="1800"/>
              </a:spcBef>
              <a:buClr>
                <a:srgbClr val="0066A1"/>
              </a:buClr>
              <a:buSzPct val="135000"/>
              <a:buFont typeface="Wingdings" pitchFamily="2" charset="2"/>
              <a:buChar char="Ø"/>
              <a:defRPr/>
            </a:pPr>
            <a:r>
              <a:rPr lang="en-US" sz="2400" dirty="0">
                <a:latin typeface="Verdana" pitchFamily="34" charset="0"/>
                <a:ea typeface="Verdana" pitchFamily="34" charset="0"/>
                <a:cs typeface="Verdana" pitchFamily="34" charset="0"/>
              </a:rPr>
              <a:t>Emphasize short term positions and projects </a:t>
            </a:r>
          </a:p>
          <a:p>
            <a:pPr marL="376757" lvl="4" indent="-376757">
              <a:spcBef>
                <a:spcPts val="1800"/>
              </a:spcBef>
              <a:buClr>
                <a:srgbClr val="0066A1"/>
              </a:buClr>
              <a:buSzPct val="135000"/>
              <a:buFont typeface="Wingdings" pitchFamily="2" charset="2"/>
              <a:buChar char="Ø"/>
              <a:defRPr/>
            </a:pPr>
            <a:r>
              <a:rPr lang="en-US" sz="2400" dirty="0">
                <a:latin typeface="Verdana" pitchFamily="34" charset="0"/>
                <a:ea typeface="Verdana" pitchFamily="34" charset="0"/>
                <a:cs typeface="Verdana" pitchFamily="34" charset="0"/>
              </a:rPr>
              <a:t>Maintain pool of contacts and know what they would be interested in </a:t>
            </a:r>
          </a:p>
          <a:p>
            <a:pPr marL="376757" lvl="4" indent="-376757">
              <a:spcBef>
                <a:spcPts val="1800"/>
              </a:spcBef>
              <a:buClr>
                <a:srgbClr val="0066A1"/>
              </a:buClr>
              <a:buSzPct val="135000"/>
              <a:buFont typeface="Wingdings" pitchFamily="2" charset="2"/>
              <a:buChar char="Ø"/>
              <a:defRPr/>
            </a:pPr>
            <a:r>
              <a:rPr lang="en-US" sz="2400" dirty="0">
                <a:latin typeface="Verdana" pitchFamily="34" charset="0"/>
                <a:ea typeface="Verdana" pitchFamily="34" charset="0"/>
                <a:cs typeface="Verdana" pitchFamily="34" charset="0"/>
              </a:rPr>
              <a:t>Be flexible with committee structures and avoid appointing a person just to occupy a position </a:t>
            </a:r>
          </a:p>
          <a:p>
            <a:pPr marL="376757" lvl="4" indent="-376757">
              <a:spcBef>
                <a:spcPts val="1800"/>
              </a:spcBef>
              <a:buClr>
                <a:srgbClr val="0066A1"/>
              </a:buClr>
              <a:buSzPct val="135000"/>
              <a:buFont typeface="Wingdings" pitchFamily="2" charset="2"/>
              <a:buChar char="Ø"/>
              <a:defRPr/>
            </a:pPr>
            <a:r>
              <a:rPr lang="en-US" sz="2400" dirty="0">
                <a:latin typeface="Verdana" pitchFamily="34" charset="0"/>
                <a:ea typeface="Verdana" pitchFamily="34" charset="0"/>
                <a:cs typeface="Verdana" pitchFamily="34" charset="0"/>
              </a:rPr>
              <a:t>Regularly review what positions are needed in your Section</a:t>
            </a:r>
          </a:p>
        </p:txBody>
      </p:sp>
      <p:sp>
        <p:nvSpPr>
          <p:cNvPr id="2" name="Text Placeholder 1">
            <a:extLst>
              <a:ext uri="{FF2B5EF4-FFF2-40B4-BE49-F238E27FC236}">
                <a16:creationId xmlns:a16="http://schemas.microsoft.com/office/drawing/2014/main" id="{35846B08-494B-49BE-BD43-6F053793296F}"/>
              </a:ext>
            </a:extLst>
          </p:cNvPr>
          <p:cNvSpPr>
            <a:spLocks noGrp="1"/>
          </p:cNvSpPr>
          <p:nvPr>
            <p:ph type="body" sz="quarter" idx="17"/>
          </p:nvPr>
        </p:nvSpPr>
        <p:spPr/>
        <p:txBody>
          <a:bodyPr>
            <a:normAutofit fontScale="92500" lnSpcReduction="10000"/>
          </a:bodyPr>
          <a:lstStyle/>
          <a:p>
            <a:r>
              <a:rPr lang="en-US" dirty="0"/>
              <a:t>You can do this!</a:t>
            </a:r>
          </a:p>
        </p:txBody>
      </p:sp>
      <p:sp>
        <p:nvSpPr>
          <p:cNvPr id="67587" name="Slide Number Placeholder 3">
            <a:extLst>
              <a:ext uri="{FF2B5EF4-FFF2-40B4-BE49-F238E27FC236}">
                <a16:creationId xmlns:a16="http://schemas.microsoft.com/office/drawing/2014/main" id="{541A481E-368A-496C-8B5D-E07D60464362}"/>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62DAB1-DA07-4D2B-A52A-CECCA281C7C2}" type="slidenum">
              <a:rPr lang="en-US" altLang="en-US" sz="1200">
                <a:solidFill>
                  <a:srgbClr val="898989"/>
                </a:solidFill>
              </a:rPr>
              <a:pPr>
                <a:spcBef>
                  <a:spcPct val="0"/>
                </a:spcBef>
                <a:buFontTx/>
                <a:buNone/>
              </a:pPr>
              <a:t>23</a:t>
            </a:fld>
            <a:endParaRPr lang="en-US" altLang="en-US" sz="1200">
              <a:solidFill>
                <a:srgbClr val="898989"/>
              </a:solidFill>
            </a:endParaRPr>
          </a:p>
        </p:txBody>
      </p:sp>
    </p:spTree>
    <p:extLst>
      <p:ext uri="{BB962C8B-B14F-4D97-AF65-F5344CB8AC3E}">
        <p14:creationId xmlns:p14="http://schemas.microsoft.com/office/powerpoint/2010/main" val="386548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E7BFEE8-F43A-4B03-99F0-88A6AC0AB617}"/>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Care and Feeding of Volunteers</a:t>
            </a:r>
          </a:p>
        </p:txBody>
      </p:sp>
      <p:sp>
        <p:nvSpPr>
          <p:cNvPr id="68611" name="Content Placeholder 2">
            <a:extLst>
              <a:ext uri="{FF2B5EF4-FFF2-40B4-BE49-F238E27FC236}">
                <a16:creationId xmlns:a16="http://schemas.microsoft.com/office/drawing/2014/main" id="{EA1F8B6B-202F-4607-8C02-0EFA6EF2ABA2}"/>
              </a:ext>
            </a:extLst>
          </p:cNvPr>
          <p:cNvSpPr>
            <a:spLocks noGrp="1"/>
          </p:cNvSpPr>
          <p:nvPr>
            <p:ph type="body" sz="quarter" idx="13"/>
          </p:nvPr>
        </p:nvSpPr>
        <p:spPr>
          <a:xfrm>
            <a:off x="976573" y="1763887"/>
            <a:ext cx="10515600" cy="4559127"/>
          </a:xfrm>
        </p:spPr>
        <p:txBody>
          <a:bodyPr>
            <a:normAutofit lnSpcReduction="10000"/>
          </a:bodyPr>
          <a:lstStyle/>
          <a:p>
            <a:pPr marL="376757" indent="-376757">
              <a:lnSpc>
                <a:spcPct val="10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Offer varied duties</a:t>
            </a:r>
          </a:p>
          <a:p>
            <a:pPr marL="376757" indent="-376757">
              <a:lnSpc>
                <a:spcPct val="10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Give them freedom to make the position their own</a:t>
            </a:r>
          </a:p>
          <a:p>
            <a:pPr marL="833957" lvl="1" indent="-376757">
              <a:lnSpc>
                <a:spcPct val="100000"/>
              </a:lnSpc>
              <a:buFont typeface="Wingdings" panose="05000000000000000000" pitchFamily="2" charset="2"/>
              <a:buChar char="Ø"/>
            </a:pPr>
            <a:r>
              <a:rPr lang="en-US" altLang="en-US" sz="2000" dirty="0">
                <a:latin typeface="Verdana" panose="020B0604030504040204" pitchFamily="34" charset="0"/>
                <a:ea typeface="Verdana" panose="020B0604030504040204" pitchFamily="34" charset="0"/>
                <a:cs typeface="Verdana" panose="020B0604030504040204" pitchFamily="34" charset="0"/>
              </a:rPr>
              <a:t>Micromanagement is not appreciated!</a:t>
            </a:r>
          </a:p>
          <a:p>
            <a:pPr marL="376757" indent="-376757">
              <a:lnSpc>
                <a:spcPct val="10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Lookout for Burnout</a:t>
            </a:r>
          </a:p>
          <a:p>
            <a:pPr marL="376757" indent="-376757">
              <a:lnSpc>
                <a:spcPct val="10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Help them find their replacement</a:t>
            </a:r>
          </a:p>
          <a:p>
            <a:pPr marL="376757" indent="-376757">
              <a:lnSpc>
                <a:spcPct val="10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Recognize and reward</a:t>
            </a:r>
          </a:p>
          <a:p>
            <a:pPr marL="761981" lvl="1" indent="-351358">
              <a:lnSpc>
                <a:spcPct val="100000"/>
              </a:lnSpc>
              <a:buFont typeface="Wingdings" panose="05000000000000000000" pitchFamily="2" charset="2"/>
              <a:buChar char="Ø"/>
            </a:pPr>
            <a:r>
              <a:rPr lang="en-US" altLang="en-US" sz="2000" dirty="0">
                <a:latin typeface="Verdana" panose="020B0604030504040204" pitchFamily="34" charset="0"/>
                <a:ea typeface="Verdana" panose="020B0604030504040204" pitchFamily="34" charset="0"/>
                <a:cs typeface="Verdana" panose="020B0604030504040204" pitchFamily="34" charset="0"/>
              </a:rPr>
              <a:t>Awards</a:t>
            </a:r>
          </a:p>
          <a:p>
            <a:pPr marL="761981" lvl="1" indent="-351358">
              <a:lnSpc>
                <a:spcPct val="100000"/>
              </a:lnSpc>
              <a:buFont typeface="Wingdings" panose="05000000000000000000" pitchFamily="2" charset="2"/>
              <a:buChar char="Ø"/>
            </a:pPr>
            <a:r>
              <a:rPr lang="en-US" altLang="en-US" sz="2000" dirty="0">
                <a:latin typeface="Verdana" panose="020B0604030504040204" pitchFamily="34" charset="0"/>
                <a:ea typeface="Verdana" panose="020B0604030504040204" pitchFamily="34" charset="0"/>
                <a:cs typeface="Verdana" panose="020B0604030504040204" pitchFamily="34" charset="0"/>
              </a:rPr>
              <a:t>Pins</a:t>
            </a:r>
          </a:p>
          <a:p>
            <a:pPr marL="761981" lvl="1" indent="-351358">
              <a:lnSpc>
                <a:spcPct val="100000"/>
              </a:lnSpc>
              <a:buFont typeface="Wingdings" panose="05000000000000000000" pitchFamily="2" charset="2"/>
              <a:buChar char="Ø"/>
            </a:pPr>
            <a:r>
              <a:rPr lang="en-US" altLang="en-US" sz="2000" dirty="0">
                <a:latin typeface="Verdana" panose="020B0604030504040204" pitchFamily="34" charset="0"/>
                <a:ea typeface="Verdana" panose="020B0604030504040204" pitchFamily="34" charset="0"/>
                <a:cs typeface="Verdana" panose="020B0604030504040204" pitchFamily="34" charset="0"/>
              </a:rPr>
              <a:t>Certificates</a:t>
            </a:r>
          </a:p>
          <a:p>
            <a:pPr marL="761981" lvl="1" indent="-351358">
              <a:lnSpc>
                <a:spcPct val="100000"/>
              </a:lnSpc>
              <a:buFont typeface="Wingdings" panose="05000000000000000000" pitchFamily="2" charset="2"/>
              <a:buChar char="Ø"/>
            </a:pPr>
            <a:r>
              <a:rPr lang="en-US" altLang="en-US" sz="2000" dirty="0">
                <a:latin typeface="Verdana" panose="020B0604030504040204" pitchFamily="34" charset="0"/>
                <a:ea typeface="Verdana" panose="020B0604030504040204" pitchFamily="34" charset="0"/>
                <a:cs typeface="Verdana" panose="020B0604030504040204" pitchFamily="34" charset="0"/>
              </a:rPr>
              <a:t>Write-ups</a:t>
            </a:r>
          </a:p>
          <a:p>
            <a:pPr marL="761981" lvl="1" indent="-351358">
              <a:lnSpc>
                <a:spcPct val="100000"/>
              </a:lnSpc>
              <a:buFont typeface="Wingdings" panose="05000000000000000000" pitchFamily="2" charset="2"/>
              <a:buChar char="Ø"/>
            </a:pPr>
            <a:r>
              <a:rPr lang="en-US" altLang="en-US" sz="2000" dirty="0">
                <a:latin typeface="Verdana" panose="020B0604030504040204" pitchFamily="34" charset="0"/>
                <a:ea typeface="Verdana" panose="020B0604030504040204" pitchFamily="34" charset="0"/>
                <a:cs typeface="Verdana" panose="020B0604030504040204" pitchFamily="34" charset="0"/>
              </a:rPr>
              <a:t>Thank-you notes</a:t>
            </a:r>
          </a:p>
        </p:txBody>
      </p:sp>
      <p:sp>
        <p:nvSpPr>
          <p:cNvPr id="2" name="Text Placeholder 1">
            <a:extLst>
              <a:ext uri="{FF2B5EF4-FFF2-40B4-BE49-F238E27FC236}">
                <a16:creationId xmlns:a16="http://schemas.microsoft.com/office/drawing/2014/main" id="{6BA9EF17-F536-4CAC-A709-47598C26B4F3}"/>
              </a:ext>
            </a:extLst>
          </p:cNvPr>
          <p:cNvSpPr>
            <a:spLocks noGrp="1"/>
          </p:cNvSpPr>
          <p:nvPr>
            <p:ph type="body" sz="quarter" idx="17"/>
          </p:nvPr>
        </p:nvSpPr>
        <p:spPr/>
        <p:txBody>
          <a:bodyPr>
            <a:normAutofit fontScale="92500" lnSpcReduction="10000"/>
          </a:bodyPr>
          <a:lstStyle/>
          <a:p>
            <a:r>
              <a:rPr lang="en-US" dirty="0"/>
              <a:t>Show them that you care</a:t>
            </a:r>
          </a:p>
        </p:txBody>
      </p:sp>
      <p:sp>
        <p:nvSpPr>
          <p:cNvPr id="68612" name="Slide Number Placeholder 3">
            <a:extLst>
              <a:ext uri="{FF2B5EF4-FFF2-40B4-BE49-F238E27FC236}">
                <a16:creationId xmlns:a16="http://schemas.microsoft.com/office/drawing/2014/main" id="{ED71D800-725B-466E-A7DC-865F41D29A93}"/>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4FC823-80E2-432C-BF6E-4EC81DB66D25}" type="slidenum">
              <a:rPr lang="en-US" altLang="en-US" sz="1200">
                <a:solidFill>
                  <a:srgbClr val="898989"/>
                </a:solidFill>
              </a:rPr>
              <a:pPr>
                <a:spcBef>
                  <a:spcPct val="0"/>
                </a:spcBef>
                <a:buFontTx/>
                <a:buNone/>
              </a:pPr>
              <a:t>24</a:t>
            </a:fld>
            <a:endParaRPr lang="en-US" altLang="en-US" sz="1200">
              <a:solidFill>
                <a:srgbClr val="898989"/>
              </a:solidFill>
            </a:endParaRPr>
          </a:p>
        </p:txBody>
      </p:sp>
    </p:spTree>
    <p:extLst>
      <p:ext uri="{BB962C8B-B14F-4D97-AF65-F5344CB8AC3E}">
        <p14:creationId xmlns:p14="http://schemas.microsoft.com/office/powerpoint/2010/main" val="239403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3D2515E-9FCD-46F1-9B82-CA81B3FB62EC}"/>
              </a:ext>
            </a:extLst>
          </p:cNvPr>
          <p:cNvSpPr>
            <a:spLocks noGrp="1"/>
          </p:cNvSpPr>
          <p:nvPr>
            <p:ph type="title"/>
          </p:nvPr>
        </p:nvSpPr>
        <p:spPr/>
        <p:txBody>
          <a:bodyPr>
            <a:normAutofit fontScale="90000"/>
          </a:bodyPr>
          <a:lstStyle/>
          <a:p>
            <a:r>
              <a:rPr lang="en-US" altLang="en-US">
                <a:latin typeface="Verdana" panose="020B0604030504040204" pitchFamily="34" charset="0"/>
                <a:ea typeface="Verdana" panose="020B0604030504040204" pitchFamily="34" charset="0"/>
                <a:cs typeface="Verdana" panose="020B0604030504040204" pitchFamily="34" charset="0"/>
              </a:rPr>
              <a:t>  </a:t>
            </a:r>
          </a:p>
        </p:txBody>
      </p:sp>
      <p:sp>
        <p:nvSpPr>
          <p:cNvPr id="70659" name="Slide Number Placeholder 3">
            <a:extLst>
              <a:ext uri="{FF2B5EF4-FFF2-40B4-BE49-F238E27FC236}">
                <a16:creationId xmlns:a16="http://schemas.microsoft.com/office/drawing/2014/main" id="{9B9F0FB2-B799-4DB0-A7BE-380CE5E3EBA8}"/>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8BBDF1-3E98-4D44-9F57-CA14508BC62E}" type="slidenum">
              <a:rPr lang="en-US" altLang="en-US" sz="1200">
                <a:solidFill>
                  <a:srgbClr val="898989"/>
                </a:solidFill>
              </a:rPr>
              <a:pPr>
                <a:spcBef>
                  <a:spcPct val="0"/>
                </a:spcBef>
                <a:buFontTx/>
                <a:buNone/>
              </a:pPr>
              <a:t>25</a:t>
            </a:fld>
            <a:endParaRPr lang="en-US" altLang="en-US" sz="1200">
              <a:solidFill>
                <a:srgbClr val="898989"/>
              </a:solidFill>
            </a:endParaRPr>
          </a:p>
        </p:txBody>
      </p:sp>
      <p:pic>
        <p:nvPicPr>
          <p:cNvPr id="70660" name="Picture 3">
            <a:extLst>
              <a:ext uri="{FF2B5EF4-FFF2-40B4-BE49-F238E27FC236}">
                <a16:creationId xmlns:a16="http://schemas.microsoft.com/office/drawing/2014/main" id="{FAB7AF70-02BA-41F2-B57F-08A9D5E173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3832" y="715862"/>
            <a:ext cx="3651251"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589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a:xfrm>
            <a:off x="838201" y="4377149"/>
            <a:ext cx="10515600" cy="1022833"/>
          </a:xfrm>
        </p:spPr>
        <p:txBody>
          <a:bodyPr>
            <a:normAutofit/>
          </a:bodyPr>
          <a:lstStyle/>
          <a:p>
            <a:r>
              <a:rPr lang="en-US" dirty="0"/>
              <a:t>Theresa Brunasso</a:t>
            </a:r>
          </a:p>
          <a:p>
            <a:r>
              <a:rPr lang="en-US" dirty="0"/>
              <a:t>theresa.brunasso@ieee.org</a:t>
            </a:r>
          </a:p>
        </p:txBody>
      </p:sp>
      <p:sp>
        <p:nvSpPr>
          <p:cNvPr id="4" name="Slide Number Placeholder 3"/>
          <p:cNvSpPr>
            <a:spLocks noGrp="1"/>
          </p:cNvSpPr>
          <p:nvPr>
            <p:ph type="sldNum" sz="quarter" idx="10"/>
          </p:nvPr>
        </p:nvSpPr>
        <p:spPr/>
        <p:txBody>
          <a:bodyPr/>
          <a:lstStyle/>
          <a:p>
            <a:fld id="{3DD97BEB-BAEF-0344-9D5C-EC73E478698A}" type="slidenum">
              <a:rPr lang="en-US" smtClean="0"/>
              <a:pPr/>
              <a:t>26</a:t>
            </a:fld>
            <a:endParaRPr lang="en-US"/>
          </a:p>
        </p:txBody>
      </p:sp>
    </p:spTree>
    <p:extLst>
      <p:ext uri="{BB962C8B-B14F-4D97-AF65-F5344CB8AC3E}">
        <p14:creationId xmlns:p14="http://schemas.microsoft.com/office/powerpoint/2010/main" val="373374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9887-C1C6-43EC-BA5A-37102D53F828}"/>
              </a:ext>
            </a:extLst>
          </p:cNvPr>
          <p:cNvSpPr>
            <a:spLocks noGrp="1"/>
          </p:cNvSpPr>
          <p:nvPr>
            <p:ph type="title"/>
          </p:nvPr>
        </p:nvSpPr>
        <p:spPr/>
        <p:txBody>
          <a:bodyPr/>
          <a:lstStyle/>
          <a:p>
            <a:r>
              <a:rPr lang="en-US" sz="3200" dirty="0">
                <a:latin typeface="Verdana" panose="020B0604030504040204" pitchFamily="34" charset="0"/>
                <a:ea typeface="Verdana" panose="020B0604030504040204" pitchFamily="34" charset="0"/>
              </a:rPr>
              <a:t>The Importance of Succession Planning</a:t>
            </a:r>
          </a:p>
        </p:txBody>
      </p:sp>
      <p:sp>
        <p:nvSpPr>
          <p:cNvPr id="3" name="Text Placeholder 2">
            <a:extLst>
              <a:ext uri="{FF2B5EF4-FFF2-40B4-BE49-F238E27FC236}">
                <a16:creationId xmlns:a16="http://schemas.microsoft.com/office/drawing/2014/main" id="{3A5170C1-8A52-46FF-9912-39A78399C449}"/>
              </a:ext>
            </a:extLst>
          </p:cNvPr>
          <p:cNvSpPr>
            <a:spLocks noGrp="1"/>
          </p:cNvSpPr>
          <p:nvPr>
            <p:ph type="body" sz="quarter" idx="13"/>
          </p:nvPr>
        </p:nvSpPr>
        <p:spPr>
          <a:xfrm>
            <a:off x="976573" y="1763887"/>
            <a:ext cx="11133464" cy="3943351"/>
          </a:xfrm>
        </p:spPr>
        <p:txBody>
          <a:bodyPr>
            <a:normAutofit/>
          </a:bodyPr>
          <a:lstStyle/>
          <a:p>
            <a:pPr marL="452955" indent="-452955">
              <a:buFont typeface="Wingdings" panose="05000000000000000000" pitchFamily="2" charset="2"/>
              <a:buChar char="Ø"/>
            </a:pPr>
            <a:r>
              <a:rPr lang="en-US" sz="2800" dirty="0">
                <a:latin typeface="Verdana" panose="020B0604030504040204" pitchFamily="34" charset="0"/>
                <a:ea typeface="Verdana" panose="020B0604030504040204" pitchFamily="34" charset="0"/>
              </a:rPr>
              <a:t>Ensures the future of your Section.</a:t>
            </a:r>
          </a:p>
          <a:p>
            <a:pPr marL="452955" indent="-452955">
              <a:buFont typeface="Wingdings" panose="05000000000000000000" pitchFamily="2" charset="2"/>
              <a:buChar char="Ø"/>
            </a:pPr>
            <a:r>
              <a:rPr lang="en-US" sz="2800" dirty="0">
                <a:latin typeface="Verdana" panose="020B0604030504040204" pitchFamily="34" charset="0"/>
                <a:ea typeface="Verdana" panose="020B0604030504040204" pitchFamily="34" charset="0"/>
              </a:rPr>
              <a:t>Identifies qualified future leaders.</a:t>
            </a:r>
          </a:p>
          <a:p>
            <a:pPr marL="452955" indent="-452955">
              <a:buFont typeface="Wingdings" panose="05000000000000000000" pitchFamily="2" charset="2"/>
              <a:buChar char="Ø"/>
            </a:pPr>
            <a:r>
              <a:rPr lang="en-US" sz="2800" dirty="0">
                <a:latin typeface="Verdana" panose="020B0604030504040204" pitchFamily="34" charset="0"/>
                <a:ea typeface="Verdana" panose="020B0604030504040204" pitchFamily="34" charset="0"/>
              </a:rPr>
              <a:t>Creates structure for training and development.</a:t>
            </a:r>
          </a:p>
          <a:p>
            <a:pPr marL="452955" indent="-452955">
              <a:buFont typeface="Wingdings" panose="05000000000000000000" pitchFamily="2" charset="2"/>
              <a:buChar char="Ø"/>
            </a:pPr>
            <a:r>
              <a:rPr lang="en-US" sz="2800" dirty="0">
                <a:latin typeface="Verdana" panose="020B0604030504040204" pitchFamily="34" charset="0"/>
                <a:ea typeface="Verdana" panose="020B0604030504040204" pitchFamily="34" charset="0"/>
              </a:rPr>
              <a:t>Disaster-proofs your Section. </a:t>
            </a:r>
          </a:p>
          <a:p>
            <a:pPr marL="452955" indent="-452955">
              <a:buFont typeface="Wingdings" panose="05000000000000000000" pitchFamily="2" charset="2"/>
              <a:buChar char="Ø"/>
            </a:pPr>
            <a:r>
              <a:rPr lang="en-US" sz="2800" dirty="0">
                <a:latin typeface="Verdana" panose="020B0604030504040204" pitchFamily="34" charset="0"/>
                <a:ea typeface="Verdana" panose="020B0604030504040204" pitchFamily="34" charset="0"/>
              </a:rPr>
              <a:t>Provides additional help for your Section.</a:t>
            </a:r>
          </a:p>
          <a:p>
            <a:pPr marL="452955" indent="-452955">
              <a:buFont typeface="Wingdings" panose="05000000000000000000" pitchFamily="2" charset="2"/>
              <a:buChar char="Ø"/>
            </a:pPr>
            <a:r>
              <a:rPr lang="en-US" sz="2800" dirty="0">
                <a:latin typeface="Verdana" panose="020B0604030504040204" pitchFamily="34" charset="0"/>
                <a:ea typeface="Verdana" panose="020B0604030504040204" pitchFamily="34" charset="0"/>
              </a:rPr>
              <a:t>Gives you the opportunity to move on to new positions.</a:t>
            </a:r>
          </a:p>
        </p:txBody>
      </p:sp>
      <p:sp>
        <p:nvSpPr>
          <p:cNvPr id="4" name="Text Placeholder 3">
            <a:extLst>
              <a:ext uri="{FF2B5EF4-FFF2-40B4-BE49-F238E27FC236}">
                <a16:creationId xmlns:a16="http://schemas.microsoft.com/office/drawing/2014/main" id="{7973D3BA-5F2C-491D-A2A1-D22E8C55CD48}"/>
              </a:ext>
            </a:extLst>
          </p:cNvPr>
          <p:cNvSpPr>
            <a:spLocks noGrp="1"/>
          </p:cNvSpPr>
          <p:nvPr>
            <p:ph type="body" sz="quarter" idx="17"/>
          </p:nvPr>
        </p:nvSpPr>
        <p:spPr/>
        <p:txBody>
          <a:bodyPr>
            <a:normAutofit fontScale="92500" lnSpcReduction="10000"/>
          </a:bodyPr>
          <a:lstStyle/>
          <a:p>
            <a:r>
              <a:rPr lang="en-US" dirty="0"/>
              <a:t>You want to retire someday…</a:t>
            </a:r>
          </a:p>
        </p:txBody>
      </p:sp>
      <p:sp>
        <p:nvSpPr>
          <p:cNvPr id="5" name="Slide Number Placeholder 4">
            <a:extLst>
              <a:ext uri="{FF2B5EF4-FFF2-40B4-BE49-F238E27FC236}">
                <a16:creationId xmlns:a16="http://schemas.microsoft.com/office/drawing/2014/main" id="{24181DD3-9ACF-435E-A699-75F80FF8D2F9}"/>
              </a:ext>
            </a:extLst>
          </p:cNvPr>
          <p:cNvSpPr>
            <a:spLocks noGrp="1"/>
          </p:cNvSpPr>
          <p:nvPr>
            <p:ph type="sldNum" sz="quarter" idx="18"/>
          </p:nvPr>
        </p:nvSpPr>
        <p:spPr/>
        <p:txBody>
          <a:bodyPr/>
          <a:lstStyle/>
          <a:p>
            <a:pPr>
              <a:defRPr/>
            </a:pPr>
            <a:fld id="{A29E6A85-E58A-B74F-BF6B-8BF4953AF1CE}" type="slidenum">
              <a:rPr lang="en-US" smtClean="0"/>
              <a:pPr>
                <a:defRPr/>
              </a:pPr>
              <a:t>3</a:t>
            </a:fld>
            <a:endParaRPr lang="en-US"/>
          </a:p>
        </p:txBody>
      </p:sp>
    </p:spTree>
    <p:extLst>
      <p:ext uri="{BB962C8B-B14F-4D97-AF65-F5344CB8AC3E}">
        <p14:creationId xmlns:p14="http://schemas.microsoft.com/office/powerpoint/2010/main" val="257351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C760E04-332A-46DA-9AD3-60429A2D72E5}"/>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Help Wanted!</a:t>
            </a:r>
          </a:p>
        </p:txBody>
      </p:sp>
      <p:sp>
        <p:nvSpPr>
          <p:cNvPr id="69635" name="Slide Number Placeholder 3">
            <a:extLst>
              <a:ext uri="{FF2B5EF4-FFF2-40B4-BE49-F238E27FC236}">
                <a16:creationId xmlns:a16="http://schemas.microsoft.com/office/drawing/2014/main" id="{56A9397F-61EA-4253-87D6-0ABE91FA3BFA}"/>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824DF6-9180-4CB0-A2E1-6CF38891D4FC}" type="slidenum">
              <a:rPr lang="en-US" altLang="en-US" sz="1200">
                <a:solidFill>
                  <a:srgbClr val="898989"/>
                </a:solidFill>
              </a:rPr>
              <a:pPr>
                <a:spcBef>
                  <a:spcPct val="0"/>
                </a:spcBef>
                <a:buFontTx/>
                <a:buNone/>
              </a:pPr>
              <a:t>4</a:t>
            </a:fld>
            <a:endParaRPr lang="en-US" altLang="en-US" sz="1200">
              <a:solidFill>
                <a:srgbClr val="898989"/>
              </a:solidFill>
            </a:endParaRPr>
          </a:p>
        </p:txBody>
      </p:sp>
      <p:pic>
        <p:nvPicPr>
          <p:cNvPr id="2" name="Picture 2">
            <a:extLst>
              <a:ext uri="{FF2B5EF4-FFF2-40B4-BE49-F238E27FC236}">
                <a16:creationId xmlns:a16="http://schemas.microsoft.com/office/drawing/2014/main" id="{8063812A-1B1D-DA66-FAA5-3274639F5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968" y="1196433"/>
            <a:ext cx="7217868" cy="505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53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FF099F5-3809-4686-8E7F-291CC267DF8F}"/>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Finding and Engaging Volunteers</a:t>
            </a:r>
          </a:p>
        </p:txBody>
      </p:sp>
      <p:sp>
        <p:nvSpPr>
          <p:cNvPr id="18436" name="Content Placeholder 1">
            <a:extLst>
              <a:ext uri="{FF2B5EF4-FFF2-40B4-BE49-F238E27FC236}">
                <a16:creationId xmlns:a16="http://schemas.microsoft.com/office/drawing/2014/main" id="{66E30C78-FB2E-4922-8CD4-541BF71693FE}"/>
              </a:ext>
            </a:extLst>
          </p:cNvPr>
          <p:cNvSpPr>
            <a:spLocks noGrp="1"/>
          </p:cNvSpPr>
          <p:nvPr>
            <p:ph type="body" sz="quarter" idx="13"/>
          </p:nvPr>
        </p:nvSpPr>
        <p:spPr>
          <a:xfrm>
            <a:off x="976573" y="1763887"/>
            <a:ext cx="10515600" cy="4337236"/>
          </a:xfrm>
        </p:spPr>
        <p:txBody>
          <a:bodyPr>
            <a:normAutofit fontScale="92500" lnSpcReduction="20000"/>
          </a:bodyPr>
          <a:lstStyle/>
          <a:p>
            <a:pPr marL="452955" indent="-452955">
              <a:lnSpc>
                <a:spcPct val="120000"/>
              </a:lnSpc>
              <a:buFont typeface="Wingdings" panose="05000000000000000000" pitchFamily="2" charset="2"/>
              <a:buChar char="Ø"/>
              <a:defRPr/>
            </a:pPr>
            <a:r>
              <a:rPr lang="en-US" sz="2600" dirty="0">
                <a:latin typeface="Verdana" pitchFamily="34" charset="0"/>
                <a:ea typeface="Verdana" pitchFamily="34" charset="0"/>
                <a:cs typeface="Verdana" pitchFamily="34" charset="0"/>
              </a:rPr>
              <a:t>Are you struggling with finding volunteers to fill officer and committee positions?</a:t>
            </a:r>
          </a:p>
          <a:p>
            <a:pPr marL="452955" indent="-452955">
              <a:lnSpc>
                <a:spcPct val="120000"/>
              </a:lnSpc>
              <a:buFont typeface="Wingdings" panose="05000000000000000000" pitchFamily="2" charset="2"/>
              <a:buChar char="Ø"/>
              <a:defRPr/>
            </a:pPr>
            <a:r>
              <a:rPr lang="en-US" sz="2600" dirty="0">
                <a:latin typeface="Verdana" pitchFamily="34" charset="0"/>
                <a:ea typeface="Verdana" pitchFamily="34" charset="0"/>
                <a:cs typeface="Verdana" pitchFamily="34" charset="0"/>
              </a:rPr>
              <a:t>Do you find that some of your volunteers don’t follow through with their commitments?</a:t>
            </a:r>
          </a:p>
          <a:p>
            <a:pPr marL="452955" indent="-452955">
              <a:lnSpc>
                <a:spcPct val="120000"/>
              </a:lnSpc>
              <a:buFont typeface="Wingdings" panose="05000000000000000000" pitchFamily="2" charset="2"/>
              <a:buChar char="Ø"/>
              <a:defRPr/>
            </a:pPr>
            <a:r>
              <a:rPr lang="en-US" sz="2600" dirty="0">
                <a:latin typeface="Verdana" pitchFamily="34" charset="0"/>
                <a:ea typeface="Verdana" pitchFamily="34" charset="0"/>
                <a:cs typeface="Verdana" pitchFamily="34" charset="0"/>
              </a:rPr>
              <a:t>Do you find that other volunteers start out strong, and then just fade away…?</a:t>
            </a:r>
          </a:p>
          <a:p>
            <a:pPr marL="452955" indent="-452955">
              <a:lnSpc>
                <a:spcPct val="120000"/>
              </a:lnSpc>
              <a:buFont typeface="Wingdings" panose="05000000000000000000" pitchFamily="2" charset="2"/>
              <a:buChar char="Ø"/>
              <a:defRPr/>
            </a:pPr>
            <a:r>
              <a:rPr lang="en-US" sz="2600" dirty="0">
                <a:latin typeface="Verdana" pitchFamily="34" charset="0"/>
                <a:ea typeface="Verdana" pitchFamily="34" charset="0"/>
                <a:cs typeface="Verdana" pitchFamily="34" charset="0"/>
              </a:rPr>
              <a:t>We’re going to review the Do’s and Don’ts of getting more people involved – more people ENGAGED.</a:t>
            </a:r>
          </a:p>
          <a:p>
            <a:pPr marL="452955" indent="-452955">
              <a:lnSpc>
                <a:spcPct val="120000"/>
              </a:lnSpc>
              <a:buFont typeface="Wingdings" panose="05000000000000000000" pitchFamily="2" charset="2"/>
              <a:buChar char="Ø"/>
              <a:defRPr/>
            </a:pPr>
            <a:r>
              <a:rPr lang="en-US" sz="2600" dirty="0">
                <a:latin typeface="Verdana" pitchFamily="34" charset="0"/>
                <a:ea typeface="Verdana" pitchFamily="34" charset="0"/>
                <a:cs typeface="Verdana" pitchFamily="34" charset="0"/>
              </a:rPr>
              <a:t>You are busy too! We’ll learn to optimize time and energy spent on the recruitment efforts so it has maximum effect. </a:t>
            </a:r>
          </a:p>
          <a:p>
            <a:pPr marL="0" indent="0">
              <a:lnSpc>
                <a:spcPct val="120000"/>
              </a:lnSpc>
              <a:buNone/>
              <a:defRPr/>
            </a:pPr>
            <a:endParaRPr lang="en-US" sz="1600" dirty="0">
              <a:latin typeface="Verdana" pitchFamily="34" charset="0"/>
              <a:ea typeface="Verdana" pitchFamily="34" charset="0"/>
              <a:cs typeface="Verdana" pitchFamily="34" charset="0"/>
            </a:endParaRPr>
          </a:p>
        </p:txBody>
      </p:sp>
      <p:sp>
        <p:nvSpPr>
          <p:cNvPr id="2" name="Text Placeholder 1">
            <a:extLst>
              <a:ext uri="{FF2B5EF4-FFF2-40B4-BE49-F238E27FC236}">
                <a16:creationId xmlns:a16="http://schemas.microsoft.com/office/drawing/2014/main" id="{161F8DF5-69FE-4A6F-9CA3-3715B1AF3D9D}"/>
              </a:ext>
            </a:extLst>
          </p:cNvPr>
          <p:cNvSpPr>
            <a:spLocks noGrp="1"/>
          </p:cNvSpPr>
          <p:nvPr>
            <p:ph type="body" sz="quarter" idx="17"/>
          </p:nvPr>
        </p:nvSpPr>
        <p:spPr/>
        <p:txBody>
          <a:bodyPr>
            <a:normAutofit fontScale="92500" lnSpcReduction="10000"/>
          </a:bodyPr>
          <a:lstStyle/>
          <a:p>
            <a:r>
              <a:rPr lang="en-US" dirty="0"/>
              <a:t>Do these problems sound familiar?</a:t>
            </a:r>
          </a:p>
        </p:txBody>
      </p:sp>
      <p:sp>
        <p:nvSpPr>
          <p:cNvPr id="40963" name="Slide Number Placeholder 2">
            <a:extLst>
              <a:ext uri="{FF2B5EF4-FFF2-40B4-BE49-F238E27FC236}">
                <a16:creationId xmlns:a16="http://schemas.microsoft.com/office/drawing/2014/main" id="{F1346D61-81A9-47CC-A3A0-11CA44CB7068}"/>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7BEBBE-EA3F-4109-B7A2-A5AF963B2479}" type="slidenum">
              <a:rPr lang="en-US" altLang="en-US" sz="1200">
                <a:solidFill>
                  <a:srgbClr val="898989"/>
                </a:solidFill>
              </a:rPr>
              <a:pPr>
                <a:spcBef>
                  <a:spcPct val="0"/>
                </a:spcBef>
                <a:buFontTx/>
                <a:buNone/>
              </a:pPr>
              <a:t>5</a:t>
            </a:fld>
            <a:endParaRPr lang="en-US" altLang="en-US" sz="1200">
              <a:solidFill>
                <a:srgbClr val="898989"/>
              </a:solidFill>
            </a:endParaRPr>
          </a:p>
        </p:txBody>
      </p:sp>
    </p:spTree>
    <p:extLst>
      <p:ext uri="{BB962C8B-B14F-4D97-AF65-F5344CB8AC3E}">
        <p14:creationId xmlns:p14="http://schemas.microsoft.com/office/powerpoint/2010/main" val="394947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E469768-380B-4C08-9481-1B97A3FB2A89}"/>
              </a:ext>
            </a:extLst>
          </p:cNvPr>
          <p:cNvSpPr>
            <a:spLocks noGrp="1"/>
          </p:cNvSpPr>
          <p:nvPr>
            <p:ph type="title"/>
          </p:nvPr>
        </p:nvSpPr>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Why Don’t People Volunteer?</a:t>
            </a:r>
          </a:p>
        </p:txBody>
      </p:sp>
      <p:sp>
        <p:nvSpPr>
          <p:cNvPr id="43011" name="Content Placeholder 2">
            <a:extLst>
              <a:ext uri="{FF2B5EF4-FFF2-40B4-BE49-F238E27FC236}">
                <a16:creationId xmlns:a16="http://schemas.microsoft.com/office/drawing/2014/main" id="{447DF976-10B2-418B-A438-52E448571513}"/>
              </a:ext>
            </a:extLst>
          </p:cNvPr>
          <p:cNvSpPr>
            <a:spLocks noGrp="1"/>
          </p:cNvSpPr>
          <p:nvPr>
            <p:ph type="body" sz="quarter" idx="13"/>
          </p:nvPr>
        </p:nvSpPr>
        <p:spPr>
          <a:xfrm>
            <a:off x="976573" y="1763887"/>
            <a:ext cx="10515600" cy="4375656"/>
          </a:xfrm>
        </p:spPr>
        <p:txBody>
          <a:bodyPr>
            <a:noAutofit/>
          </a:bodyPr>
          <a:lstStyle/>
          <a:p>
            <a:pPr marL="376757" indent="-376757">
              <a:lnSpc>
                <a:spcPct val="12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They have other work, volunteer, and family commitments.</a:t>
            </a:r>
          </a:p>
          <a:p>
            <a:pPr marL="376757" indent="-376757">
              <a:lnSpc>
                <a:spcPct val="12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They think others are better qualified.</a:t>
            </a:r>
          </a:p>
          <a:p>
            <a:pPr marL="376757" indent="-376757">
              <a:lnSpc>
                <a:spcPct val="12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They don’t know what volunteer opportunities are out there.</a:t>
            </a:r>
          </a:p>
          <a:p>
            <a:pPr marL="376757" indent="-376757">
              <a:lnSpc>
                <a:spcPct val="12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They don’t know or appreciate the value of volunteering.</a:t>
            </a:r>
          </a:p>
          <a:p>
            <a:pPr marL="376757" indent="-376757">
              <a:lnSpc>
                <a:spcPct val="12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They think it will take all of their time.</a:t>
            </a:r>
          </a:p>
          <a:p>
            <a:pPr marL="376757" indent="-376757">
              <a:lnSpc>
                <a:spcPct val="12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They aren’t interested.</a:t>
            </a:r>
          </a:p>
          <a:p>
            <a:pPr marL="376757" indent="-376757">
              <a:lnSpc>
                <a:spcPct val="120000"/>
              </a:lnSpc>
              <a:buFont typeface="Wingdings" panose="05000000000000000000" pitchFamily="2" charset="2"/>
              <a:buChar char="Ø"/>
            </a:pPr>
            <a:r>
              <a:rPr lang="en-US" altLang="en-US" sz="2400" dirty="0">
                <a:latin typeface="Verdana" panose="020B0604030504040204" pitchFamily="34" charset="0"/>
                <a:ea typeface="Verdana" panose="020B0604030504040204" pitchFamily="34" charset="0"/>
                <a:cs typeface="Verdana" panose="020B0604030504040204" pitchFamily="34" charset="0"/>
              </a:rPr>
              <a:t>They see the existing volunteers burn out.</a:t>
            </a:r>
          </a:p>
          <a:p>
            <a:pPr marL="376757" indent="-376757">
              <a:lnSpc>
                <a:spcPct val="120000"/>
              </a:lnSpc>
              <a:buFont typeface="Wingdings" panose="05000000000000000000" pitchFamily="2" charset="2"/>
              <a:buChar char="Ø"/>
            </a:pPr>
            <a:r>
              <a:rPr lang="en-US" altLang="en-US" sz="2400" b="1" dirty="0">
                <a:latin typeface="Verdana" panose="020B0604030504040204" pitchFamily="34" charset="0"/>
                <a:ea typeface="Verdana" panose="020B0604030504040204" pitchFamily="34" charset="0"/>
                <a:cs typeface="Verdana" panose="020B0604030504040204" pitchFamily="34" charset="0"/>
              </a:rPr>
              <a:t>Nobody asked them.</a:t>
            </a:r>
          </a:p>
        </p:txBody>
      </p:sp>
      <p:sp>
        <p:nvSpPr>
          <p:cNvPr id="2" name="Text Placeholder 1">
            <a:extLst>
              <a:ext uri="{FF2B5EF4-FFF2-40B4-BE49-F238E27FC236}">
                <a16:creationId xmlns:a16="http://schemas.microsoft.com/office/drawing/2014/main" id="{3559017F-B298-41D8-BC52-68A20F7F5CA2}"/>
              </a:ext>
            </a:extLst>
          </p:cNvPr>
          <p:cNvSpPr>
            <a:spLocks noGrp="1"/>
          </p:cNvSpPr>
          <p:nvPr>
            <p:ph type="body" sz="quarter" idx="17"/>
          </p:nvPr>
        </p:nvSpPr>
        <p:spPr/>
        <p:txBody>
          <a:bodyPr>
            <a:normAutofit fontScale="92500" lnSpcReduction="10000"/>
          </a:bodyPr>
          <a:lstStyle/>
          <a:p>
            <a:r>
              <a:rPr lang="en-US" dirty="0"/>
              <a:t>They have their reasons…</a:t>
            </a:r>
          </a:p>
        </p:txBody>
      </p:sp>
      <p:sp>
        <p:nvSpPr>
          <p:cNvPr id="43012" name="Slide Number Placeholder 3">
            <a:extLst>
              <a:ext uri="{FF2B5EF4-FFF2-40B4-BE49-F238E27FC236}">
                <a16:creationId xmlns:a16="http://schemas.microsoft.com/office/drawing/2014/main" id="{69F9582E-82E1-4D16-B752-CCE62914F77A}"/>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D6C1DF-D05D-4AC4-ADD6-019DD6F4C8C0}" type="slidenum">
              <a:rPr lang="en-US" altLang="en-US" sz="1200">
                <a:solidFill>
                  <a:srgbClr val="898989"/>
                </a:solidFill>
              </a:rPr>
              <a:pPr>
                <a:spcBef>
                  <a:spcPct val="0"/>
                </a:spcBef>
                <a:buFontTx/>
                <a:buNone/>
              </a:pPr>
              <a:t>6</a:t>
            </a:fld>
            <a:endParaRPr lang="en-US" altLang="en-US" sz="1200" dirty="0">
              <a:solidFill>
                <a:srgbClr val="898989"/>
              </a:solidFill>
            </a:endParaRPr>
          </a:p>
        </p:txBody>
      </p:sp>
    </p:spTree>
    <p:extLst>
      <p:ext uri="{BB962C8B-B14F-4D97-AF65-F5344CB8AC3E}">
        <p14:creationId xmlns:p14="http://schemas.microsoft.com/office/powerpoint/2010/main" val="400916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DD21F-7B69-4F4A-80DC-C66458FC13F2}"/>
              </a:ext>
            </a:extLst>
          </p:cNvPr>
          <p:cNvSpPr>
            <a:spLocks noGrp="1"/>
          </p:cNvSpPr>
          <p:nvPr>
            <p:ph type="title"/>
          </p:nvPr>
        </p:nvSpPr>
        <p:spPr/>
        <p:txBody>
          <a:bodyPr/>
          <a:lstStyle/>
          <a:p>
            <a:pPr>
              <a:defRPr/>
            </a:pPr>
            <a:r>
              <a:rPr lang="en-US" sz="3200" dirty="0">
                <a:latin typeface="Verdana" panose="020B0604030504040204" pitchFamily="34" charset="0"/>
                <a:ea typeface="Verdana" panose="020B0604030504040204" pitchFamily="34" charset="0"/>
              </a:rPr>
              <a:t>#1 Way to get a volunteer?</a:t>
            </a:r>
          </a:p>
        </p:txBody>
      </p:sp>
      <p:sp>
        <p:nvSpPr>
          <p:cNvPr id="4" name="Text Placeholder 3">
            <a:extLst>
              <a:ext uri="{FF2B5EF4-FFF2-40B4-BE49-F238E27FC236}">
                <a16:creationId xmlns:a16="http://schemas.microsoft.com/office/drawing/2014/main" id="{0015A1B1-3490-46E1-B34F-1692F5F04D68}"/>
              </a:ext>
            </a:extLst>
          </p:cNvPr>
          <p:cNvSpPr>
            <a:spLocks noGrp="1"/>
          </p:cNvSpPr>
          <p:nvPr>
            <p:ph type="body" sz="quarter" idx="17"/>
          </p:nvPr>
        </p:nvSpPr>
        <p:spPr/>
        <p:txBody>
          <a:bodyPr>
            <a:normAutofit fontScale="92500" lnSpcReduction="10000"/>
          </a:bodyPr>
          <a:lstStyle/>
          <a:p>
            <a:r>
              <a:rPr lang="en-US" dirty="0"/>
              <a:t>This is not a trick question</a:t>
            </a:r>
          </a:p>
        </p:txBody>
      </p:sp>
      <p:sp>
        <p:nvSpPr>
          <p:cNvPr id="44035" name="Slide Number Placeholder 3">
            <a:extLst>
              <a:ext uri="{FF2B5EF4-FFF2-40B4-BE49-F238E27FC236}">
                <a16:creationId xmlns:a16="http://schemas.microsoft.com/office/drawing/2014/main" id="{C6B6DB5C-0158-41DB-8A85-1A710A9FBDDE}"/>
              </a:ext>
            </a:extLst>
          </p:cNvPr>
          <p:cNvSpPr>
            <a:spLocks noGrp="1"/>
          </p:cNvSpPr>
          <p:nvPr>
            <p:ph type="sldNum" sz="quarter" idx="18"/>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bodyPr>
          <a:lstStyle>
            <a:defPPr>
              <a:defRPr lang="en-US"/>
            </a:defPPr>
            <a:lvl1pPr algn="l" defTabSz="609585" rtl="0" eaLnBrk="0" fontAlgn="base" hangingPunct="0">
              <a:spcBef>
                <a:spcPct val="0"/>
              </a:spcBef>
              <a:spcAft>
                <a:spcPct val="0"/>
              </a:spcAft>
              <a:defRPr sz="1333" kern="1200">
                <a:solidFill>
                  <a:srgbClr val="898989"/>
                </a:solidFill>
                <a:latin typeface="Calibri" panose="020F050202020403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spcBef>
                <a:spcPct val="0"/>
              </a:spcBef>
              <a:buClrTx/>
              <a:buSzTx/>
              <a:buFontTx/>
              <a:buNone/>
              <a:defRPr/>
            </a:pPr>
            <a:fld id="{C0BDA1CD-E148-4D18-9523-281210CE470B}" type="slidenum">
              <a:rPr lang="en-US" altLang="en-US" smtClean="0"/>
              <a:pPr>
                <a:spcBef>
                  <a:spcPct val="0"/>
                </a:spcBef>
                <a:buClrTx/>
                <a:buSzTx/>
                <a:buFontTx/>
                <a:buNone/>
                <a:defRPr/>
              </a:pPr>
              <a:t>7</a:t>
            </a:fld>
            <a:endParaRPr lang="en-US" altLang="en-US" sz="1000"/>
          </a:p>
        </p:txBody>
      </p:sp>
    </p:spTree>
    <p:extLst>
      <p:ext uri="{BB962C8B-B14F-4D97-AF65-F5344CB8AC3E}">
        <p14:creationId xmlns:p14="http://schemas.microsoft.com/office/powerpoint/2010/main" val="289770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DD21F-7B69-4F4A-80DC-C66458FC13F2}"/>
              </a:ext>
            </a:extLst>
          </p:cNvPr>
          <p:cNvSpPr>
            <a:spLocks noGrp="1"/>
          </p:cNvSpPr>
          <p:nvPr>
            <p:ph type="title"/>
          </p:nvPr>
        </p:nvSpPr>
        <p:spPr/>
        <p:txBody>
          <a:bodyPr/>
          <a:lstStyle/>
          <a:p>
            <a:pPr>
              <a:defRPr/>
            </a:pPr>
            <a:r>
              <a:rPr lang="en-US" sz="3200" dirty="0">
                <a:latin typeface="Verdana" panose="020B0604030504040204" pitchFamily="34" charset="0"/>
                <a:ea typeface="Verdana" panose="020B0604030504040204" pitchFamily="34" charset="0"/>
              </a:rPr>
              <a:t>#1 Way to get a volunteer?</a:t>
            </a:r>
          </a:p>
        </p:txBody>
      </p:sp>
      <p:sp>
        <p:nvSpPr>
          <p:cNvPr id="4" name="Text Placeholder 3">
            <a:extLst>
              <a:ext uri="{FF2B5EF4-FFF2-40B4-BE49-F238E27FC236}">
                <a16:creationId xmlns:a16="http://schemas.microsoft.com/office/drawing/2014/main" id="{0015A1B1-3490-46E1-B34F-1692F5F04D68}"/>
              </a:ext>
            </a:extLst>
          </p:cNvPr>
          <p:cNvSpPr>
            <a:spLocks noGrp="1"/>
          </p:cNvSpPr>
          <p:nvPr>
            <p:ph type="body" sz="quarter" idx="17"/>
          </p:nvPr>
        </p:nvSpPr>
        <p:spPr/>
        <p:txBody>
          <a:bodyPr>
            <a:normAutofit fontScale="92500" lnSpcReduction="10000"/>
          </a:bodyPr>
          <a:lstStyle/>
          <a:p>
            <a:r>
              <a:rPr lang="en-US" dirty="0"/>
              <a:t>This is not a trick question</a:t>
            </a:r>
          </a:p>
        </p:txBody>
      </p:sp>
      <p:sp>
        <p:nvSpPr>
          <p:cNvPr id="44035" name="Slide Number Placeholder 3">
            <a:extLst>
              <a:ext uri="{FF2B5EF4-FFF2-40B4-BE49-F238E27FC236}">
                <a16:creationId xmlns:a16="http://schemas.microsoft.com/office/drawing/2014/main" id="{C6B6DB5C-0158-41DB-8A85-1A710A9FBDDE}"/>
              </a:ext>
            </a:extLst>
          </p:cNvPr>
          <p:cNvSpPr>
            <a:spLocks noGrp="1"/>
          </p:cNvSpPr>
          <p:nvPr>
            <p:ph type="sldNum" sz="quarter" idx="18"/>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bodyPr>
          <a:lstStyle>
            <a:defPPr>
              <a:defRPr lang="en-US"/>
            </a:defPPr>
            <a:lvl1pPr algn="l" defTabSz="609585" rtl="0" eaLnBrk="0" fontAlgn="base" hangingPunct="0">
              <a:spcBef>
                <a:spcPct val="0"/>
              </a:spcBef>
              <a:spcAft>
                <a:spcPct val="0"/>
              </a:spcAft>
              <a:defRPr sz="1333" kern="1200">
                <a:solidFill>
                  <a:srgbClr val="898989"/>
                </a:solidFill>
                <a:latin typeface="Calibri" panose="020F0502020204030204" pitchFamily="34" charset="0"/>
                <a:ea typeface="ＭＳ Ｐゴシック" panose="020B0600070205080204" pitchFamily="34" charset="-128"/>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spcBef>
                <a:spcPct val="0"/>
              </a:spcBef>
              <a:buClrTx/>
              <a:buSzTx/>
              <a:buFontTx/>
              <a:buNone/>
              <a:defRPr/>
            </a:pPr>
            <a:fld id="{C0BDA1CD-E148-4D18-9523-281210CE470B}" type="slidenum">
              <a:rPr lang="en-US" altLang="en-US" smtClean="0"/>
              <a:pPr>
                <a:spcBef>
                  <a:spcPct val="0"/>
                </a:spcBef>
                <a:buClrTx/>
                <a:buSzTx/>
                <a:buFontTx/>
                <a:buNone/>
                <a:defRPr/>
              </a:pPr>
              <a:t>8</a:t>
            </a:fld>
            <a:endParaRPr lang="en-US" altLang="en-US" sz="1000"/>
          </a:p>
        </p:txBody>
      </p:sp>
      <p:sp>
        <p:nvSpPr>
          <p:cNvPr id="2" name="Rectangle 1">
            <a:extLst>
              <a:ext uri="{FF2B5EF4-FFF2-40B4-BE49-F238E27FC236}">
                <a16:creationId xmlns:a16="http://schemas.microsoft.com/office/drawing/2014/main" id="{F688B303-E860-469A-8A6D-B660FD099B3F}"/>
              </a:ext>
            </a:extLst>
          </p:cNvPr>
          <p:cNvSpPr/>
          <p:nvPr/>
        </p:nvSpPr>
        <p:spPr>
          <a:xfrm>
            <a:off x="4604379" y="2899898"/>
            <a:ext cx="2658100" cy="701731"/>
          </a:xfrm>
          <a:prstGeom prst="rect">
            <a:avLst/>
          </a:prstGeom>
        </p:spPr>
        <p:txBody>
          <a:bodyPr wrap="none">
            <a:spAutoFit/>
          </a:bodyPr>
          <a:lstStyle/>
          <a:p>
            <a:pPr defTabSz="914377">
              <a:lnSpc>
                <a:spcPct val="90000"/>
              </a:lnSpc>
              <a:spcBef>
                <a:spcPct val="0"/>
              </a:spcBef>
              <a:defRPr/>
            </a:pPr>
            <a:r>
              <a:rPr lang="en-US" sz="4400" b="1" dirty="0">
                <a:solidFill>
                  <a:srgbClr val="0066A1"/>
                </a:solidFill>
                <a:latin typeface="Calibri" charset="0"/>
                <a:cs typeface="Calibri" charset="0"/>
              </a:rPr>
              <a:t>Ask Them!</a:t>
            </a:r>
          </a:p>
        </p:txBody>
      </p:sp>
    </p:spTree>
    <p:extLst>
      <p:ext uri="{BB962C8B-B14F-4D97-AF65-F5344CB8AC3E}">
        <p14:creationId xmlns:p14="http://schemas.microsoft.com/office/powerpoint/2010/main" val="347626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B44B99D-D0EC-45A5-AC50-09B1CA001B08}"/>
              </a:ext>
            </a:extLst>
          </p:cNvPr>
          <p:cNvSpPr>
            <a:spLocks noGrp="1"/>
          </p:cNvSpPr>
          <p:nvPr>
            <p:ph type="title"/>
          </p:nvPr>
        </p:nvSpPr>
        <p:spPr>
          <a:xfrm>
            <a:off x="976573" y="837623"/>
            <a:ext cx="10515600" cy="554039"/>
          </a:xfrm>
        </p:spPr>
        <p:txBody>
          <a:bodyPr>
            <a:normAutofit fontScale="90000"/>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#1. Announcements Do NOT Bring in Volunteers </a:t>
            </a:r>
          </a:p>
        </p:txBody>
      </p:sp>
      <p:sp>
        <p:nvSpPr>
          <p:cNvPr id="10" name="Content Placeholder 9">
            <a:extLst>
              <a:ext uri="{FF2B5EF4-FFF2-40B4-BE49-F238E27FC236}">
                <a16:creationId xmlns:a16="http://schemas.microsoft.com/office/drawing/2014/main" id="{49F882D8-B38B-4F91-A457-E2F9C238E9AA}"/>
              </a:ext>
            </a:extLst>
          </p:cNvPr>
          <p:cNvSpPr>
            <a:spLocks noGrp="1"/>
          </p:cNvSpPr>
          <p:nvPr>
            <p:ph type="body" sz="quarter" idx="13"/>
          </p:nvPr>
        </p:nvSpPr>
        <p:spPr>
          <a:xfrm>
            <a:off x="976572" y="1763887"/>
            <a:ext cx="10949047" cy="3943351"/>
          </a:xfrm>
        </p:spPr>
        <p:txBody>
          <a:bodyPr/>
          <a:lstStyle/>
          <a:p>
            <a:pPr marL="457189" indent="-457189">
              <a:lnSpc>
                <a:spcPct val="100000"/>
              </a:lnSpc>
              <a:spcBef>
                <a:spcPts val="800"/>
              </a:spcBef>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rebuchet MS"/>
              </a:rPr>
              <a:t>Posting for volunteers is not recruiting</a:t>
            </a:r>
          </a:p>
          <a:p>
            <a:pPr marL="457189" indent="-457189">
              <a:lnSpc>
                <a:spcPct val="100000"/>
              </a:lnSpc>
              <a:spcBef>
                <a:spcPts val="800"/>
              </a:spcBef>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rebuchet MS"/>
              </a:rPr>
              <a:t>An announcement at your event is not recruiting</a:t>
            </a:r>
          </a:p>
          <a:p>
            <a:pPr marL="457189" indent="-457189">
              <a:lnSpc>
                <a:spcPct val="100000"/>
              </a:lnSpc>
              <a:spcBef>
                <a:spcPts val="800"/>
              </a:spcBef>
              <a:buFont typeface="Wingdings" panose="05000000000000000000" pitchFamily="2" charset="2"/>
              <a:buChar char="Ø"/>
              <a:defRPr/>
            </a:pPr>
            <a:r>
              <a:rPr lang="en-US" sz="2400" dirty="0">
                <a:latin typeface="Verdana" panose="020B0604030504040204" pitchFamily="34" charset="0"/>
                <a:ea typeface="Verdana" panose="020B0604030504040204" pitchFamily="34" charset="0"/>
              </a:rPr>
              <a:t>Most people will never volunteer when they see an announcement.</a:t>
            </a:r>
          </a:p>
          <a:p>
            <a:pPr marL="0" indent="0" algn="ctr">
              <a:spcAft>
                <a:spcPts val="1200"/>
              </a:spcAft>
              <a:buNone/>
              <a:defRPr/>
            </a:pPr>
            <a:endParaRPr lang="en-US" sz="2400" b="1" dirty="0"/>
          </a:p>
          <a:p>
            <a:pPr marL="0" indent="0" algn="ctr">
              <a:spcAft>
                <a:spcPts val="1200"/>
              </a:spcAft>
              <a:buNone/>
              <a:defRPr/>
            </a:pPr>
            <a:r>
              <a:rPr lang="en-US" sz="3200" b="1" dirty="0"/>
              <a:t>People want to be asked</a:t>
            </a:r>
          </a:p>
          <a:p>
            <a:pPr marL="0" indent="0" algn="ctr">
              <a:spcAft>
                <a:spcPts val="1200"/>
              </a:spcAft>
              <a:buNone/>
              <a:defRPr/>
            </a:pPr>
            <a:r>
              <a:rPr lang="en-US" sz="3200" b="1" dirty="0"/>
              <a:t>SO ASK !!! </a:t>
            </a:r>
          </a:p>
          <a:p>
            <a:pPr marL="338130" indent="-338130">
              <a:spcAft>
                <a:spcPts val="1200"/>
              </a:spcAft>
              <a:buFont typeface="Arial"/>
              <a:buChar char="•"/>
              <a:defRPr/>
            </a:pPr>
            <a:endParaRPr lang="en-US" sz="1000" dirty="0"/>
          </a:p>
        </p:txBody>
      </p:sp>
      <p:sp>
        <p:nvSpPr>
          <p:cNvPr id="51203" name="Slide Number Placeholder 3">
            <a:extLst>
              <a:ext uri="{FF2B5EF4-FFF2-40B4-BE49-F238E27FC236}">
                <a16:creationId xmlns:a16="http://schemas.microsoft.com/office/drawing/2014/main" id="{B4331AB7-AF46-4ACC-AD5F-AE075998B151}"/>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defTabSz="4571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852941-624B-492E-8D90-E28248024A61}" type="slidenum">
              <a:rPr lang="en-US" altLang="en-US" sz="1200">
                <a:solidFill>
                  <a:srgbClr val="898989"/>
                </a:solidFill>
              </a:rPr>
              <a:pPr>
                <a:spcBef>
                  <a:spcPct val="0"/>
                </a:spcBef>
                <a:buFontTx/>
                <a:buNone/>
              </a:pPr>
              <a:t>9</a:t>
            </a:fld>
            <a:endParaRPr lang="en-US" altLang="en-US" sz="1200">
              <a:solidFill>
                <a:srgbClr val="898989"/>
              </a:solidFill>
            </a:endParaRPr>
          </a:p>
        </p:txBody>
      </p:sp>
    </p:spTree>
    <p:extLst>
      <p:ext uri="{BB962C8B-B14F-4D97-AF65-F5344CB8AC3E}">
        <p14:creationId xmlns:p14="http://schemas.microsoft.com/office/powerpoint/2010/main" val="907833847"/>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4362</TotalTime>
  <Words>1779</Words>
  <Application>Microsoft Office PowerPoint</Application>
  <PresentationFormat>Widescreen</PresentationFormat>
  <Paragraphs>216</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Trebuchet MS</vt:lpstr>
      <vt:lpstr>Verdana</vt:lpstr>
      <vt:lpstr>Wingdings</vt:lpstr>
      <vt:lpstr>Office Theme</vt:lpstr>
      <vt:lpstr>Section Vitality &amp;  Succession Planning</vt:lpstr>
      <vt:lpstr>Agenda</vt:lpstr>
      <vt:lpstr>The Importance of Succession Planning</vt:lpstr>
      <vt:lpstr>Help Wanted!</vt:lpstr>
      <vt:lpstr>Finding and Engaging Volunteers</vt:lpstr>
      <vt:lpstr>Why Don’t People Volunteer?</vt:lpstr>
      <vt:lpstr>#1 Way to get a volunteer?</vt:lpstr>
      <vt:lpstr>#1 Way to get a volunteer?</vt:lpstr>
      <vt:lpstr>#1. Announcements Do NOT Bring in Volunteers </vt:lpstr>
      <vt:lpstr>Example: Atlanta Section Call for Volunteers</vt:lpstr>
      <vt:lpstr>Example: A Personalized Email Request</vt:lpstr>
      <vt:lpstr>The Essential Components of the Request</vt:lpstr>
      <vt:lpstr>#2 – DO it as a TEAM</vt:lpstr>
      <vt:lpstr>#3 – Do NOT take “Engagement” literally!</vt:lpstr>
      <vt:lpstr>The growing micro-volunteer phenomenon</vt:lpstr>
      <vt:lpstr>#4 DO Use Events!</vt:lpstr>
      <vt:lpstr>Commitment Lifecycle</vt:lpstr>
      <vt:lpstr>#5 “No” doesn’t mean “Never”</vt:lpstr>
      <vt:lpstr>#6 DO Be People Driven!</vt:lpstr>
      <vt:lpstr>Being People Driven</vt:lpstr>
      <vt:lpstr>#7 – Do NOT Just Put Butts in Chairs</vt:lpstr>
      <vt:lpstr>#8 Recruit by Duties and Responsibilities</vt:lpstr>
      <vt:lpstr>Next Steps </vt:lpstr>
      <vt:lpstr>Care and Feeding of Volunteers</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Pat Donohoe</cp:lastModifiedBy>
  <cp:revision>11</cp:revision>
  <dcterms:created xsi:type="dcterms:W3CDTF">2024-01-28T22:59:39Z</dcterms:created>
  <dcterms:modified xsi:type="dcterms:W3CDTF">2025-03-27T03:44:38Z</dcterms:modified>
</cp:coreProperties>
</file>