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29D"/>
    <a:srgbClr val="E3E8EB"/>
    <a:srgbClr val="DFE3E7"/>
    <a:srgbClr val="E4E9ED"/>
    <a:srgbClr val="002A4E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Hosting a Conference In Your Section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Joe Juisai</a:t>
            </a:r>
          </a:p>
          <a:p>
            <a:r>
              <a:rPr lang="en-US" dirty="0"/>
              <a:t>Chair, Region 3 Conference Committee</a:t>
            </a:r>
          </a:p>
          <a:p>
            <a:r>
              <a:rPr lang="en-US" dirty="0"/>
              <a:t>28 </a:t>
            </a:r>
            <a:r>
              <a:rPr lang="en-US"/>
              <a:t>March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84B0-1E46-EF27-F0D0-6F3C0E9F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SoutheastCon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32B5-4A13-1911-49CF-5C28D8A9A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Seed Funding</a:t>
            </a:r>
          </a:p>
          <a:p>
            <a:pPr lvl="1"/>
            <a:r>
              <a:rPr lang="en-US" dirty="0"/>
              <a:t>The OU (Section or collection of Sections) is expected to provide $5,000 in seed funding to the conference</a:t>
            </a:r>
          </a:p>
          <a:p>
            <a:pPr lvl="1"/>
            <a:r>
              <a:rPr lang="en-US" dirty="0"/>
              <a:t>Region 3 will match $5,000 in seed funding</a:t>
            </a:r>
          </a:p>
          <a:p>
            <a:r>
              <a:rPr lang="en-US" dirty="0"/>
              <a:t>Expect to spend $215,000 to $275,000</a:t>
            </a:r>
          </a:p>
          <a:p>
            <a:pPr lvl="1"/>
            <a:r>
              <a:rPr lang="en-US" dirty="0"/>
              <a:t>Major cost is food and beverage at the hotel</a:t>
            </a:r>
          </a:p>
          <a:p>
            <a:r>
              <a:rPr lang="en-US" dirty="0"/>
              <a:t>Income at $250,000+</a:t>
            </a:r>
          </a:p>
          <a:p>
            <a:r>
              <a:rPr lang="en-US" dirty="0"/>
              <a:t>Surplus and Deficit</a:t>
            </a:r>
          </a:p>
          <a:p>
            <a:pPr lvl="1"/>
            <a:r>
              <a:rPr lang="en-US" dirty="0"/>
              <a:t>Surplus split 50:50 with region</a:t>
            </a:r>
          </a:p>
          <a:p>
            <a:pPr lvl="2"/>
            <a:r>
              <a:rPr lang="en-US" dirty="0"/>
              <a:t>2024 surplus was over $135,000</a:t>
            </a:r>
          </a:p>
          <a:p>
            <a:pPr lvl="2"/>
            <a:r>
              <a:rPr lang="en-US" dirty="0"/>
              <a:t>Per Region 3 policy and the memorandum of understanding with the section, Region 3 covers losses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F92F-46F2-1190-1A09-B1BE3DD0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IEEE SoutheastCon 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E430-F02D-F57F-02B6-62723887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OUs submit a proposal and budget</a:t>
            </a:r>
          </a:p>
          <a:p>
            <a:r>
              <a:rPr lang="en-US" dirty="0"/>
              <a:t>Conference Committee has proposal templates and guidance </a:t>
            </a:r>
            <a:r>
              <a:rPr lang="en-US"/>
              <a:t>documents for </a:t>
            </a:r>
            <a:r>
              <a:rPr lang="en-US" dirty="0"/>
              <a:t>Candidate OUs to complete proposals</a:t>
            </a:r>
          </a:p>
          <a:p>
            <a:r>
              <a:rPr lang="en-US" dirty="0"/>
              <a:t>Submitted to Conference Committee – July 31, 2025</a:t>
            </a:r>
          </a:p>
          <a:p>
            <a:r>
              <a:rPr lang="en-US" dirty="0"/>
              <a:t>Reviewed and present to Conference Committee – August 2025</a:t>
            </a:r>
          </a:p>
          <a:p>
            <a:r>
              <a:rPr lang="en-US" dirty="0"/>
              <a:t>Discussed at Conference Committee – September 8, 2025</a:t>
            </a:r>
          </a:p>
          <a:p>
            <a:r>
              <a:rPr lang="en-US" dirty="0"/>
              <a:t>Discussed at Finance Committee – September 9, 2025</a:t>
            </a:r>
          </a:p>
          <a:p>
            <a:r>
              <a:rPr lang="en-US" dirty="0"/>
              <a:t>Discussed at Region 3 ExCom – September 25, 2025</a:t>
            </a:r>
          </a:p>
          <a:p>
            <a:r>
              <a:rPr lang="en-US" dirty="0"/>
              <a:t>Approved at Region 3 Committee – March 15, 2026</a:t>
            </a:r>
          </a:p>
        </p:txBody>
      </p:sp>
    </p:spTree>
    <p:extLst>
      <p:ext uri="{BB962C8B-B14F-4D97-AF65-F5344CB8AC3E}">
        <p14:creationId xmlns:p14="http://schemas.microsoft.com/office/powerpoint/2010/main" val="128261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B800-FE52-BFC8-5ADC-344EF760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SoutheastCon Award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0D1A9F-E2AC-CD86-2660-2A978983E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352081"/>
              </p:ext>
            </p:extLst>
          </p:nvPr>
        </p:nvGraphicFramePr>
        <p:xfrm>
          <a:off x="838200" y="1371600"/>
          <a:ext cx="10515596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val="31836396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1837366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75167777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205838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81767267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0506980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5783781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5201927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21783813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7310421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9330603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63345330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9018239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773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2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3346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A45AC-677E-DF90-6696-70BEB391A36E}"/>
              </a:ext>
            </a:extLst>
          </p:cNvPr>
          <p:cNvCxnSpPr/>
          <p:nvPr/>
        </p:nvCxnSpPr>
        <p:spPr>
          <a:xfrm>
            <a:off x="1521229" y="2011680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CC7FDA-2822-A259-B631-C09FE49069F9}"/>
              </a:ext>
            </a:extLst>
          </p:cNvPr>
          <p:cNvSpPr txBox="1"/>
          <p:nvPr/>
        </p:nvSpPr>
        <p:spPr>
          <a:xfrm>
            <a:off x="1155968" y="5669280"/>
            <a:ext cx="7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Today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0ADCBD1-107A-15F3-3774-DF12B5A14FA7}"/>
              </a:ext>
            </a:extLst>
          </p:cNvPr>
          <p:cNvSpPr>
            <a:spLocks noChangeAspect="1"/>
          </p:cNvSpPr>
          <p:nvPr/>
        </p:nvSpPr>
        <p:spPr>
          <a:xfrm>
            <a:off x="4337050" y="2406650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FFDED-AFA6-1F69-A773-A25C9B9B1139}"/>
              </a:ext>
            </a:extLst>
          </p:cNvPr>
          <p:cNvSpPr txBox="1"/>
          <p:nvPr/>
        </p:nvSpPr>
        <p:spPr>
          <a:xfrm>
            <a:off x="2789447" y="2320518"/>
            <a:ext cx="15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Proposal Dues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A65E5E-BC7E-290E-EDDA-73069D15D985}"/>
              </a:ext>
            </a:extLst>
          </p:cNvPr>
          <p:cNvSpPr>
            <a:spLocks noChangeAspect="1"/>
          </p:cNvSpPr>
          <p:nvPr/>
        </p:nvSpPr>
        <p:spPr>
          <a:xfrm>
            <a:off x="4819650" y="3144177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542B4-98AC-A6EE-78EC-4FFD1A2A4D61}"/>
              </a:ext>
            </a:extLst>
          </p:cNvPr>
          <p:cNvSpPr txBox="1"/>
          <p:nvPr/>
        </p:nvSpPr>
        <p:spPr>
          <a:xfrm>
            <a:off x="2869757" y="3058045"/>
            <a:ext cx="19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Oral Presentations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53AD914-FF62-982B-B86B-234F6793F70E}"/>
              </a:ext>
            </a:extLst>
          </p:cNvPr>
          <p:cNvSpPr>
            <a:spLocks noChangeAspect="1"/>
          </p:cNvSpPr>
          <p:nvPr/>
        </p:nvSpPr>
        <p:spPr>
          <a:xfrm>
            <a:off x="5420166" y="3512372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1D43E-D8B9-AB93-7574-32AC61206A79}"/>
              </a:ext>
            </a:extLst>
          </p:cNvPr>
          <p:cNvSpPr txBox="1"/>
          <p:nvPr/>
        </p:nvSpPr>
        <p:spPr>
          <a:xfrm>
            <a:off x="5648574" y="3426240"/>
            <a:ext cx="42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Committee Discussions and Endorsements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6449943-A916-E12B-31E0-710805827BF5}"/>
              </a:ext>
            </a:extLst>
          </p:cNvPr>
          <p:cNvSpPr>
            <a:spLocks noChangeAspect="1"/>
          </p:cNvSpPr>
          <p:nvPr/>
        </p:nvSpPr>
        <p:spPr>
          <a:xfrm>
            <a:off x="5826629" y="3881704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36EB7-9022-9A1B-2493-842C2018CB75}"/>
              </a:ext>
            </a:extLst>
          </p:cNvPr>
          <p:cNvSpPr txBox="1"/>
          <p:nvPr/>
        </p:nvSpPr>
        <p:spPr>
          <a:xfrm>
            <a:off x="6055227" y="3795572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Region 3 ExCom Endorsement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A16D638-4D23-1D0A-7206-F7224EAFA7CF}"/>
              </a:ext>
            </a:extLst>
          </p:cNvPr>
          <p:cNvSpPr>
            <a:spLocks noChangeAspect="1"/>
          </p:cNvSpPr>
          <p:nvPr/>
        </p:nvSpPr>
        <p:spPr>
          <a:xfrm>
            <a:off x="10067864" y="4251036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5BF1F-1C5F-93B3-9B45-AC7BA7626311}"/>
              </a:ext>
            </a:extLst>
          </p:cNvPr>
          <p:cNvSpPr txBox="1"/>
          <p:nvPr/>
        </p:nvSpPr>
        <p:spPr>
          <a:xfrm>
            <a:off x="7028057" y="4164904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Region 3 Committee Approval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61A4C-4207-62A9-5D15-23A7C1AC2534}"/>
              </a:ext>
            </a:extLst>
          </p:cNvPr>
          <p:cNvSpPr/>
          <p:nvPr/>
        </p:nvSpPr>
        <p:spPr>
          <a:xfrm>
            <a:off x="4622799" y="2781925"/>
            <a:ext cx="905625" cy="192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93CA1-8F54-5F69-071C-B020E43D1B1B}"/>
              </a:ext>
            </a:extLst>
          </p:cNvPr>
          <p:cNvSpPr txBox="1"/>
          <p:nvPr/>
        </p:nvSpPr>
        <p:spPr>
          <a:xfrm>
            <a:off x="5528425" y="2693271"/>
            <a:ext cx="110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Site Visits</a:t>
            </a:r>
          </a:p>
        </p:txBody>
      </p:sp>
    </p:spTree>
    <p:extLst>
      <p:ext uri="{BB962C8B-B14F-4D97-AF65-F5344CB8AC3E}">
        <p14:creationId xmlns:p14="http://schemas.microsoft.com/office/powerpoint/2010/main" val="415108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C544-5940-541C-53B3-55D75345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SoutheastCon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F2F4-A0D5-C6A3-AD02-11B7EE383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 in hosting IEEE Region 3 SoutheastCon</a:t>
            </a:r>
          </a:p>
          <a:p>
            <a:pPr lvl="1"/>
            <a:r>
              <a:rPr lang="en-US" dirty="0"/>
              <a:t>Region 3 plans on awarding the next 2 </a:t>
            </a:r>
            <a:r>
              <a:rPr lang="en-US" dirty="0" err="1"/>
              <a:t>SoutheastCons</a:t>
            </a:r>
            <a:r>
              <a:rPr lang="en-US" dirty="0"/>
              <a:t> in 2025</a:t>
            </a:r>
          </a:p>
          <a:p>
            <a:pPr lvl="1"/>
            <a:r>
              <a:rPr lang="en-US" dirty="0"/>
              <a:t>2028 and 2029 are still up for grabs – conference committee discussion in </a:t>
            </a:r>
            <a:r>
              <a:rPr lang="en-US"/>
              <a:t>September 2025</a:t>
            </a:r>
            <a:endParaRPr lang="en-US" dirty="0"/>
          </a:p>
          <a:p>
            <a:pPr lvl="1"/>
            <a:r>
              <a:rPr lang="en-US" dirty="0"/>
              <a:t>Formally award 2028 and 2029 in Huntsville</a:t>
            </a:r>
          </a:p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Joe Juisai</a:t>
            </a:r>
          </a:p>
          <a:p>
            <a:pPr lvl="1"/>
            <a:r>
              <a:rPr lang="en-US" dirty="0"/>
              <a:t>Joe.Juisai@IEEE.org</a:t>
            </a:r>
          </a:p>
          <a:p>
            <a:pPr lvl="1"/>
            <a:r>
              <a:rPr lang="en-US" dirty="0"/>
              <a:t>+1 (415) 260-1980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2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C812-086D-04D0-0FA8-8107F45F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7D0-8D7E-2711-2AFF-5ECA8F68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host conferences?</a:t>
            </a:r>
          </a:p>
          <a:p>
            <a:r>
              <a:rPr lang="en-US" dirty="0"/>
              <a:t>Running a local conference</a:t>
            </a:r>
          </a:p>
          <a:p>
            <a:r>
              <a:rPr lang="en-US" dirty="0"/>
              <a:t>Sponsoring a society conference</a:t>
            </a:r>
          </a:p>
          <a:p>
            <a:r>
              <a:rPr lang="en-US" dirty="0"/>
              <a:t>Hosting IEEE Region 3 SoutheastCon</a:t>
            </a:r>
          </a:p>
        </p:txBody>
      </p:sp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host conferences?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1BF0-9C74-B403-9937-D8301F8B2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Engage your membership base</a:t>
            </a:r>
          </a:p>
          <a:p>
            <a:r>
              <a:rPr lang="en-US" dirty="0"/>
              <a:t>Network with others in the field</a:t>
            </a:r>
          </a:p>
          <a:p>
            <a:r>
              <a:rPr lang="en-US" dirty="0"/>
              <a:t>Experience in planning events</a:t>
            </a:r>
          </a:p>
          <a:p>
            <a:r>
              <a:rPr lang="en-US" dirty="0"/>
              <a:t>Reap benefits of conference surpluses</a:t>
            </a:r>
          </a:p>
          <a:p>
            <a:endParaRPr 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3C3C47CA-9CBE-6612-9550-ACFC12DB5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1702724"/>
            <a:ext cx="5181598" cy="3452552"/>
          </a:xfrm>
        </p:spPr>
      </p:pic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27AC83-95CF-738C-0A82-DB6A0620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local conference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5D2E-D454-211C-093D-5063DD22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running a conference in your Section to engage members</a:t>
            </a:r>
          </a:p>
          <a:p>
            <a:r>
              <a:rPr lang="en-US" dirty="0"/>
              <a:t>Orlando Section Example</a:t>
            </a:r>
          </a:p>
          <a:p>
            <a:pPr lvl="1"/>
            <a:r>
              <a:rPr lang="en-US" dirty="0"/>
              <a:t>Hold a Section Conference at local colleges in the fall in conjunction with the 10 Orlando Society Chapters and 3 Affinity Groups</a:t>
            </a:r>
          </a:p>
          <a:p>
            <a:pPr lvl="2"/>
            <a:r>
              <a:rPr lang="en-US" dirty="0"/>
              <a:t>2019, 2025 – UCF</a:t>
            </a:r>
          </a:p>
          <a:p>
            <a:pPr lvl="2"/>
            <a:r>
              <a:rPr lang="en-US" dirty="0"/>
              <a:t>2023, 2024 – Valencia</a:t>
            </a:r>
          </a:p>
          <a:p>
            <a:pPr lvl="1"/>
            <a:r>
              <a:rPr lang="en-US" dirty="0"/>
              <a:t>The Section handles the logistics (location, food, registration, etc.)</a:t>
            </a:r>
          </a:p>
          <a:p>
            <a:pPr lvl="1"/>
            <a:r>
              <a:rPr lang="en-US" dirty="0"/>
              <a:t>The Society Chapters and Affinity Groups bring a speaker</a:t>
            </a:r>
          </a:p>
          <a:p>
            <a:pPr lvl="1"/>
            <a:r>
              <a:rPr lang="en-US" dirty="0"/>
              <a:t>Student Branch members help at the registration table and guiding attendees to the right rooms</a:t>
            </a:r>
          </a:p>
          <a:p>
            <a:pPr lvl="1"/>
            <a:r>
              <a:rPr lang="en-US" dirty="0"/>
              <a:t>Society Chapters and Affinity Groups get one technical meeting credit towards their annual activity requirement</a:t>
            </a:r>
          </a:p>
          <a:p>
            <a:pPr lvl="1"/>
            <a:r>
              <a:rPr lang="en-US" dirty="0"/>
              <a:t>Collect a fee to cover food or subsidize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3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CC3C-4D03-402B-4886-D23CCFC7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Agenda and Logistics Needs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9BEA88-F57E-3E9C-E2AA-098A34A92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17051"/>
              </p:ext>
            </p:extLst>
          </p:nvPr>
        </p:nvGraphicFramePr>
        <p:xfrm>
          <a:off x="1564849" y="1501604"/>
          <a:ext cx="3665623" cy="429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70" imgH="6438834" progId="Excel.Sheet.12">
                  <p:embed/>
                </p:oleObj>
              </mc:Choice>
              <mc:Fallback>
                <p:oleObj name="Worksheet" r:id="rId2" imgW="5495870" imgH="643883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9BEA88-F57E-3E9C-E2AA-098A34A92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4849" y="1501604"/>
                        <a:ext cx="3665623" cy="4294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B21BC28-B684-4296-7E01-6087BCDEC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29" y="2979086"/>
            <a:ext cx="3257127" cy="8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4A58-2E6C-257D-76DF-34D762E1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Conference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70A6-6F3D-E66D-5BD9-07A031AC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cannot be planned in two weeks and be successful</a:t>
            </a:r>
          </a:p>
          <a:p>
            <a:r>
              <a:rPr lang="en-US" dirty="0"/>
              <a:t>Minimum 6 months of lead time</a:t>
            </a:r>
          </a:p>
          <a:p>
            <a:pPr lvl="1"/>
            <a:r>
              <a:rPr lang="en-US" dirty="0"/>
              <a:t>Find a venue – Universities are great</a:t>
            </a:r>
          </a:p>
          <a:p>
            <a:pPr lvl="1"/>
            <a:r>
              <a:rPr lang="en-US" dirty="0"/>
              <a:t>Commitment from Society Chapters to participate</a:t>
            </a:r>
          </a:p>
          <a:p>
            <a:pPr lvl="1"/>
            <a:r>
              <a:rPr lang="en-US" dirty="0"/>
              <a:t>Society Chapters identifying speakers</a:t>
            </a:r>
          </a:p>
          <a:p>
            <a:pPr lvl="1"/>
            <a:r>
              <a:rPr lang="en-US" dirty="0"/>
              <a:t>Finding a keynote speaker (if required)</a:t>
            </a:r>
          </a:p>
          <a:p>
            <a:pPr lvl="1"/>
            <a:r>
              <a:rPr lang="en-US" dirty="0"/>
              <a:t>Collecting fees</a:t>
            </a:r>
          </a:p>
          <a:p>
            <a:pPr lvl="1"/>
            <a:r>
              <a:rPr lang="en-US" dirty="0"/>
              <a:t>Ordering food</a:t>
            </a:r>
          </a:p>
          <a:p>
            <a:pPr lvl="1"/>
            <a:r>
              <a:rPr lang="en-US" dirty="0"/>
              <a:t>And more ….</a:t>
            </a:r>
          </a:p>
          <a:p>
            <a:r>
              <a:rPr lang="en-US" dirty="0"/>
              <a:t>The Region is working on a cookbook to help with planning</a:t>
            </a:r>
          </a:p>
          <a:p>
            <a:r>
              <a:rPr lang="en-US" dirty="0"/>
              <a:t>We have an objective to complete 5 local conferences</a:t>
            </a:r>
            <a:br>
              <a:rPr lang="en-US" dirty="0"/>
            </a:br>
            <a:r>
              <a:rPr lang="en-US" dirty="0"/>
              <a:t>at the Region level (1 for each Area)</a:t>
            </a:r>
          </a:p>
          <a:p>
            <a:r>
              <a:rPr lang="en-US" dirty="0"/>
              <a:t>Reach out to us for assistance and advice</a:t>
            </a:r>
          </a:p>
        </p:txBody>
      </p:sp>
    </p:spTree>
    <p:extLst>
      <p:ext uri="{BB962C8B-B14F-4D97-AF65-F5344CB8AC3E}">
        <p14:creationId xmlns:p14="http://schemas.microsoft.com/office/powerpoint/2010/main" val="1042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98E4-2C0E-D6C5-E85B-EFB7641F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Sponsoring a Society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80C5-B366-9498-A48A-BF19A7EE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Societies may want financial assistance to bring a conference to a Section</a:t>
            </a:r>
          </a:p>
          <a:p>
            <a:pPr lvl="1"/>
            <a:r>
              <a:rPr lang="en-US" dirty="0"/>
              <a:t>In return, the Section receives a portion of the conference surplus</a:t>
            </a:r>
          </a:p>
          <a:p>
            <a:r>
              <a:rPr lang="en-US" dirty="0"/>
              <a:t>Example:  IEEE International Workshop on Antenna Technology</a:t>
            </a:r>
          </a:p>
          <a:p>
            <a:pPr lvl="1"/>
            <a:r>
              <a:rPr lang="en-US" dirty="0"/>
              <a:t>March 2025</a:t>
            </a:r>
          </a:p>
          <a:p>
            <a:pPr lvl="1"/>
            <a:r>
              <a:rPr lang="en-US" dirty="0"/>
              <a:t>Held at Hilton Cocoa Beach Oceanfront (Canaveral Section)</a:t>
            </a:r>
          </a:p>
          <a:p>
            <a:pPr lvl="1"/>
            <a:r>
              <a:rPr lang="en-US" dirty="0"/>
              <a:t>Financially sponsored by Orlando Section</a:t>
            </a:r>
          </a:p>
          <a:p>
            <a:pPr lvl="1"/>
            <a:r>
              <a:rPr lang="en-US" dirty="0"/>
              <a:t>Orlando Section members sit on the IWAT conference committee to ensure that the conference finances are in order</a:t>
            </a:r>
          </a:p>
          <a:p>
            <a:r>
              <a:rPr lang="en-US" dirty="0"/>
              <a:t>Build experience on the behind-the-scenes work of hosting conferences</a:t>
            </a:r>
          </a:p>
        </p:txBody>
      </p:sp>
    </p:spTree>
    <p:extLst>
      <p:ext uri="{BB962C8B-B14F-4D97-AF65-F5344CB8AC3E}">
        <p14:creationId xmlns:p14="http://schemas.microsoft.com/office/powerpoint/2010/main" val="77431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2D3A-AD35-C991-6172-754E04BB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IEEE Region 3 SoutheastCon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6943-A964-D4F8-E6A9-DF1D9AF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tracks</a:t>
            </a:r>
          </a:p>
          <a:p>
            <a:pPr lvl="1"/>
            <a:r>
              <a:rPr lang="en-US" dirty="0"/>
              <a:t>IEEE Region 3 business meetings (88 participants)</a:t>
            </a:r>
          </a:p>
          <a:p>
            <a:pPr lvl="1"/>
            <a:r>
              <a:rPr lang="en-US" dirty="0"/>
              <a:t>Technical paper presentations (260 papers in 2025)</a:t>
            </a:r>
          </a:p>
          <a:p>
            <a:pPr lvl="1"/>
            <a:r>
              <a:rPr lang="en-US" dirty="0"/>
              <a:t>Student Competitions (473 students registered)</a:t>
            </a:r>
          </a:p>
          <a:p>
            <a:r>
              <a:rPr lang="en-US" dirty="0"/>
              <a:t>3-4 days in spring</a:t>
            </a:r>
          </a:p>
          <a:p>
            <a:pPr lvl="1"/>
            <a:r>
              <a:rPr lang="en-US" dirty="0"/>
              <a:t>We are here in Concord, NC for the 54th edition SoutheastCon (1972) and the 62nd annual conference (1964)</a:t>
            </a:r>
          </a:p>
          <a:p>
            <a:pPr lvl="1"/>
            <a:r>
              <a:rPr lang="en-US" dirty="0"/>
              <a:t>We are heading to Huntsville, AL on March 13-15, 2026, for IEEE SoutheastCon 2026</a:t>
            </a:r>
          </a:p>
          <a:p>
            <a:r>
              <a:rPr lang="en-US" dirty="0"/>
              <a:t>3-year planning cycle from proposal to conference closure</a:t>
            </a:r>
          </a:p>
          <a:p>
            <a:pPr lvl="1"/>
            <a:r>
              <a:rPr lang="en-US" dirty="0"/>
              <a:t>Proposal and budget to IEEE Region 3 Conference Committee</a:t>
            </a:r>
          </a:p>
          <a:p>
            <a:pPr lvl="1"/>
            <a:r>
              <a:rPr lang="en-US" dirty="0"/>
              <a:t>Approval by Region 3 Committee (at SoutheastCon N-3(2))</a:t>
            </a:r>
          </a:p>
          <a:p>
            <a:pPr lvl="1"/>
            <a:r>
              <a:rPr lang="en-US" dirty="0"/>
              <a:t>Hardware rules and announcement at SoutheastCon N-1</a:t>
            </a:r>
          </a:p>
          <a:p>
            <a:pPr lvl="1"/>
            <a:r>
              <a:rPr lang="en-US" dirty="0"/>
              <a:t>Planning leading up to the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0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12E9-CBCE-EDE6-5424-3B493294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SoutheastCon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C65-DD52-5CB9-465C-5A941F60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800+ room nights (peak at 275 rooms per night)</a:t>
            </a:r>
          </a:p>
          <a:p>
            <a:r>
              <a:rPr lang="en-US" dirty="0"/>
              <a:t>15,000 square foot hardware competition room</a:t>
            </a:r>
          </a:p>
          <a:p>
            <a:r>
              <a:rPr lang="en-US" dirty="0"/>
              <a:t>Banquet ballroom for 700+ guests</a:t>
            </a:r>
          </a:p>
          <a:p>
            <a:r>
              <a:rPr lang="en-US" dirty="0"/>
              <a:t>15-20 meeting rooms (papers, student programs, Region 3 meeting)</a:t>
            </a:r>
          </a:p>
          <a:p>
            <a:pPr lvl="1"/>
            <a:r>
              <a:rPr lang="en-US" dirty="0"/>
              <a:t>1 – 100-person meeting room for Region 3 main sessions</a:t>
            </a:r>
          </a:p>
          <a:p>
            <a:pPr lvl="1"/>
            <a:r>
              <a:rPr lang="en-US" dirty="0"/>
              <a:t>Up to 4 – 40-person meeting rooms for Region 3 breakouts</a:t>
            </a:r>
          </a:p>
          <a:p>
            <a:pPr lvl="1"/>
            <a:r>
              <a:rPr lang="en-US" dirty="0"/>
              <a:t>Student Program</a:t>
            </a:r>
          </a:p>
          <a:p>
            <a:pPr lvl="2"/>
            <a:r>
              <a:rPr lang="en-US" dirty="0"/>
              <a:t>3 – 30-person meeting rooms</a:t>
            </a:r>
          </a:p>
          <a:p>
            <a:pPr lvl="2"/>
            <a:r>
              <a:rPr lang="en-US" dirty="0"/>
              <a:t>Up to 2 – 60-person meeting rooms</a:t>
            </a:r>
          </a:p>
          <a:p>
            <a:pPr lvl="1"/>
            <a:r>
              <a:rPr lang="en-US" dirty="0"/>
              <a:t>Technical Programs</a:t>
            </a:r>
          </a:p>
          <a:p>
            <a:pPr lvl="2"/>
            <a:r>
              <a:rPr lang="en-US" dirty="0"/>
              <a:t>Up to 6 30-person meeting rooms for paper presentations</a:t>
            </a:r>
          </a:p>
          <a:p>
            <a:pPr lvl="2"/>
            <a:r>
              <a:rPr lang="en-US" dirty="0"/>
              <a:t>Additional meeting rooms for tutorials, workshop and demonstrations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7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4992</TotalTime>
  <Words>836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Worksheet</vt:lpstr>
      <vt:lpstr>Hosting a Conference In Your Section</vt:lpstr>
      <vt:lpstr>Agenda</vt:lpstr>
      <vt:lpstr>Why host conferences?</vt:lpstr>
      <vt:lpstr>Running a local conference</vt:lpstr>
      <vt:lpstr>Sample Agenda and Logistics Needs</vt:lpstr>
      <vt:lpstr>Local Conference Planning</vt:lpstr>
      <vt:lpstr>Sponsoring a Society conference</vt:lpstr>
      <vt:lpstr>Hosting IEEE Region 3 SoutheastCon</vt:lpstr>
      <vt:lpstr>IEEE SoutheastCon Logistics</vt:lpstr>
      <vt:lpstr>IEEE SoutheastCon Finances</vt:lpstr>
      <vt:lpstr>IEEE SoutheastCon Award Process</vt:lpstr>
      <vt:lpstr>IEEE SoutheastCon Award Timeline</vt:lpstr>
      <vt:lpstr>IEEE SoutheastCon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6</cp:revision>
  <dcterms:created xsi:type="dcterms:W3CDTF">2024-01-28T22:59:39Z</dcterms:created>
  <dcterms:modified xsi:type="dcterms:W3CDTF">2025-03-29T13:53:11Z</dcterms:modified>
</cp:coreProperties>
</file>