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37" r:id="rId2"/>
    <p:sldId id="269" r:id="rId3"/>
    <p:sldId id="270" r:id="rId4"/>
    <p:sldId id="271" r:id="rId5"/>
    <p:sldId id="272" r:id="rId6"/>
    <p:sldId id="44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4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Brunasso" initials="TB" lastIdx="1" clrIdx="0">
    <p:extLst>
      <p:ext uri="{19B8F6BF-5375-455C-9EA6-DF929625EA0E}">
        <p15:presenceInfo xmlns:p15="http://schemas.microsoft.com/office/powerpoint/2012/main" userId="c052313998ded2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71423" cy="365125"/>
          </a:xfrm>
        </p:spPr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731808" cy="365125"/>
          </a:xfrm>
        </p:spPr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714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ting.vtools.ieee.org/tego_/ballot_admin/inde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ga.ieee.org/board-committees/operations-man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ominations.vtools.iee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1122363"/>
            <a:ext cx="1150288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For Sections: Tools You Can Use!</a:t>
            </a:r>
            <a:br>
              <a:rPr lang="en-US" dirty="0"/>
            </a:br>
            <a:r>
              <a:rPr lang="en-US" dirty="0"/>
              <a:t>Section Vitality &amp; the Elections Process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Theresa Brunasso, Past Director</a:t>
            </a:r>
          </a:p>
        </p:txBody>
      </p:sp>
    </p:spTree>
    <p:extLst>
      <p:ext uri="{BB962C8B-B14F-4D97-AF65-F5344CB8AC3E}">
        <p14:creationId xmlns:p14="http://schemas.microsoft.com/office/powerpoint/2010/main" val="355358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FE286D-0A4E-5873-D2B2-B6B7587E8DD0}"/>
              </a:ext>
            </a:extLst>
          </p:cNvPr>
          <p:cNvGrpSpPr/>
          <p:nvPr/>
        </p:nvGrpSpPr>
        <p:grpSpPr>
          <a:xfrm>
            <a:off x="397564" y="2642387"/>
            <a:ext cx="5789875" cy="3754839"/>
            <a:chOff x="1151065" y="1439862"/>
            <a:chExt cx="7335837" cy="51292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2F663F-DBA7-CF1E-EC8C-5D3AAAB6B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977" y="1439862"/>
              <a:ext cx="7273925" cy="50530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534379-77B2-EDA3-42FF-407E021FE65C}"/>
                </a:ext>
              </a:extLst>
            </p:cNvPr>
            <p:cNvSpPr/>
            <p:nvPr/>
          </p:nvSpPr>
          <p:spPr>
            <a:xfrm>
              <a:off x="4818190" y="3786187"/>
              <a:ext cx="2127250" cy="5540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D4ECF7-A632-2FD0-52C2-2FA24928717E}"/>
                </a:ext>
              </a:extLst>
            </p:cNvPr>
            <p:cNvSpPr/>
            <p:nvPr/>
          </p:nvSpPr>
          <p:spPr>
            <a:xfrm>
              <a:off x="1151065" y="3824287"/>
              <a:ext cx="2127250" cy="5540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094CB6-0D36-EDC5-6B8E-951683F08804}"/>
                </a:ext>
              </a:extLst>
            </p:cNvPr>
            <p:cNvSpPr/>
            <p:nvPr/>
          </p:nvSpPr>
          <p:spPr>
            <a:xfrm>
              <a:off x="1212977" y="4719637"/>
              <a:ext cx="7175500" cy="1849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FA178E-EA78-C7D7-AB3E-1FDBC5BA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vTools Ballot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8C82-B783-43AE-5597-60C7F1D3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https://voting.vtools.ieee.org/tego_/ballot_admin/index</a:t>
            </a:r>
            <a:r>
              <a:rPr lang="en-US" dirty="0"/>
              <a:t> to create a ballot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BF4B18F-A0A5-4B7C-2A1E-084158AF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2501"/>
            <a:ext cx="5638800" cy="2900362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6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819AE-06AF-64AE-7D2A-306E8633A4C8}"/>
              </a:ext>
            </a:extLst>
          </p:cNvPr>
          <p:cNvGrpSpPr/>
          <p:nvPr/>
        </p:nvGrpSpPr>
        <p:grpSpPr>
          <a:xfrm>
            <a:off x="816864" y="2761796"/>
            <a:ext cx="5783263" cy="3600450"/>
            <a:chOff x="5953125" y="2405063"/>
            <a:chExt cx="5783263" cy="3600450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6F045603-9B5A-1F99-2F01-02C7F900C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2405063"/>
              <a:ext cx="5672138" cy="3600450"/>
            </a:xfrm>
            <a:prstGeom prst="rect">
              <a:avLst/>
            </a:prstGeom>
            <a:noFill/>
            <a:ln w="9525">
              <a:solidFill>
                <a:srgbClr val="418AB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BA0FF54-C3D4-F0C1-52E7-ED45AC38BF91}"/>
                </a:ext>
              </a:extLst>
            </p:cNvPr>
            <p:cNvSpPr/>
            <p:nvPr/>
          </p:nvSpPr>
          <p:spPr>
            <a:xfrm>
              <a:off x="8535988" y="3987800"/>
              <a:ext cx="3200400" cy="889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D7A527-4FB1-3F15-2A9B-C32BB3D1E46D}"/>
                </a:ext>
              </a:extLst>
            </p:cNvPr>
            <p:cNvSpPr/>
            <p:nvPr/>
          </p:nvSpPr>
          <p:spPr>
            <a:xfrm>
              <a:off x="5953125" y="3343275"/>
              <a:ext cx="24765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FA178E-EA78-C7D7-AB3E-1FDBC5BA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vTools Ballot Creation (continued)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D219F-AE77-0975-FFFE-443227C91BBF}"/>
              </a:ext>
            </a:extLst>
          </p:cNvPr>
          <p:cNvGrpSpPr/>
          <p:nvPr/>
        </p:nvGrpSpPr>
        <p:grpSpPr>
          <a:xfrm>
            <a:off x="5723636" y="1362868"/>
            <a:ext cx="5651500" cy="3028950"/>
            <a:chOff x="220663" y="1076325"/>
            <a:chExt cx="5651500" cy="302895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F628696E-AAB0-F681-D5DA-487E96D01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63" y="1076325"/>
              <a:ext cx="5651500" cy="30289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B9FE48-E001-D094-FD32-073F25AC42AC}"/>
                </a:ext>
              </a:extLst>
            </p:cNvPr>
            <p:cNvSpPr/>
            <p:nvPr/>
          </p:nvSpPr>
          <p:spPr>
            <a:xfrm>
              <a:off x="392113" y="2590800"/>
              <a:ext cx="1163637" cy="390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6AAACA-773A-93DC-4B8E-0573D4F0D8A0}"/>
                </a:ext>
              </a:extLst>
            </p:cNvPr>
            <p:cNvSpPr/>
            <p:nvPr/>
          </p:nvSpPr>
          <p:spPr>
            <a:xfrm>
              <a:off x="1649413" y="2671763"/>
              <a:ext cx="1546225" cy="617537"/>
            </a:xfrm>
            <a:prstGeom prst="round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Bio, statement, photo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65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FE58-3263-040C-37CF-6013DD7D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Open Sans" pitchFamily="34" charset="0"/>
                <a:cs typeface="Open Sans" pitchFamily="34" charset="0"/>
                <a:sym typeface="Open Sans" pitchFamily="34" charset="0"/>
              </a:rPr>
              <a:t>vTools Election Management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C53F8-F788-23BE-347B-C903FF6EACA8}"/>
              </a:ext>
            </a:extLst>
          </p:cNvPr>
          <p:cNvGrpSpPr/>
          <p:nvPr/>
        </p:nvGrpSpPr>
        <p:grpSpPr>
          <a:xfrm>
            <a:off x="940245" y="1442149"/>
            <a:ext cx="7705725" cy="4760912"/>
            <a:chOff x="2513013" y="1268413"/>
            <a:chExt cx="7705725" cy="476091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9D5B5CA-B962-7EB2-8E1B-FA2ED4DB0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268413"/>
              <a:ext cx="7705725" cy="4760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C82ACD7-FA19-A5E8-B5D0-8027AAD0C425}"/>
                </a:ext>
              </a:extLst>
            </p:cNvPr>
            <p:cNvSpPr/>
            <p:nvPr/>
          </p:nvSpPr>
          <p:spPr>
            <a:xfrm>
              <a:off x="2619375" y="2305050"/>
              <a:ext cx="1114425" cy="1123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60F18A-E855-BF3B-ADD1-A7583D0D40AD}"/>
                </a:ext>
              </a:extLst>
            </p:cNvPr>
            <p:cNvSpPr/>
            <p:nvPr/>
          </p:nvSpPr>
          <p:spPr>
            <a:xfrm>
              <a:off x="2513013" y="4629150"/>
              <a:ext cx="946150" cy="3714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86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CE7CA7-1403-E0C9-B559-2ABD8B8D0B6E}"/>
              </a:ext>
            </a:extLst>
          </p:cNvPr>
          <p:cNvGrpSpPr/>
          <p:nvPr/>
        </p:nvGrpSpPr>
        <p:grpSpPr>
          <a:xfrm>
            <a:off x="5983288" y="2864644"/>
            <a:ext cx="5668962" cy="2700337"/>
            <a:chOff x="5970588" y="2325688"/>
            <a:chExt cx="5668962" cy="2700337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5922AFA-B326-C11A-8693-0E961BE31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588" y="2325688"/>
              <a:ext cx="5668962" cy="27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46B410C-62FD-879C-E720-1042B74FF470}"/>
                </a:ext>
              </a:extLst>
            </p:cNvPr>
            <p:cNvSpPr/>
            <p:nvPr/>
          </p:nvSpPr>
          <p:spPr>
            <a:xfrm>
              <a:off x="6705600" y="2917825"/>
              <a:ext cx="2381250" cy="43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F40BED-A8A1-EBF1-92E5-1F56AA48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vTools Election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FF17DB-2A0C-E9FA-4053-78178E70284F}"/>
              </a:ext>
            </a:extLst>
          </p:cNvPr>
          <p:cNvGrpSpPr/>
          <p:nvPr/>
        </p:nvGrpSpPr>
        <p:grpSpPr>
          <a:xfrm>
            <a:off x="765524" y="1445133"/>
            <a:ext cx="5786438" cy="3062288"/>
            <a:chOff x="196850" y="1152525"/>
            <a:chExt cx="5786438" cy="306228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09F6E6A-5E7C-BE18-6C18-14205AF7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" y="1152525"/>
              <a:ext cx="5640388" cy="285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938B16-CB0B-C5D2-3B6F-6B9B93C8EB5D}"/>
                </a:ext>
              </a:extLst>
            </p:cNvPr>
            <p:cNvSpPr/>
            <p:nvPr/>
          </p:nvSpPr>
          <p:spPr>
            <a:xfrm>
              <a:off x="3268663" y="3136900"/>
              <a:ext cx="2714625" cy="10779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79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E333-7F83-8252-D2A4-522963E9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1617-74E0-3793-C916-0E48D6D0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282"/>
            <a:ext cx="11056684" cy="4933555"/>
          </a:xfrm>
        </p:spPr>
        <p:txBody>
          <a:bodyPr>
            <a:normAutofit/>
          </a:bodyPr>
          <a:lstStyle/>
          <a:p>
            <a:r>
              <a:rPr lang="en-US" sz="3200" dirty="0"/>
              <a:t>We appreciate your years of service, but </a:t>
            </a:r>
            <a:r>
              <a:rPr lang="en-US" sz="3200" b="1" dirty="0"/>
              <a:t>elections are required</a:t>
            </a:r>
          </a:p>
          <a:p>
            <a:r>
              <a:rPr lang="en-US" sz="3200" dirty="0"/>
              <a:t>There are many more volunteer opportunities at the Region, MGA and IEEE level!</a:t>
            </a:r>
          </a:p>
          <a:p>
            <a:r>
              <a:rPr lang="en-US" sz="3200" dirty="0"/>
              <a:t>vTools makes it easy to hold elections</a:t>
            </a:r>
          </a:p>
          <a:p>
            <a:r>
              <a:rPr lang="en-US" sz="3200" dirty="0"/>
              <a:t>Your Area Chairs are available to help</a:t>
            </a:r>
          </a:p>
          <a:p>
            <a:r>
              <a:rPr lang="en-US" sz="3200" dirty="0"/>
              <a:t>Your Area Chairs, Director-Elect and Director will know if you don’t hold your required elections.</a:t>
            </a:r>
          </a:p>
        </p:txBody>
      </p:sp>
    </p:spTree>
    <p:extLst>
      <p:ext uri="{BB962C8B-B14F-4D97-AF65-F5344CB8AC3E}">
        <p14:creationId xmlns:p14="http://schemas.microsoft.com/office/powerpoint/2010/main" val="121986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C059-B8FB-2C67-AEBA-0CDCE008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840197" cy="2852737"/>
          </a:xfrm>
        </p:spPr>
        <p:txBody>
          <a:bodyPr>
            <a:normAutofit/>
          </a:bodyPr>
          <a:lstStyle/>
          <a:p>
            <a:r>
              <a:rPr lang="en-US" sz="4400" dirty="0"/>
              <a:t>Thank you for all you do for IEEE!</a:t>
            </a:r>
            <a:br>
              <a:rPr lang="en-US" sz="4400" dirty="0"/>
            </a:br>
            <a:r>
              <a:rPr lang="en-US" sz="4400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725D2-96ED-75E2-B431-7D8A90C8B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theresa.brunasso@ieee.org</a:t>
            </a:r>
          </a:p>
        </p:txBody>
      </p:sp>
    </p:spTree>
    <p:extLst>
      <p:ext uri="{BB962C8B-B14F-4D97-AF65-F5344CB8AC3E}">
        <p14:creationId xmlns:p14="http://schemas.microsoft.com/office/powerpoint/2010/main" val="163009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913828" cy="4933555"/>
          </a:xfrm>
        </p:spPr>
        <p:txBody>
          <a:bodyPr/>
          <a:lstStyle/>
          <a:p>
            <a:r>
              <a:rPr lang="en-US" dirty="0"/>
              <a:t>Why have Section, Chapter &amp; Affinity Group elections?</a:t>
            </a:r>
          </a:p>
          <a:p>
            <a:r>
              <a:rPr lang="en-US" dirty="0"/>
              <a:t>Election Requirements</a:t>
            </a:r>
          </a:p>
          <a:p>
            <a:pPr lvl="1"/>
            <a:r>
              <a:rPr lang="en-US" dirty="0"/>
              <a:t>Election Committee</a:t>
            </a:r>
          </a:p>
          <a:p>
            <a:pPr lvl="1"/>
            <a:r>
              <a:rPr lang="en-US" dirty="0"/>
              <a:t>Schedule</a:t>
            </a:r>
          </a:p>
          <a:p>
            <a:pPr lvl="1"/>
            <a:r>
              <a:rPr lang="en-US" dirty="0"/>
              <a:t>Candidates</a:t>
            </a:r>
          </a:p>
          <a:p>
            <a:pPr lvl="1"/>
            <a:r>
              <a:rPr lang="en-US" dirty="0"/>
              <a:t>Tools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5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5619-0FC8-0A90-C2BC-6A456E41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Elections?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6BB8-647E-F337-2874-6737F50A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889512" cy="49335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Elections are required by the MGA Operations Manual</a:t>
            </a:r>
          </a:p>
          <a:p>
            <a:pPr lvl="1">
              <a:spcBef>
                <a:spcPts val="1000"/>
              </a:spcBef>
            </a:pPr>
            <a:r>
              <a:rPr lang="en-US" b="1" u="sng" dirty="0">
                <a:hlinkClick r:id="rId2"/>
              </a:rPr>
              <a:t>https://mga.ieee.org/board-committees/operations-manual</a:t>
            </a:r>
            <a:r>
              <a:rPr lang="en-US" b="1" u="sng" dirty="0"/>
              <a:t>  </a:t>
            </a:r>
          </a:p>
          <a:p>
            <a:pPr lvl="2">
              <a:spcBef>
                <a:spcPts val="1000"/>
              </a:spcBef>
            </a:pPr>
            <a:r>
              <a:rPr lang="en-US" sz="2200" dirty="0"/>
              <a:t>Section 9.13 Geographic Unit Elections</a:t>
            </a:r>
          </a:p>
          <a:p>
            <a:pPr lvl="1">
              <a:spcBef>
                <a:spcPts val="1000"/>
              </a:spcBef>
            </a:pPr>
            <a:r>
              <a:rPr lang="en-US" b="1" u="sng" dirty="0"/>
              <a:t>Section Officers</a:t>
            </a:r>
            <a:r>
              <a:rPr lang="en-US" b="1" dirty="0"/>
              <a:t>, </a:t>
            </a:r>
            <a:r>
              <a:rPr lang="en-US" dirty="0"/>
              <a:t>Paragraph 9.5 F 7a: “All officers shall be elected by Section members of Graduate Student Member, Member, Senior Member, and Fellow grade.  </a:t>
            </a:r>
            <a:r>
              <a:rPr lang="en-US" b="1" dirty="0"/>
              <a:t>Elections for all officers shall take place every one or two years, </a:t>
            </a:r>
            <a:r>
              <a:rPr lang="en-US" dirty="0"/>
              <a:t>in accordance with the term of office as defined by the Section.”</a:t>
            </a:r>
          </a:p>
          <a:p>
            <a:pPr lvl="1">
              <a:spcBef>
                <a:spcPts val="1000"/>
              </a:spcBef>
            </a:pPr>
            <a:r>
              <a:rPr lang="en-US" b="1" u="sng" dirty="0"/>
              <a:t>Chapter Officers</a:t>
            </a:r>
            <a:r>
              <a:rPr lang="en-US" b="1" dirty="0"/>
              <a:t>,</a:t>
            </a:r>
            <a:r>
              <a:rPr lang="en-US" dirty="0"/>
              <a:t> Paragraph 9.7 D 5b “All officers shall be elected by Chapter members of Graduate Student Member, Member, Senior Member, and Fellow grade.  </a:t>
            </a:r>
            <a:r>
              <a:rPr lang="en-US" b="1" dirty="0"/>
              <a:t>Elections for all officers shall take place every one or two years</a:t>
            </a:r>
            <a:r>
              <a:rPr lang="en-US" dirty="0"/>
              <a:t>, in accordance with the term of office as defined by the parent geographical unit that assumes responsibility for the Chapter management”</a:t>
            </a:r>
          </a:p>
          <a:p>
            <a:pPr lvl="1">
              <a:spcBef>
                <a:spcPts val="1000"/>
              </a:spcBef>
            </a:pPr>
            <a:r>
              <a:rPr lang="en-US" b="1" u="sng" dirty="0"/>
              <a:t>Affinity Group Officers</a:t>
            </a:r>
            <a:r>
              <a:rPr lang="en-US" dirty="0"/>
              <a:t>, Paragraph 9.10 D 6a: “All officers shall be elected by Affinity Group members of Graduate Student Member, Member, Senior Member, and Fellow grade.  </a:t>
            </a:r>
            <a:r>
              <a:rPr lang="en-US" b="1" dirty="0"/>
              <a:t>Elections for all officers shall take place every one or two years, </a:t>
            </a:r>
            <a:r>
              <a:rPr lang="en-US" dirty="0"/>
              <a:t>in accordance with the term of office as defined by the Section.”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6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5619-0FC8-0A90-C2BC-6A456E41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Elections?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6BB8-647E-F337-2874-6737F50A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1353800" cy="49335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Section, Chapter and Affinity Group Officers have term limits!</a:t>
            </a:r>
          </a:p>
          <a:p>
            <a:pPr lvl="1"/>
            <a:r>
              <a:rPr lang="en-US" dirty="0"/>
              <a:t>The consecutive period of service in any one office shall normally not exceed four years.  </a:t>
            </a:r>
          </a:p>
          <a:p>
            <a:pPr lvl="1"/>
            <a:r>
              <a:rPr lang="en-US" dirty="0"/>
              <a:t>All officers shall not serve in any one position, in any single organizational unit, more than six years in total.  </a:t>
            </a:r>
          </a:p>
          <a:p>
            <a:pPr lvl="1"/>
            <a:r>
              <a:rPr lang="en-US" dirty="0"/>
              <a:t>Exceptions to this rule require approval by the Region Director who will annually report such exceptions to the MGA Board.</a:t>
            </a:r>
          </a:p>
          <a:p>
            <a:r>
              <a:rPr lang="en-US" sz="3200" dirty="0"/>
              <a:t>Members have the right to choose their officers</a:t>
            </a:r>
          </a:p>
          <a:p>
            <a:r>
              <a:rPr lang="en-US" sz="3200" dirty="0"/>
              <a:t>Electing new officers guards against volunteer burn out</a:t>
            </a:r>
          </a:p>
          <a:p>
            <a:r>
              <a:rPr lang="en-US" sz="3200" dirty="0"/>
              <a:t>Electing new officers brings new volunteers and ideas to your organization</a:t>
            </a:r>
          </a:p>
          <a:p>
            <a:r>
              <a:rPr lang="en-US" sz="3200" dirty="0"/>
              <a:t>MGA is using vTools data to share all election and officer terms with Area Chairs and Region Directors. </a:t>
            </a:r>
          </a:p>
        </p:txBody>
      </p:sp>
    </p:spTree>
    <p:extLst>
      <p:ext uri="{BB962C8B-B14F-4D97-AF65-F5344CB8AC3E}">
        <p14:creationId xmlns:p14="http://schemas.microsoft.com/office/powerpoint/2010/main" val="206737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D5C2-B510-55F6-5C8D-07E7BF3C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Election Committee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1E76-6616-DDAF-FE1C-7CFE6A2A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306957"/>
            <a:ext cx="10564368" cy="5486402"/>
          </a:xfrm>
        </p:spPr>
        <p:txBody>
          <a:bodyPr>
            <a:normAutofit/>
          </a:bodyPr>
          <a:lstStyle/>
          <a:p>
            <a:r>
              <a:rPr lang="en-US" sz="2800" dirty="0"/>
              <a:t>Approved by the Geographic Unit ExCom</a:t>
            </a:r>
          </a:p>
          <a:p>
            <a:r>
              <a:rPr lang="en-US" sz="2800" dirty="0"/>
              <a:t>Composition: </a:t>
            </a:r>
          </a:p>
          <a:p>
            <a:pPr lvl="1"/>
            <a:r>
              <a:rPr lang="en-US" sz="2800" dirty="0"/>
              <a:t>Minimum of three Voting Members </a:t>
            </a:r>
          </a:p>
          <a:p>
            <a:pPr lvl="2"/>
            <a:r>
              <a:rPr lang="en-US" sz="2800" dirty="0"/>
              <a:t>Chair</a:t>
            </a:r>
          </a:p>
          <a:p>
            <a:pPr lvl="2"/>
            <a:r>
              <a:rPr lang="en-US" sz="2800" dirty="0"/>
              <a:t>vTools Lead</a:t>
            </a:r>
          </a:p>
          <a:p>
            <a:pPr lvl="2"/>
            <a:r>
              <a:rPr lang="en-US" sz="2800" dirty="0"/>
              <a:t>Member</a:t>
            </a:r>
          </a:p>
          <a:p>
            <a:pPr lvl="1"/>
            <a:r>
              <a:rPr lang="en-US" sz="2800" dirty="0"/>
              <a:t>No more than one members can be a current officer </a:t>
            </a:r>
          </a:p>
          <a:p>
            <a:pPr lvl="2"/>
            <a:r>
              <a:rPr lang="en-US" sz="2800" dirty="0"/>
              <a:t>Typically outgoing chair</a:t>
            </a:r>
          </a:p>
          <a:p>
            <a:pPr lvl="1"/>
            <a:r>
              <a:rPr lang="en-US" sz="2800" dirty="0"/>
              <a:t>Chair of the Elections Committee cannot be a current officer</a:t>
            </a:r>
          </a:p>
        </p:txBody>
      </p:sp>
    </p:spTree>
    <p:extLst>
      <p:ext uri="{BB962C8B-B14F-4D97-AF65-F5344CB8AC3E}">
        <p14:creationId xmlns:p14="http://schemas.microsoft.com/office/powerpoint/2010/main" val="366424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E2369-DD3E-E8B6-8B46-8A64CB87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0ECF-764D-159C-8717-86120364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Election Committee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E17C-82DD-0280-D676-F2262FBF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306957"/>
            <a:ext cx="10564368" cy="54864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Ensures a fair and transparent election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Distributes a call for nominations to </a:t>
            </a:r>
            <a:r>
              <a:rPr lang="en-US" sz="3100" u="sng" dirty="0"/>
              <a:t>all</a:t>
            </a:r>
            <a:r>
              <a:rPr lang="en-US" sz="3100" dirty="0"/>
              <a:t> active members of the Geographic Unit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100" dirty="0"/>
              <a:t>• Candidate and voter eligibility date (30 June) and criteria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100" dirty="0"/>
              <a:t>• Election dates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100" dirty="0"/>
              <a:t>• Positions with descriptions being solicited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100" dirty="0"/>
              <a:t>• Election committee contact information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100" dirty="0"/>
              <a:t>• Instructions on how to self-nominate or nominate others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100" dirty="0"/>
              <a:t>• Petition dates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100" u="sng" dirty="0"/>
              <a:t>Actively</a:t>
            </a:r>
            <a:r>
              <a:rPr lang="en-US" sz="3100" dirty="0"/>
              <a:t> solicits volunteers to run for office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Prepares a recommended slate of candidates for approval by the ExCom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100" b="1" dirty="0"/>
              <a:t>No single candidate slate shall proceed without Region Director approval.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Reviews any petition candidates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E9C6-EF70-5C37-7A37-83339847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Election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05108-13A9-1DD0-2737-C03EBF95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11" y="1513016"/>
            <a:ext cx="7866764" cy="44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BD1B-8F01-2F34-8A47-35559503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Candidate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2E15-ACE9-94A4-3A18-EB9BDE22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IEEE member in good standing as of June 30th</a:t>
            </a:r>
          </a:p>
          <a:p>
            <a:pPr lvl="1"/>
            <a:r>
              <a:rPr lang="en-US" dirty="0"/>
              <a:t>Must provide IEEE member number to Election Committee</a:t>
            </a:r>
          </a:p>
          <a:p>
            <a:r>
              <a:rPr lang="en-US" sz="2800" dirty="0"/>
              <a:t>Eligible Member grades:</a:t>
            </a:r>
          </a:p>
          <a:p>
            <a:pPr lvl="1"/>
            <a:r>
              <a:rPr lang="en-US" dirty="0"/>
              <a:t>Graduate Student Member</a:t>
            </a:r>
          </a:p>
          <a:p>
            <a:pPr lvl="1"/>
            <a:r>
              <a:rPr lang="en-US" dirty="0"/>
              <a:t>Member</a:t>
            </a:r>
          </a:p>
          <a:p>
            <a:pPr lvl="1"/>
            <a:r>
              <a:rPr lang="en-US" dirty="0"/>
              <a:t>Senior Member</a:t>
            </a:r>
          </a:p>
          <a:p>
            <a:pPr lvl="1"/>
            <a:r>
              <a:rPr lang="en-US" dirty="0"/>
              <a:t>Fellow</a:t>
            </a:r>
          </a:p>
          <a:p>
            <a:r>
              <a:rPr lang="en-US" sz="2800" dirty="0"/>
              <a:t>For ballot:</a:t>
            </a:r>
          </a:p>
          <a:p>
            <a:pPr lvl="1"/>
            <a:r>
              <a:rPr lang="en-US" dirty="0"/>
              <a:t>Photo</a:t>
            </a:r>
          </a:p>
          <a:p>
            <a:pPr lvl="1"/>
            <a:r>
              <a:rPr lang="en-US" dirty="0"/>
              <a:t>Biography</a:t>
            </a:r>
          </a:p>
          <a:p>
            <a:pPr lvl="1"/>
            <a:r>
              <a:rPr lang="en-US" dirty="0"/>
              <a:t>Candidate statement</a:t>
            </a:r>
          </a:p>
        </p:txBody>
      </p:sp>
    </p:spTree>
    <p:extLst>
      <p:ext uri="{BB962C8B-B14F-4D97-AF65-F5344CB8AC3E}">
        <p14:creationId xmlns:p14="http://schemas.microsoft.com/office/powerpoint/2010/main" val="304972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178E-EA78-C7D7-AB3E-1FDBC5BA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8C82-B783-43AE-5597-60C7F1D3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All voting in Geographic Unit elections should be electronic via secret ballot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within vTools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http://nominations.vtools.ieee.org/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to access vTools nominations (Sections only)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9E141F-2E6E-D054-5463-9BBBA19E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46" y="2844801"/>
            <a:ext cx="6779710" cy="33876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5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4391</TotalTime>
  <Words>698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Verdana</vt:lpstr>
      <vt:lpstr>Office Theme</vt:lpstr>
      <vt:lpstr>Tools For Sections: Tools You Can Use! Section Vitality &amp; the Elections Process</vt:lpstr>
      <vt:lpstr>Agenda</vt:lpstr>
      <vt:lpstr>Why Elections?</vt:lpstr>
      <vt:lpstr>Why Elections? (continued)</vt:lpstr>
      <vt:lpstr>Election Committee Composition</vt:lpstr>
      <vt:lpstr>Election Committee Responsibilities</vt:lpstr>
      <vt:lpstr>Election Schedule</vt:lpstr>
      <vt:lpstr>Candidate Requirements</vt:lpstr>
      <vt:lpstr>Election Tools</vt:lpstr>
      <vt:lpstr>vTools Ballot Creation</vt:lpstr>
      <vt:lpstr>vTools Ballot Creation (continued)</vt:lpstr>
      <vt:lpstr>vTools Election Management</vt:lpstr>
      <vt:lpstr>vTools Election Results</vt:lpstr>
      <vt:lpstr>Summary</vt:lpstr>
      <vt:lpstr>Thank you for all you do for IEEE!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16</cp:revision>
  <dcterms:created xsi:type="dcterms:W3CDTF">2024-01-28T22:59:39Z</dcterms:created>
  <dcterms:modified xsi:type="dcterms:W3CDTF">2025-03-27T03:42:54Z</dcterms:modified>
</cp:coreProperties>
</file>