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VuHqchUUZhUiJDCt7FQx8D/KW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858" y="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5cbe31e5b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345cbe31e5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5eb548fa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biggest group of industry members are those most closely aligned with academia, that is, those in Research or R&amp;D. We’re largely missing those industry technology professionals who make up the bulk of those in our fields, particularly those in solutions &amp; deployment and those in applications, support, &amp; maintenance.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While we don’t have precise numbers for those in the field for each of these categories (because they were developed by IEC),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Note: the recent All-societies Research Project* has data on this question specifically, which shows that. For that question, looking at the members in industry who responded to the survey, more than half were in either R&amp;D (47%) or Research and Academics (6%). The rest were relatively evenly spread across the other categories.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question in the member database on whether they spend 50% or more of their time on Research also suggests that a high percentage of our members are in these first two categories – with close to 40% saying they spend 50% or more of their time on Research.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* The All Societies Research Project is a survey that has been done every four years the past 12 years and includes samples from every society. </a:t>
            </a:r>
            <a:endParaRPr/>
          </a:p>
        </p:txBody>
      </p:sp>
      <p:sp>
        <p:nvSpPr>
          <p:cNvPr id="71" name="Google Shape;71;g345eb548f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IEC &lt;&gt; YP</a:t>
            </a: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- Fixed">
  <p:cSld name="Presentation Title Slide Opt 1 - Fixe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345cbe31e5b_0_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" y="0"/>
            <a:ext cx="914401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345cbe31e5b_0_60"/>
          <p:cNvSpPr txBox="1">
            <a:spLocks noGrp="1"/>
          </p:cNvSpPr>
          <p:nvPr>
            <p:ph type="ctrTitle"/>
          </p:nvPr>
        </p:nvSpPr>
        <p:spPr>
          <a:xfrm>
            <a:off x="685800" y="4184081"/>
            <a:ext cx="7772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00"/>
              <a:buFont typeface="Calibri"/>
              <a:buNone/>
              <a:defRPr sz="3300" i="0">
                <a:solidFill>
                  <a:srgbClr val="0066A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345cbe31e5b_0_60"/>
          <p:cNvSpPr txBox="1">
            <a:spLocks noGrp="1"/>
          </p:cNvSpPr>
          <p:nvPr>
            <p:ph type="subTitle" idx="1"/>
          </p:nvPr>
        </p:nvSpPr>
        <p:spPr>
          <a:xfrm>
            <a:off x="685800" y="4973467"/>
            <a:ext cx="77724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g345cbe31e5b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3960" y="5508531"/>
            <a:ext cx="1221339" cy="6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345cbe31e5b_0_60" descr="A group of people looking at a computer scree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1098"/>
            <a:ext cx="9144000" cy="2370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345cbe31e5b_0_60"/>
          <p:cNvSpPr txBox="1"/>
          <p:nvPr/>
        </p:nvSpPr>
        <p:spPr>
          <a:xfrm>
            <a:off x="685393" y="6205392"/>
            <a:ext cx="66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g345cbe31e5b_0_60" descr="A picture containing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6079" y="-493033"/>
            <a:ext cx="9836156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345cbe31e5b_0_60" descr="A picture containing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-351903" y="6013662"/>
            <a:ext cx="9836156" cy="132165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345cbe31e5b_0_6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g345cbe31e5b_0_60"/>
          <p:cNvSpPr txBox="1"/>
          <p:nvPr/>
        </p:nvSpPr>
        <p:spPr>
          <a:xfrm>
            <a:off x="-1" y="6607070"/>
            <a:ext cx="145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0" u="none" strike="noStrike" cap="none">
                <a:solidFill>
                  <a:schemeClr val="lt1"/>
                </a:solidFill>
              </a:rPr>
              <a:t>IEEE PROPRIETARY</a:t>
            </a:r>
            <a:endParaRPr sz="1100"/>
          </a:p>
        </p:txBody>
      </p:sp>
      <p:sp>
        <p:nvSpPr>
          <p:cNvPr id="24" name="Google Shape;24;g345cbe31e5b_0_60"/>
          <p:cNvSpPr txBox="1"/>
          <p:nvPr/>
        </p:nvSpPr>
        <p:spPr>
          <a:xfrm>
            <a:off x="0" y="6615451"/>
            <a:ext cx="914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45cbe31e5b_0_72"/>
          <p:cNvSpPr txBox="1">
            <a:spLocks noGrp="1"/>
          </p:cNvSpPr>
          <p:nvPr>
            <p:ph type="ctrTitle"/>
          </p:nvPr>
        </p:nvSpPr>
        <p:spPr>
          <a:xfrm>
            <a:off x="396816" y="565421"/>
            <a:ext cx="84195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9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g345cbe31e5b_0_72"/>
          <p:cNvSpPr txBox="1">
            <a:spLocks noGrp="1"/>
          </p:cNvSpPr>
          <p:nvPr>
            <p:ph type="subTitle" idx="1"/>
          </p:nvPr>
        </p:nvSpPr>
        <p:spPr>
          <a:xfrm>
            <a:off x="396816" y="1199109"/>
            <a:ext cx="84195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345cbe31e5b_0_72"/>
          <p:cNvSpPr txBox="1">
            <a:spLocks noGrp="1"/>
          </p:cNvSpPr>
          <p:nvPr>
            <p:ph type="body" idx="2"/>
          </p:nvPr>
        </p:nvSpPr>
        <p:spPr>
          <a:xfrm>
            <a:off x="396816" y="1825625"/>
            <a:ext cx="8419500" cy="4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g345cbe31e5b_0_72"/>
          <p:cNvSpPr txBox="1">
            <a:spLocks noGrp="1"/>
          </p:cNvSpPr>
          <p:nvPr>
            <p:ph type="sldNum" idx="12"/>
          </p:nvPr>
        </p:nvSpPr>
        <p:spPr>
          <a:xfrm>
            <a:off x="396816" y="6173339"/>
            <a:ext cx="27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 - Editable">
  <p:cSld name="Presentation Title Slide Opt 2 - Editab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g345cbe31e5b_0_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345cbe31e5b_0_77"/>
          <p:cNvSpPr txBox="1">
            <a:spLocks noGrp="1"/>
          </p:cNvSpPr>
          <p:nvPr>
            <p:ph type="title"/>
          </p:nvPr>
        </p:nvSpPr>
        <p:spPr>
          <a:xfrm>
            <a:off x="623888" y="3262831"/>
            <a:ext cx="78867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00"/>
              <a:buFont typeface="Calibri"/>
              <a:buNone/>
              <a:defRPr sz="3300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345cbe31e5b_0_77"/>
          <p:cNvSpPr txBox="1">
            <a:spLocks noGrp="1"/>
          </p:cNvSpPr>
          <p:nvPr>
            <p:ph type="body" idx="1"/>
          </p:nvPr>
        </p:nvSpPr>
        <p:spPr>
          <a:xfrm>
            <a:off x="623888" y="4117577"/>
            <a:ext cx="78867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345cbe31e5b_0_77"/>
          <p:cNvSpPr txBox="1">
            <a:spLocks noGrp="1"/>
          </p:cNvSpPr>
          <p:nvPr>
            <p:ph type="sldNum" idx="12"/>
          </p:nvPr>
        </p:nvSpPr>
        <p:spPr>
          <a:xfrm>
            <a:off x="282290" y="6205392"/>
            <a:ext cx="4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g345cbe31e5b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9695" y="6003833"/>
            <a:ext cx="851310" cy="24858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345cbe31e5b_0_77"/>
          <p:cNvSpPr txBox="1"/>
          <p:nvPr/>
        </p:nvSpPr>
        <p:spPr>
          <a:xfrm>
            <a:off x="617449" y="6205391"/>
            <a:ext cx="66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1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g345cbe31e5b_0_77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6079" y="-493033"/>
            <a:ext cx="9836156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345cbe31e5b_0_77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351903" y="6013662"/>
            <a:ext cx="9836156" cy="132165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345cbe31e5b_0_77"/>
          <p:cNvSpPr txBox="1"/>
          <p:nvPr/>
        </p:nvSpPr>
        <p:spPr>
          <a:xfrm>
            <a:off x="0" y="6545531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1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345cbe31e5b_0_77"/>
          <p:cNvSpPr txBox="1"/>
          <p:nvPr/>
        </p:nvSpPr>
        <p:spPr>
          <a:xfrm>
            <a:off x="-1" y="6607070"/>
            <a:ext cx="145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PROPRIETARY</a:t>
            </a: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1">
  <p:cSld name="Title Only Blank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5cbe31e5b_0_88"/>
          <p:cNvSpPr txBox="1">
            <a:spLocks noGrp="1"/>
          </p:cNvSpPr>
          <p:nvPr>
            <p:ph type="title"/>
          </p:nvPr>
        </p:nvSpPr>
        <p:spPr>
          <a:xfrm>
            <a:off x="274320" y="556181"/>
            <a:ext cx="7886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345cbe31e5b_0_88"/>
          <p:cNvSpPr txBox="1">
            <a:spLocks noGrp="1"/>
          </p:cNvSpPr>
          <p:nvPr>
            <p:ph type="body" idx="1"/>
          </p:nvPr>
        </p:nvSpPr>
        <p:spPr>
          <a:xfrm>
            <a:off x="274320" y="1192307"/>
            <a:ext cx="78867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Char char="▸"/>
              <a:defRPr/>
            </a:lvl1pPr>
            <a:lvl2pPr marL="91440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-"/>
              <a:defRPr/>
            </a:lvl2pPr>
            <a:lvl3pPr marL="137160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3pPr>
            <a:lvl4pPr marL="182880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▪"/>
              <a:defRPr/>
            </a:lvl4pPr>
            <a:lvl5pPr marL="228600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5pPr>
            <a:lvl6pPr marL="274320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marL="320040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marL="365760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marL="411480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345cbe31e5b_0_88"/>
          <p:cNvSpPr txBox="1">
            <a:spLocks noGrp="1"/>
          </p:cNvSpPr>
          <p:nvPr>
            <p:ph type="sldNum" idx="12"/>
          </p:nvPr>
        </p:nvSpPr>
        <p:spPr>
          <a:xfrm>
            <a:off x="385322" y="6205392"/>
            <a:ext cx="4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700"/>
              <a:buFont typeface="Calibri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5cbe31e5b_0_92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7886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578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45cbe31e5b_0_92"/>
          <p:cNvSpPr txBox="1">
            <a:spLocks noGrp="1"/>
          </p:cNvSpPr>
          <p:nvPr>
            <p:ph type="body" idx="1"/>
          </p:nvPr>
        </p:nvSpPr>
        <p:spPr>
          <a:xfrm>
            <a:off x="365760" y="1825626"/>
            <a:ext cx="78867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55C"/>
              </a:buClr>
              <a:buSzPts val="1700"/>
              <a:buChar char="▸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55C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345cbe31e5b_0_92"/>
          <p:cNvSpPr txBox="1">
            <a:spLocks noGrp="1"/>
          </p:cNvSpPr>
          <p:nvPr>
            <p:ph type="sldNum" idx="12"/>
          </p:nvPr>
        </p:nvSpPr>
        <p:spPr>
          <a:xfrm>
            <a:off x="218344" y="6038803"/>
            <a:ext cx="4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1pPr>
            <a:lvl2pPr marL="0" lvl="1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2pPr>
            <a:lvl3pPr marL="0" lvl="2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3pPr>
            <a:lvl4pPr marL="0" lvl="3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4pPr>
            <a:lvl5pPr marL="0" lvl="4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5pPr>
            <a:lvl6pPr marL="0" lvl="5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6pPr>
            <a:lvl7pPr marL="0" lvl="6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7pPr>
            <a:lvl8pPr marL="0" lvl="7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8pPr>
            <a:lvl9pPr marL="0" lvl="8" indent="0" algn="l" rtl="0">
              <a:spcBef>
                <a:spcPts val="0"/>
              </a:spcBef>
              <a:buNone/>
              <a:defRPr>
                <a:solidFill>
                  <a:srgbClr val="0066A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g345cbe31e5b_0_92"/>
          <p:cNvSpPr txBox="1">
            <a:spLocks noGrp="1"/>
          </p:cNvSpPr>
          <p:nvPr>
            <p:ph type="body" idx="2"/>
          </p:nvPr>
        </p:nvSpPr>
        <p:spPr>
          <a:xfrm>
            <a:off x="365760" y="1106197"/>
            <a:ext cx="7886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cbe31e5b_0_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45cbe31e5b_0_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345cbe31e5b_0_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345cbe31e5b_0_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45cbe31e5b_0_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5cbe31e5b_0_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45cbe31e5b_0_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345cbe31e5b_0_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45cbe31e5b_0_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45cbe31e5b_0_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345cbe31e5b_0_52" descr="A picture containing d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346079" y="-493033"/>
            <a:ext cx="9836156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g345cbe31e5b_0_52" descr="A picture containing d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-351903" y="6013662"/>
            <a:ext cx="9836156" cy="13216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g345cbe31e5b_0_52"/>
          <p:cNvSpPr txBox="1">
            <a:spLocks noGrp="1"/>
          </p:cNvSpPr>
          <p:nvPr>
            <p:ph type="title"/>
          </p:nvPr>
        </p:nvSpPr>
        <p:spPr>
          <a:xfrm>
            <a:off x="274320" y="556181"/>
            <a:ext cx="7886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900"/>
              <a:buFont typeface="Calibri"/>
              <a:buNone/>
              <a:defRPr sz="19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g345cbe31e5b_0_52"/>
          <p:cNvSpPr txBox="1">
            <a:spLocks noGrp="1"/>
          </p:cNvSpPr>
          <p:nvPr>
            <p:ph type="body" idx="1"/>
          </p:nvPr>
        </p:nvSpPr>
        <p:spPr>
          <a:xfrm>
            <a:off x="274320" y="14288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Merriweather Sans"/>
              <a:buChar char="▸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66A1"/>
              </a:buClr>
              <a:buSzPts val="1000"/>
              <a:buFont typeface="Merriweather Sans"/>
              <a:buChar char="-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66A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66A1"/>
              </a:buClr>
              <a:buSzPts val="1000"/>
              <a:buFont typeface="Noto Sans"/>
              <a:buChar char="▪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66A1"/>
              </a:buClr>
              <a:buSzPts val="1000"/>
              <a:buFont typeface="Courier New"/>
              <a:buChar char="o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45cbe31e5b_0_52"/>
          <p:cNvSpPr txBox="1">
            <a:spLocks noGrp="1"/>
          </p:cNvSpPr>
          <p:nvPr>
            <p:ph type="sldNum" idx="12"/>
          </p:nvPr>
        </p:nvSpPr>
        <p:spPr>
          <a:xfrm>
            <a:off x="282290" y="6205392"/>
            <a:ext cx="4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g345cbe31e5b_0_52"/>
          <p:cNvSpPr txBox="1"/>
          <p:nvPr/>
        </p:nvSpPr>
        <p:spPr>
          <a:xfrm>
            <a:off x="0" y="6545531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n-US" sz="11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1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g345cbe31e5b_0_52"/>
          <p:cNvSpPr txBox="1"/>
          <p:nvPr/>
        </p:nvSpPr>
        <p:spPr>
          <a:xfrm>
            <a:off x="-1" y="6607070"/>
            <a:ext cx="145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0" u="none" strike="noStrike" cap="none">
                <a:solidFill>
                  <a:schemeClr val="lt1"/>
                </a:solidFill>
              </a:rPr>
              <a:t>IEEE PROPRIETARY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5cbe31e5b_0_109"/>
          <p:cNvSpPr txBox="1">
            <a:spLocks noGrp="1"/>
          </p:cNvSpPr>
          <p:nvPr>
            <p:ph type="ctrTitle"/>
          </p:nvPr>
        </p:nvSpPr>
        <p:spPr>
          <a:xfrm>
            <a:off x="206801" y="3851000"/>
            <a:ext cx="83460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 sz="3359"/>
              <a:t>Increase Industry Engagement in your section</a:t>
            </a:r>
            <a:endParaRPr sz="3359"/>
          </a:p>
        </p:txBody>
      </p:sp>
      <p:sp>
        <p:nvSpPr>
          <p:cNvPr id="67" name="Google Shape;67;g345cbe31e5b_0_109"/>
          <p:cNvSpPr txBox="1">
            <a:spLocks noGrp="1"/>
          </p:cNvSpPr>
          <p:nvPr>
            <p:ph type="subTitle" idx="1"/>
          </p:nvPr>
        </p:nvSpPr>
        <p:spPr>
          <a:xfrm>
            <a:off x="685800" y="4678375"/>
            <a:ext cx="78669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3375" algn="l" rtl="0">
              <a:lnSpc>
                <a:spcPct val="61000"/>
              </a:lnSpc>
              <a:spcBef>
                <a:spcPts val="1000"/>
              </a:spcBef>
              <a:spcAft>
                <a:spcPts val="0"/>
              </a:spcAft>
              <a:buSzPts val="2270"/>
              <a:buNone/>
            </a:pPr>
            <a:r>
              <a:rPr lang="en-US" sz="2000"/>
              <a:t>Binesh Kumar, Chair of R3 EEE Industry Engagement Committee (IEC)</a:t>
            </a:r>
            <a:endParaRPr sz="1500"/>
          </a:p>
        </p:txBody>
      </p:sp>
      <p:sp>
        <p:nvSpPr>
          <p:cNvPr id="68" name="Google Shape;68;g345cbe31e5b_0_109"/>
          <p:cNvSpPr txBox="1">
            <a:spLocks noGrp="1"/>
          </p:cNvSpPr>
          <p:nvPr>
            <p:ph type="subTitle" idx="1"/>
          </p:nvPr>
        </p:nvSpPr>
        <p:spPr>
          <a:xfrm>
            <a:off x="780263" y="5566970"/>
            <a:ext cx="77724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500" i="0"/>
              <a:t>March 2025</a:t>
            </a:r>
            <a:endParaRPr sz="2700" i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Part 4 - Industry Content, Events &amp; Recognition</a:t>
            </a:r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Localize Industry Content (pre-ICP launch)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Webinars: AI in Energy (Charlotte), IoT in Mfg (Huntsville), Cybersecurity (Atlanta)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+ publish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partners via “Industry Ally Awards”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awards at SoutheastCon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Part 5 - Corporate Engagement</a:t>
            </a:r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718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companies per Section (5 each)</a:t>
            </a:r>
            <a:endParaRPr/>
          </a:p>
          <a:p>
            <a:pPr marL="342900" lvl="0" indent="-29718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Offer: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membership trials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Co-branded events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exposure</a:t>
            </a:r>
            <a:endParaRPr/>
          </a:p>
          <a:p>
            <a:pPr marL="342900" lvl="0" indent="-29718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Targets: </a:t>
            </a:r>
            <a:r>
              <a:rPr lang="en-US" sz="3200"/>
              <a:t>Seimens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Duke Energy, Lockheed Martin, Raytheon, Michelin among others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Personalization at Scale (Future Pilot)</a:t>
            </a:r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MGA to pilot AI tools for tailored emails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 invites, IEEE programs, etc.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Sites: Charlotte, Atlanta, Greenville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Roadmap</a:t>
            </a:r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837700" cy="54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770"/>
              <a:buNone/>
            </a:pPr>
            <a:r>
              <a:rPr lang="en-US" sz="1610" b="1">
                <a:latin typeface="Arial"/>
                <a:ea typeface="Arial"/>
                <a:cs typeface="Arial"/>
                <a:sym typeface="Arial"/>
              </a:rPr>
              <a:t>Section-Level Priorities &amp; Timeline (2025)</a:t>
            </a:r>
            <a:endParaRPr sz="161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✅ </a:t>
            </a:r>
            <a:r>
              <a:rPr lang="en-US" sz="1470" b="1">
                <a:latin typeface="Arial"/>
                <a:ea typeface="Arial"/>
                <a:cs typeface="Arial"/>
                <a:sym typeface="Arial"/>
              </a:rPr>
              <a:t>Q2 2025</a:t>
            </a:r>
            <a:endParaRPr sz="147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2194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70"/>
              <a:buFont typeface="Arial"/>
              <a:buChar char="●"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Appoint an </a:t>
            </a:r>
            <a:r>
              <a:rPr lang="en-US" sz="1470" b="1">
                <a:latin typeface="Arial"/>
                <a:ea typeface="Arial"/>
                <a:cs typeface="Arial"/>
                <a:sym typeface="Arial"/>
              </a:rPr>
              <a:t>Industry Engagement Lead</a:t>
            </a:r>
            <a:br>
              <a:rPr lang="en-US" sz="1470" b="1">
                <a:latin typeface="Arial"/>
                <a:ea typeface="Arial"/>
                <a:cs typeface="Arial"/>
                <a:sym typeface="Arial"/>
              </a:rPr>
            </a:br>
            <a:endParaRPr sz="1470">
              <a:latin typeface="Arial"/>
              <a:ea typeface="Arial"/>
              <a:cs typeface="Arial"/>
              <a:sym typeface="Arial"/>
            </a:endParaRPr>
          </a:p>
          <a:p>
            <a:pPr marL="457200" lvl="0" indent="-32194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70"/>
              <a:buFont typeface="Arial"/>
              <a:buChar char="●"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Launch “Know Your Member” campaign to identify local professionals</a:t>
            </a:r>
            <a:br>
              <a:rPr lang="en-US" sz="1470">
                <a:latin typeface="Arial"/>
                <a:ea typeface="Arial"/>
                <a:cs typeface="Arial"/>
                <a:sym typeface="Arial"/>
              </a:rPr>
            </a:br>
            <a:endParaRPr sz="147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✅</a:t>
            </a:r>
            <a:r>
              <a:rPr lang="en-US" sz="1470" b="1">
                <a:latin typeface="Arial"/>
                <a:ea typeface="Arial"/>
                <a:cs typeface="Arial"/>
                <a:sym typeface="Arial"/>
              </a:rPr>
              <a:t> Q3 2025</a:t>
            </a:r>
            <a:endParaRPr sz="147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2194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70"/>
              <a:buFont typeface="Arial"/>
              <a:buChar char="●"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Host your first industry-focused event (panel, talk, or fair)</a:t>
            </a:r>
            <a:br>
              <a:rPr lang="en-US" sz="1470">
                <a:latin typeface="Arial"/>
                <a:ea typeface="Arial"/>
                <a:cs typeface="Arial"/>
                <a:sym typeface="Arial"/>
              </a:rPr>
            </a:br>
            <a:endParaRPr sz="1470">
              <a:latin typeface="Arial"/>
              <a:ea typeface="Arial"/>
              <a:cs typeface="Arial"/>
              <a:sym typeface="Arial"/>
            </a:endParaRPr>
          </a:p>
          <a:p>
            <a:pPr marL="457200" lvl="0" indent="-32194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70"/>
              <a:buFont typeface="Arial"/>
              <a:buChar char="●"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Engage 3–5 local companies for partnership/sponsorship</a:t>
            </a:r>
            <a:br>
              <a:rPr lang="en-US" sz="1470">
                <a:latin typeface="Arial"/>
                <a:ea typeface="Arial"/>
                <a:cs typeface="Arial"/>
                <a:sym typeface="Arial"/>
              </a:rPr>
            </a:br>
            <a:endParaRPr sz="147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✅</a:t>
            </a:r>
            <a:r>
              <a:rPr lang="en-US" sz="1470" b="1">
                <a:latin typeface="Arial"/>
                <a:ea typeface="Arial"/>
                <a:cs typeface="Arial"/>
                <a:sym typeface="Arial"/>
              </a:rPr>
              <a:t> Q4 2025</a:t>
            </a:r>
            <a:endParaRPr sz="147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2194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70"/>
              <a:buFont typeface="Arial"/>
              <a:buChar char="●"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Nominate at least 5 Senior Members</a:t>
            </a:r>
            <a:br>
              <a:rPr lang="en-US" sz="1470">
                <a:latin typeface="Arial"/>
                <a:ea typeface="Arial"/>
                <a:cs typeface="Arial"/>
                <a:sym typeface="Arial"/>
              </a:rPr>
            </a:br>
            <a:endParaRPr sz="1470">
              <a:latin typeface="Arial"/>
              <a:ea typeface="Arial"/>
              <a:cs typeface="Arial"/>
              <a:sym typeface="Arial"/>
            </a:endParaRPr>
          </a:p>
          <a:p>
            <a:pPr marL="457200" lvl="0" indent="-32194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70"/>
              <a:buFont typeface="Arial"/>
              <a:buChar char="●"/>
            </a:pPr>
            <a:r>
              <a:rPr lang="en-US" sz="1470">
                <a:latin typeface="Arial"/>
                <a:ea typeface="Arial"/>
                <a:cs typeface="Arial"/>
                <a:sym typeface="Arial"/>
              </a:rPr>
              <a:t>Report Section progress to Region 3</a:t>
            </a:r>
            <a:endParaRPr sz="334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to Action</a:t>
            </a:r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718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Section: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Appoint an Industry Engagement Lead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Adopt "Seen, Heard, Valued" strategy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Set 3 measurable goals</a:t>
            </a:r>
            <a:endParaRPr/>
          </a:p>
          <a:p>
            <a:pPr marL="342900" lvl="0" indent="-29718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 will provide: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Templates, outreach kits, quarterly check-ins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 for top-engaged Sections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Build a Stronger Region 3 Together</a:t>
            </a:r>
            <a:endParaRPr/>
          </a:p>
          <a:p>
            <a:pPr marL="742950" lvl="1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Binesh Kumar</a:t>
            </a:r>
            <a:endParaRPr/>
          </a:p>
          <a:p>
            <a:pPr marL="742950" lvl="1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 Industry Engagement Committee Chair</a:t>
            </a:r>
            <a:endParaRPr/>
          </a:p>
          <a:p>
            <a:pPr marL="742950" lvl="1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binesh.kumar@ieee.org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eb548fa3_0_0"/>
          <p:cNvSpPr/>
          <p:nvPr/>
        </p:nvSpPr>
        <p:spPr>
          <a:xfrm rot="-443392">
            <a:off x="6152723" y="273796"/>
            <a:ext cx="2728967" cy="98660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1D1D1"/>
          </a:solidFill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EEEE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74;g345eb548fa3_0_0"/>
          <p:cNvGrpSpPr/>
          <p:nvPr/>
        </p:nvGrpSpPr>
        <p:grpSpPr>
          <a:xfrm>
            <a:off x="253574" y="1161490"/>
            <a:ext cx="8898405" cy="5388495"/>
            <a:chOff x="-350651" y="-463243"/>
            <a:chExt cx="4930683" cy="3693026"/>
          </a:xfrm>
        </p:grpSpPr>
        <p:grpSp>
          <p:nvGrpSpPr>
            <p:cNvPr id="75" name="Google Shape;75;g345eb548fa3_0_0"/>
            <p:cNvGrpSpPr/>
            <p:nvPr/>
          </p:nvGrpSpPr>
          <p:grpSpPr>
            <a:xfrm>
              <a:off x="-350651" y="2932116"/>
              <a:ext cx="4742400" cy="297667"/>
              <a:chOff x="-422873" y="2932118"/>
              <a:chExt cx="4742400" cy="297667"/>
            </a:xfrm>
          </p:grpSpPr>
          <p:sp>
            <p:nvSpPr>
              <p:cNvPr id="76" name="Google Shape;76;g345eb548fa3_0_0"/>
              <p:cNvSpPr txBox="1"/>
              <p:nvPr/>
            </p:nvSpPr>
            <p:spPr>
              <a:xfrm>
                <a:off x="1293389" y="2955585"/>
                <a:ext cx="1442100" cy="27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0925" tIns="60925" rIns="60925" bIns="609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Technology Maturity</a:t>
                </a:r>
                <a:endParaRPr sz="2800" b="1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7" name="Google Shape;77;g345eb548fa3_0_0"/>
              <p:cNvCxnSpPr/>
              <p:nvPr/>
            </p:nvCxnSpPr>
            <p:spPr>
              <a:xfrm>
                <a:off x="-422873" y="2932118"/>
                <a:ext cx="4742400" cy="690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EB792A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78" name="Google Shape;78;g345eb548fa3_0_0"/>
            <p:cNvSpPr txBox="1"/>
            <p:nvPr/>
          </p:nvSpPr>
          <p:spPr>
            <a:xfrm>
              <a:off x="2639366" y="1895808"/>
              <a:ext cx="1386600" cy="67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Core </a:t>
              </a:r>
              <a:endParaRPr sz="4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Underserved</a:t>
              </a:r>
              <a:endParaRPr sz="4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345eb548fa3_0_0"/>
            <p:cNvSpPr/>
            <p:nvPr/>
          </p:nvSpPr>
          <p:spPr>
            <a:xfrm rot="-903850">
              <a:off x="569107" y="3625"/>
              <a:ext cx="3836852" cy="18469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0000">
                    <a:alpha val="61176"/>
                  </a:srgbClr>
                </a:gs>
                <a:gs pos="45000">
                  <a:srgbClr val="FF7E79">
                    <a:alpha val="71372"/>
                  </a:srgbClr>
                </a:gs>
                <a:gs pos="83000">
                  <a:srgbClr val="F7C4A1"/>
                </a:gs>
                <a:gs pos="100000">
                  <a:srgbClr val="FAD7B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0925" tIns="60925" rIns="60925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g345eb548fa3_0_0"/>
          <p:cNvSpPr/>
          <p:nvPr/>
        </p:nvSpPr>
        <p:spPr>
          <a:xfrm rot="-1183733">
            <a:off x="151983" y="4230194"/>
            <a:ext cx="2232782" cy="1702643"/>
          </a:xfrm>
          <a:custGeom>
            <a:avLst/>
            <a:gdLst/>
            <a:ahLst/>
            <a:cxnLst/>
            <a:rect l="l" t="t" r="r" b="b"/>
            <a:pathLst>
              <a:path w="2898923" h="1729441" fill="none" extrusionOk="0">
                <a:moveTo>
                  <a:pt x="0" y="288246"/>
                </a:moveTo>
                <a:cubicBezTo>
                  <a:pt x="27606" y="92275"/>
                  <a:pt x="132240" y="-45940"/>
                  <a:pt x="288246" y="0"/>
                </a:cubicBezTo>
                <a:cubicBezTo>
                  <a:pt x="579991" y="-16912"/>
                  <a:pt x="652046" y="12924"/>
                  <a:pt x="915302" y="0"/>
                </a:cubicBezTo>
                <a:cubicBezTo>
                  <a:pt x="1178558" y="-12924"/>
                  <a:pt x="1262570" y="67796"/>
                  <a:pt x="1495910" y="0"/>
                </a:cubicBezTo>
                <a:cubicBezTo>
                  <a:pt x="1729250" y="-67796"/>
                  <a:pt x="1932170" y="34882"/>
                  <a:pt x="2099742" y="0"/>
                </a:cubicBezTo>
                <a:cubicBezTo>
                  <a:pt x="2267314" y="-34882"/>
                  <a:pt x="2473478" y="22407"/>
                  <a:pt x="2610677" y="0"/>
                </a:cubicBezTo>
                <a:cubicBezTo>
                  <a:pt x="2798553" y="33284"/>
                  <a:pt x="2883531" y="151684"/>
                  <a:pt x="2898923" y="288246"/>
                </a:cubicBezTo>
                <a:cubicBezTo>
                  <a:pt x="2944272" y="563035"/>
                  <a:pt x="2853134" y="714941"/>
                  <a:pt x="2898923" y="841662"/>
                </a:cubicBezTo>
                <a:cubicBezTo>
                  <a:pt x="2944712" y="968383"/>
                  <a:pt x="2849804" y="1164093"/>
                  <a:pt x="2898923" y="1441195"/>
                </a:cubicBezTo>
                <a:cubicBezTo>
                  <a:pt x="2870229" y="1600513"/>
                  <a:pt x="2781620" y="1745935"/>
                  <a:pt x="2610677" y="1729441"/>
                </a:cubicBezTo>
                <a:cubicBezTo>
                  <a:pt x="2382310" y="1757806"/>
                  <a:pt x="2236665" y="1728663"/>
                  <a:pt x="2099742" y="1729441"/>
                </a:cubicBezTo>
                <a:cubicBezTo>
                  <a:pt x="1962820" y="1730219"/>
                  <a:pt x="1767592" y="1679564"/>
                  <a:pt x="1472686" y="1729441"/>
                </a:cubicBezTo>
                <a:cubicBezTo>
                  <a:pt x="1177780" y="1779318"/>
                  <a:pt x="1092754" y="1700009"/>
                  <a:pt x="938527" y="1729441"/>
                </a:cubicBezTo>
                <a:cubicBezTo>
                  <a:pt x="784300" y="1758873"/>
                  <a:pt x="504797" y="1707156"/>
                  <a:pt x="288246" y="1729441"/>
                </a:cubicBezTo>
                <a:cubicBezTo>
                  <a:pt x="149049" y="1713308"/>
                  <a:pt x="-5221" y="1599332"/>
                  <a:pt x="0" y="1441195"/>
                </a:cubicBezTo>
                <a:cubicBezTo>
                  <a:pt x="-41184" y="1273615"/>
                  <a:pt x="29222" y="988468"/>
                  <a:pt x="0" y="864721"/>
                </a:cubicBezTo>
                <a:cubicBezTo>
                  <a:pt x="-29222" y="740974"/>
                  <a:pt x="33611" y="562398"/>
                  <a:pt x="0" y="288246"/>
                </a:cubicBezTo>
                <a:close/>
              </a:path>
              <a:path w="2898923" h="1729441" extrusionOk="0">
                <a:moveTo>
                  <a:pt x="0" y="288246"/>
                </a:moveTo>
                <a:cubicBezTo>
                  <a:pt x="-8395" y="131273"/>
                  <a:pt x="126728" y="5448"/>
                  <a:pt x="288246" y="0"/>
                </a:cubicBezTo>
                <a:cubicBezTo>
                  <a:pt x="459924" y="-33373"/>
                  <a:pt x="693981" y="36956"/>
                  <a:pt x="915302" y="0"/>
                </a:cubicBezTo>
                <a:cubicBezTo>
                  <a:pt x="1136623" y="-36956"/>
                  <a:pt x="1289681" y="31092"/>
                  <a:pt x="1542359" y="0"/>
                </a:cubicBezTo>
                <a:cubicBezTo>
                  <a:pt x="1795037" y="-31092"/>
                  <a:pt x="2321144" y="50302"/>
                  <a:pt x="2610677" y="0"/>
                </a:cubicBezTo>
                <a:cubicBezTo>
                  <a:pt x="2775947" y="46236"/>
                  <a:pt x="2902149" y="136786"/>
                  <a:pt x="2898923" y="288246"/>
                </a:cubicBezTo>
                <a:cubicBezTo>
                  <a:pt x="2904057" y="569109"/>
                  <a:pt x="2862866" y="641314"/>
                  <a:pt x="2898923" y="876250"/>
                </a:cubicBezTo>
                <a:cubicBezTo>
                  <a:pt x="2934980" y="1111186"/>
                  <a:pt x="2853210" y="1227943"/>
                  <a:pt x="2898923" y="1441195"/>
                </a:cubicBezTo>
                <a:cubicBezTo>
                  <a:pt x="2892986" y="1576466"/>
                  <a:pt x="2760440" y="1740506"/>
                  <a:pt x="2610677" y="1729441"/>
                </a:cubicBezTo>
                <a:cubicBezTo>
                  <a:pt x="2362773" y="1752024"/>
                  <a:pt x="2166536" y="1699392"/>
                  <a:pt x="2053294" y="1729441"/>
                </a:cubicBezTo>
                <a:cubicBezTo>
                  <a:pt x="1940052" y="1759490"/>
                  <a:pt x="1739839" y="1715696"/>
                  <a:pt x="1519134" y="1729441"/>
                </a:cubicBezTo>
                <a:cubicBezTo>
                  <a:pt x="1298429" y="1743186"/>
                  <a:pt x="1126705" y="1711039"/>
                  <a:pt x="938527" y="1729441"/>
                </a:cubicBezTo>
                <a:cubicBezTo>
                  <a:pt x="750349" y="1747843"/>
                  <a:pt x="571580" y="1711936"/>
                  <a:pt x="288246" y="1729441"/>
                </a:cubicBezTo>
                <a:cubicBezTo>
                  <a:pt x="146599" y="1695950"/>
                  <a:pt x="22891" y="1589340"/>
                  <a:pt x="0" y="1441195"/>
                </a:cubicBezTo>
                <a:cubicBezTo>
                  <a:pt x="-666" y="1298058"/>
                  <a:pt x="46705" y="1024339"/>
                  <a:pt x="0" y="864721"/>
                </a:cubicBezTo>
                <a:cubicBezTo>
                  <a:pt x="-46705" y="705103"/>
                  <a:pt x="32972" y="513646"/>
                  <a:pt x="0" y="288246"/>
                </a:cubicBezTo>
                <a:close/>
              </a:path>
            </a:pathLst>
          </a:custGeom>
          <a:gradFill>
            <a:gsLst>
              <a:gs pos="0">
                <a:srgbClr val="98C2F5"/>
              </a:gs>
              <a:gs pos="4000">
                <a:srgbClr val="98C2F5"/>
              </a:gs>
              <a:gs pos="50000">
                <a:srgbClr val="BFD7F7"/>
              </a:gs>
              <a:gs pos="100000">
                <a:srgbClr val="DFEBFB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345eb548fa3_0_0"/>
          <p:cNvSpPr txBox="1">
            <a:spLocks noGrp="1"/>
          </p:cNvSpPr>
          <p:nvPr>
            <p:ph type="sldNum" idx="12"/>
          </p:nvPr>
        </p:nvSpPr>
        <p:spPr>
          <a:xfrm>
            <a:off x="237791" y="6204183"/>
            <a:ext cx="486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2" name="Google Shape;82;g345eb548fa3_0_0"/>
          <p:cNvSpPr txBox="1">
            <a:spLocks noGrp="1"/>
          </p:cNvSpPr>
          <p:nvPr>
            <p:ph type="title"/>
          </p:nvPr>
        </p:nvSpPr>
        <p:spPr>
          <a:xfrm>
            <a:off x="237790" y="308393"/>
            <a:ext cx="7886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3400">
                <a:solidFill>
                  <a:srgbClr val="0066A1"/>
                </a:solidFill>
              </a:rPr>
              <a:t>Industry Professionals’ Needs – Unmet</a:t>
            </a:r>
            <a:endParaRPr sz="3400">
              <a:solidFill>
                <a:srgbClr val="0066A1"/>
              </a:solidFill>
            </a:endParaRPr>
          </a:p>
        </p:txBody>
      </p:sp>
      <p:sp>
        <p:nvSpPr>
          <p:cNvPr id="83" name="Google Shape;83;g345eb548fa3_0_0"/>
          <p:cNvSpPr txBox="1"/>
          <p:nvPr/>
        </p:nvSpPr>
        <p:spPr>
          <a:xfrm>
            <a:off x="253587" y="5321587"/>
            <a:ext cx="170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Researchers &amp; Academics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45eb548fa3_0_0"/>
          <p:cNvSpPr txBox="1"/>
          <p:nvPr/>
        </p:nvSpPr>
        <p:spPr>
          <a:xfrm>
            <a:off x="675449" y="4879953"/>
            <a:ext cx="141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R&amp;D - Innovation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45eb548fa3_0_0"/>
          <p:cNvSpPr txBox="1"/>
          <p:nvPr/>
        </p:nvSpPr>
        <p:spPr>
          <a:xfrm>
            <a:off x="3083778" y="3709121"/>
            <a:ext cx="190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Tools &amp; Product Developers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45eb548fa3_0_0"/>
          <p:cNvSpPr txBox="1"/>
          <p:nvPr/>
        </p:nvSpPr>
        <p:spPr>
          <a:xfrm>
            <a:off x="4461536" y="3015624"/>
            <a:ext cx="19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Solutions &amp; Deployment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45eb548fa3_0_0"/>
          <p:cNvSpPr txBox="1"/>
          <p:nvPr/>
        </p:nvSpPr>
        <p:spPr>
          <a:xfrm>
            <a:off x="6412865" y="2211818"/>
            <a:ext cx="230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Applications, Support, &amp; Maintenance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45eb548fa3_0_0"/>
          <p:cNvSpPr txBox="1"/>
          <p:nvPr/>
        </p:nvSpPr>
        <p:spPr>
          <a:xfrm>
            <a:off x="189151" y="3054837"/>
            <a:ext cx="1375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IEEE best known today</a:t>
            </a:r>
            <a:endParaRPr sz="3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g345eb548fa3_0_0"/>
          <p:cNvCxnSpPr/>
          <p:nvPr/>
        </p:nvCxnSpPr>
        <p:spPr>
          <a:xfrm>
            <a:off x="567005" y="3734607"/>
            <a:ext cx="216900" cy="6078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0" name="Google Shape;90;g345eb548fa3_0_0"/>
          <p:cNvSpPr txBox="1"/>
          <p:nvPr/>
        </p:nvSpPr>
        <p:spPr>
          <a:xfrm rot="-656658">
            <a:off x="6650422" y="384068"/>
            <a:ext cx="1281508" cy="74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US" sz="1333" b="0" i="0" u="none" strike="noStrike" cap="none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rPr>
              <a:t>Technicians</a:t>
            </a:r>
            <a:br>
              <a:rPr lang="en-US" sz="1333" b="0" i="0" u="none" strike="noStrike" cap="none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33" b="0" i="0" u="none" strike="noStrike" cap="none">
                <a:solidFill>
                  <a:srgbClr val="848484"/>
                </a:solidFill>
                <a:latin typeface="Calibri"/>
                <a:ea typeface="Calibri"/>
                <a:cs typeface="Calibri"/>
                <a:sym typeface="Calibri"/>
              </a:rPr>
              <a:t>(Engineering Affiliates)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45eb548fa3_0_0"/>
          <p:cNvSpPr txBox="1"/>
          <p:nvPr/>
        </p:nvSpPr>
        <p:spPr>
          <a:xfrm>
            <a:off x="1049209" y="4438655"/>
            <a:ext cx="116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g345eb548fa3_0_0"/>
          <p:cNvCxnSpPr/>
          <p:nvPr/>
        </p:nvCxnSpPr>
        <p:spPr>
          <a:xfrm rot="10800000">
            <a:off x="6621842" y="4076380"/>
            <a:ext cx="309900" cy="6525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Industry Engagement Matters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344"/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6227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Strengthens academia-industry-government collaboration</a:t>
            </a:r>
            <a:endParaRPr sz="900"/>
          </a:p>
          <a:p>
            <a:pPr marL="342900" lvl="0" indent="-296227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Drives local innovation ecosystems</a:t>
            </a:r>
            <a:endParaRPr sz="900"/>
          </a:p>
          <a:p>
            <a:pPr marL="342900" lvl="0" indent="-296227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students and Young Professionals with real-world exposure</a:t>
            </a:r>
            <a:endParaRPr sz="900"/>
          </a:p>
          <a:p>
            <a:pPr marL="342900" lvl="0" indent="-296227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Attracts sponsorships, mentors, speakers, and partnerships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Context: IEEE Industry Engagement Update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30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000"/>
              <a:t>Despite decline in industry member engagement in the last 20 years,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Corporate Engagement strong in publications (~$66M Xplore revenue)</a:t>
            </a:r>
            <a:endParaRPr sz="1000"/>
          </a:p>
          <a:p>
            <a:pPr marL="342900" lvl="0" indent="-2730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Premier Corporate Program: VIP access, Xplore discounts, memberships</a:t>
            </a:r>
            <a:endParaRPr sz="1000"/>
          </a:p>
          <a:p>
            <a:pPr marL="342900" lvl="0" indent="-2730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2025-30 Goals: Interdisciplinary collaboration, mentoring, career tools</a:t>
            </a:r>
            <a:endParaRPr sz="1000"/>
          </a:p>
          <a:p>
            <a:pPr marL="342900" lvl="0" indent="-2730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Initiatives: Industry Content Platform (ICP), AI-powered personalization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 Industry Landscape</a:t>
            </a: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457200" y="12480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</a:pPr>
            <a:endParaRPr sz="16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638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▸"/>
            </a:pPr>
            <a:r>
              <a:rPr lang="en-US" sz="1679" b="1">
                <a:solidFill>
                  <a:schemeClr val="dk1"/>
                </a:solidFill>
              </a:rPr>
              <a:t>Key Hubs:</a:t>
            </a:r>
            <a:endParaRPr sz="880" b="1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 (Charlotte, RTP): Fintech, EVs, semiconductors, energy</a:t>
            </a:r>
            <a:endParaRPr sz="80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 (Atlanta): </a:t>
            </a:r>
            <a:r>
              <a:rPr lang="en-US" sz="1679"/>
              <a:t>C</a:t>
            </a: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ybersecurity, AI</a:t>
            </a:r>
            <a:endParaRPr sz="80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 (Orlando, Tampa): Aerospace, healthcare tech</a:t>
            </a:r>
            <a:endParaRPr sz="80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(Huntsville): Defense, space</a:t>
            </a:r>
            <a:endParaRPr sz="80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 (Greenville, Charleston): Automotive, clean energy</a:t>
            </a:r>
            <a:endParaRPr sz="80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 (Chattanooga, Nashville): Quantum, battery mfg, healthcare</a:t>
            </a:r>
            <a:endParaRPr sz="800"/>
          </a:p>
          <a:p>
            <a:pPr marL="342900" lvl="0" indent="-13970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</a:pPr>
            <a:endParaRPr sz="16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638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▸"/>
            </a:pPr>
            <a:r>
              <a:rPr lang="en-US" sz="1679" b="1">
                <a:solidFill>
                  <a:schemeClr val="dk1"/>
                </a:solidFill>
              </a:rPr>
              <a:t>Trends</a:t>
            </a: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88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 Infrastructure &amp; electrification</a:t>
            </a:r>
            <a:endParaRPr sz="80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AI/ML for industrial &amp; logistics</a:t>
            </a:r>
            <a:endParaRPr sz="800"/>
          </a:p>
          <a:p>
            <a:pPr marL="742950" lvl="1" indent="-27813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80"/>
              <a:buChar char="-"/>
            </a:pPr>
            <a:r>
              <a:rPr lang="en-US" sz="16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Cybersecurity &amp; smart manufacturing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Seen, Heard, Valued Framework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718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 b="1">
                <a:solidFill>
                  <a:schemeClr val="dk1"/>
                </a:solidFill>
              </a:rPr>
              <a:t>Global Framework:</a:t>
            </a:r>
            <a:endParaRPr b="1"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 b="1">
                <a:solidFill>
                  <a:schemeClr val="dk1"/>
                </a:solidFill>
              </a:rPr>
              <a:t>Seen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Identify &amp; connect with industry members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 b="1">
                <a:solidFill>
                  <a:schemeClr val="dk1"/>
                </a:solidFill>
              </a:rPr>
              <a:t>Heard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Enable job/internship engagement</a:t>
            </a:r>
            <a:endParaRPr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 b="1">
                <a:solidFill>
                  <a:schemeClr val="dk1"/>
                </a:solidFill>
              </a:rPr>
              <a:t>Valued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Elevate industry professionals through Senior Member grade</a:t>
            </a:r>
            <a:endParaRPr/>
          </a:p>
          <a:p>
            <a:pPr marL="342900" lvl="0" indent="-29718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 b="1">
                <a:solidFill>
                  <a:schemeClr val="dk1"/>
                </a:solidFill>
              </a:rPr>
              <a:t>Region 3 Goal:</a:t>
            </a:r>
            <a:endParaRPr b="1"/>
          </a:p>
          <a:p>
            <a:pPr marL="742950" lvl="1" indent="-32893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this framework at Section level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Part 1 - Be SEEN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“Know Your Member” Campaign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Section-led effort to reduce Unknown Employer %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Tools: LinkedIn, IEEE Analytics, Section Events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Sections: Raleigh, Atlanta, Orlando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Part 2 - Be HEARD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quarterly virtual job/internship fairs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 with career centers (e.g. GT, UNC Charlotte, UCF)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industries: energy, defense, logistics, fintech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vFairs platform + co-host with YP/Affinity Groups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Part 3 - Be VALUED</a:t>
            </a: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10,903 (68%) Region 3 members eligible for Senior Member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“Senior Member Accelerator” Program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 mapping, mentor matches, reference letters</a:t>
            </a:r>
            <a:endParaRPr/>
          </a:p>
          <a:p>
            <a:pPr marL="342900" lvl="0" indent="-32766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▸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elevation workshops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On-screen Show (4:3)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Merriweather Sans</vt:lpstr>
      <vt:lpstr>Noto Sans Symbols</vt:lpstr>
      <vt:lpstr>1_Theme 1</vt:lpstr>
      <vt:lpstr>Increase Industry Engagement in your section</vt:lpstr>
      <vt:lpstr>Industry Professionals’ Needs – Unmet</vt:lpstr>
      <vt:lpstr>Why Industry Engagement Matters</vt:lpstr>
      <vt:lpstr>Global Context: IEEE Industry Engagement Update</vt:lpstr>
      <vt:lpstr>Region 3 Industry Landscape</vt:lpstr>
      <vt:lpstr>Seen, Heard, Valued Framework</vt:lpstr>
      <vt:lpstr>Strategy Part 1 - Be SEEN</vt:lpstr>
      <vt:lpstr>Strategy Part 2 - Be HEARD</vt:lpstr>
      <vt:lpstr>Strategy Part 3 - Be VALUED</vt:lpstr>
      <vt:lpstr>Strategy Part 4 - Industry Content, Events &amp; Recognition</vt:lpstr>
      <vt:lpstr>Strategy Part 5 - Corporate Engagement</vt:lpstr>
      <vt:lpstr>Personalization at Scale (Future Pilot)</vt:lpstr>
      <vt:lpstr>Implementation Roadmap</vt:lpstr>
      <vt:lpstr>Call to Action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 Donohoe</dc:creator>
  <cp:lastModifiedBy>Pat Donohoe</cp:lastModifiedBy>
  <cp:revision>1</cp:revision>
  <dcterms:created xsi:type="dcterms:W3CDTF">2013-01-27T09:14:16Z</dcterms:created>
  <dcterms:modified xsi:type="dcterms:W3CDTF">2025-03-28T15:39:17Z</dcterms:modified>
</cp:coreProperties>
</file>