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7" r:id="rId2"/>
    <p:sldId id="268" r:id="rId3"/>
    <p:sldId id="271" r:id="rId4"/>
    <p:sldId id="272" r:id="rId5"/>
    <p:sldId id="273" r:id="rId6"/>
    <p:sldId id="269" r:id="rId7"/>
    <p:sldId id="274" r:id="rId8"/>
    <p:sldId id="275" r:id="rId9"/>
    <p:sldId id="276" r:id="rId10"/>
    <p:sldId id="277" r:id="rId11"/>
    <p:sldId id="278" r:id="rId12"/>
    <p:sldId id="270" r:id="rId13"/>
    <p:sldId id="284" r:id="rId14"/>
    <p:sldId id="280" r:id="rId15"/>
    <p:sldId id="285" r:id="rId16"/>
    <p:sldId id="290" r:id="rId17"/>
    <p:sldId id="291" r:id="rId18"/>
    <p:sldId id="281" r:id="rId19"/>
    <p:sldId id="288" r:id="rId20"/>
    <p:sldId id="289" r:id="rId21"/>
    <p:sldId id="282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0000" autoAdjust="0"/>
  </p:normalViewPr>
  <p:slideViewPr>
    <p:cSldViewPr snapToGrid="0">
      <p:cViewPr varScale="1">
        <p:scale>
          <a:sx n="88" d="100"/>
          <a:sy n="88" d="100"/>
        </p:scale>
        <p:origin x="121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AA4F1-AD74-F7B2-7467-69FADEBC9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1088-F2EA-56E8-025F-797D8DCD90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5123-1D96-43CE-82A3-1E4B30043BD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0EA9F-5841-B6B0-977C-443163A04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462AD-E5DA-33AD-48A3-83A356C5A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0BAC8-C957-4653-901D-5B6B8500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2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0D6-AB9C-44F7-B0B0-8A8CD6946C3D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DA3D065-5D96-435F-84B9-8A39F79C5A14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E32F168-25B6-44B1-8A9B-6BE0F36D333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6AF465-EC7F-4A49-ADD5-C22E93A3D4EB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6CD2A77-ED07-409D-B57C-AE4E61D7D3C0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835749F-BCE3-47A1-90A8-DFE47DC4020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8D854CC-1072-4961-95E3-0AF90D6A1BB3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5DE-F010-4C59-8B51-ED751912E3D4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E4AC576-5540-4CB4-8FE4-3BCF50280C15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95924-E9C9-4489-A813-AF39E81E0DA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vents.vtools.ieee.org/tego_/event/attendance/427422#1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mkulang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femembersconference.iee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798" y="1795750"/>
            <a:ext cx="9173378" cy="124048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IEEE LIFE MEMBERS REGION 3 </a:t>
            </a:r>
            <a:br>
              <a:rPr lang="en-US" sz="3000" b="1" dirty="0">
                <a:solidFill>
                  <a:schemeClr val="accent1"/>
                </a:solidFill>
              </a:rPr>
            </a:br>
            <a:r>
              <a:rPr lang="en-US" sz="3000" b="1" dirty="0">
                <a:solidFill>
                  <a:schemeClr val="accent1"/>
                </a:solidFill>
              </a:rPr>
              <a:t>(Friday March 28, 2025) </a:t>
            </a:r>
            <a:endParaRPr lang="en-US" sz="3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374" y="286437"/>
            <a:ext cx="2445744" cy="3883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March 28-30,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5EDE9-C427-9AD6-6A27-1DD7DBC60539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5515-ED8C-5E80-7A9B-06558B7D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Life Members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6F7B-31EC-688B-4BE2-542C5E83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1000"/>
              </a:lnSpc>
              <a:buSzTx/>
              <a:buNone/>
              <a:defRPr sz="2800" b="1"/>
            </a:pPr>
            <a:r>
              <a:rPr lang="en-US" dirty="0"/>
              <a:t>Life Members are encouraged to get involved in activities that: 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Excite students </a:t>
            </a:r>
            <a:r>
              <a:rPr lang="en-US" sz="2800" dirty="0">
                <a:solidFill>
                  <a:srgbClr val="000000"/>
                </a:solidFill>
              </a:rPr>
              <a:t>about STEM.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Empower young </a:t>
            </a:r>
            <a:r>
              <a:rPr lang="en-US" sz="2800" dirty="0">
                <a:solidFill>
                  <a:srgbClr val="000000"/>
                </a:solidFill>
              </a:rPr>
              <a:t>professionals to pursue careers in IEEE’S fields of interest.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</a:rPr>
              <a:t>Engage LMs in Group Mentoring Initiatives</a:t>
            </a:r>
            <a:r>
              <a:rPr lang="en-US" sz="2800" dirty="0">
                <a:solidFill>
                  <a:srgbClr val="000000"/>
                </a:solidFill>
              </a:rPr>
              <a:t> of SAC, YP &amp; WIE.  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Preserve Legacy </a:t>
            </a:r>
            <a:r>
              <a:rPr lang="en-US" sz="2800" dirty="0">
                <a:solidFill>
                  <a:srgbClr val="000000"/>
                </a:solidFill>
              </a:rPr>
              <a:t>that IEEE members help create.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Participate</a:t>
            </a:r>
            <a:r>
              <a:rPr lang="en-US" sz="2800" dirty="0">
                <a:solidFill>
                  <a:srgbClr val="000000"/>
                </a:solidFill>
              </a:rPr>
              <a:t> in fund raising for LMF, </a:t>
            </a:r>
            <a:r>
              <a:rPr lang="en-US" sz="2800" dirty="0">
                <a:highlight>
                  <a:srgbClr val="FFFF00"/>
                </a:highlight>
              </a:rPr>
              <a:t>Publish</a:t>
            </a:r>
            <a:r>
              <a:rPr lang="en-US" sz="2800" dirty="0">
                <a:solidFill>
                  <a:srgbClr val="000000"/>
                </a:solidFill>
              </a:rPr>
              <a:t> LM Newsletter, </a:t>
            </a:r>
            <a:r>
              <a:rPr lang="en-US" sz="2800" dirty="0">
                <a:highlight>
                  <a:srgbClr val="FFFF00"/>
                </a:highlight>
              </a:rPr>
              <a:t>Maintain</a:t>
            </a:r>
            <a:r>
              <a:rPr lang="en-US" sz="2800" dirty="0">
                <a:solidFill>
                  <a:srgbClr val="000000"/>
                </a:solidFill>
              </a:rPr>
              <a:t> LM Website.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Recognize peers </a:t>
            </a:r>
            <a:r>
              <a:rPr lang="en-US" sz="2800" dirty="0">
                <a:solidFill>
                  <a:srgbClr val="000000"/>
                </a:solidFill>
              </a:rPr>
              <a:t>for their accomplishments.</a:t>
            </a:r>
          </a:p>
          <a:p>
            <a:pPr marL="228600" indent="-228600">
              <a:lnSpc>
                <a:spcPct val="81000"/>
              </a:lnSpc>
              <a:defRPr sz="28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Encourage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life members and retirees </a:t>
            </a:r>
            <a:r>
              <a:rPr lang="en-US" sz="2800" dirty="0"/>
              <a:t>to stay active </a:t>
            </a:r>
            <a:r>
              <a:rPr lang="en-US" sz="2800" dirty="0">
                <a:solidFill>
                  <a:srgbClr val="000000"/>
                </a:solidFill>
              </a:rPr>
              <a:t>in IEEE.</a:t>
            </a:r>
          </a:p>
          <a:p>
            <a:pPr marL="193963" indent="-193963">
              <a:lnSpc>
                <a:spcPct val="81000"/>
              </a:lnSpc>
              <a:defRPr sz="3300" b="1">
                <a:solidFill>
                  <a:srgbClr val="FF0000"/>
                </a:solidFill>
              </a:defRPr>
            </a:pPr>
            <a:r>
              <a:rPr lang="en-US" sz="2800" dirty="0">
                <a:highlight>
                  <a:srgbClr val="FFFF00"/>
                </a:highlight>
              </a:rPr>
              <a:t>Lead or participate in </a:t>
            </a:r>
            <a:r>
              <a:rPr lang="en-US" sz="2800" dirty="0">
                <a:solidFill>
                  <a:srgbClr val="000000"/>
                </a:solidFill>
              </a:rPr>
              <a:t>Life Members Affinity Group events.  </a:t>
            </a:r>
          </a:p>
          <a:p>
            <a:pPr marL="193963" indent="-193963">
              <a:lnSpc>
                <a:spcPct val="81000"/>
              </a:lnSpc>
              <a:defRPr sz="3300" b="1">
                <a:solidFill>
                  <a:srgbClr val="FF0000"/>
                </a:solidFill>
              </a:defRPr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Assist or be part of awards &amp; recognition and nomination </a:t>
            </a:r>
            <a:r>
              <a:rPr lang="en-US" sz="2800" dirty="0">
                <a:solidFill>
                  <a:srgbClr val="000000"/>
                </a:solidFill>
              </a:rPr>
              <a:t>committees at the local areas in the region.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A5479B3-A3E9-98B4-74C5-8CD056A63F3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10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6640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DEC3-8EB3-27F6-3EA6-FB5E96EE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LMC Awards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300B-43E1-2A47-D2AB-D965DEBD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1000"/>
              </a:lnSpc>
              <a:defRPr sz="3200" b="1"/>
            </a:pPr>
            <a:r>
              <a:rPr lang="en-US" sz="3100" dirty="0">
                <a:highlight>
                  <a:srgbClr val="FFFF00"/>
                </a:highlight>
              </a:rPr>
              <a:t>Region LMAG Achievement Awards </a:t>
            </a:r>
            <a:r>
              <a:rPr lang="en-US" sz="3100" dirty="0"/>
              <a:t>- One LMAG selected from nominations for each Region annually – </a:t>
            </a:r>
            <a:r>
              <a:rPr lang="en-US" sz="3100" dirty="0">
                <a:highlight>
                  <a:srgbClr val="FFFF00"/>
                </a:highlight>
              </a:rPr>
              <a:t>Award Prize of $500 </a:t>
            </a:r>
            <a:r>
              <a:rPr lang="en-US" sz="3100" dirty="0"/>
              <a:t>to Section CB account and Certificate of Recognition presented through Region Director / Area Chair at an event decided by the region.</a:t>
            </a:r>
          </a:p>
          <a:p>
            <a:pPr>
              <a:lnSpc>
                <a:spcPct val="81000"/>
              </a:lnSpc>
              <a:defRPr sz="3200" b="1"/>
            </a:pPr>
            <a:r>
              <a:rPr lang="en-US" sz="3100" dirty="0">
                <a:highlight>
                  <a:srgbClr val="FFFF00"/>
                </a:highlight>
              </a:rPr>
              <a:t>Region Life Member Individual Service Award </a:t>
            </a:r>
            <a:r>
              <a:rPr lang="en-US" sz="3100" dirty="0"/>
              <a:t>- One Life Member selected from nominations for each Region annually - </a:t>
            </a:r>
            <a:r>
              <a:rPr lang="en-US" sz="3100" dirty="0">
                <a:highlight>
                  <a:srgbClr val="FFFF00"/>
                </a:highlight>
              </a:rPr>
              <a:t>Certificate of Recognition</a:t>
            </a:r>
            <a:r>
              <a:rPr lang="en-US" sz="3100" dirty="0"/>
              <a:t> presented through Region Director / Area Chair at an event decided by region.</a:t>
            </a:r>
          </a:p>
          <a:p>
            <a:pPr>
              <a:lnSpc>
                <a:spcPct val="81000"/>
              </a:lnSpc>
              <a:defRPr sz="3200" b="1"/>
            </a:pPr>
            <a:r>
              <a:rPr lang="en-US" sz="3100" dirty="0">
                <a:highlight>
                  <a:srgbClr val="FFFF00"/>
                </a:highlight>
              </a:rPr>
              <a:t>Global LMAG Achievement Award</a:t>
            </a:r>
            <a:r>
              <a:rPr lang="en-US" sz="3100" dirty="0"/>
              <a:t> - Global winner selected from Regional winners. </a:t>
            </a:r>
            <a:r>
              <a:rPr lang="en-US" sz="3100" dirty="0">
                <a:highlight>
                  <a:srgbClr val="FFFF00"/>
                </a:highlight>
              </a:rPr>
              <a:t>Award Prize of $2000 </a:t>
            </a:r>
            <a:r>
              <a:rPr lang="en-US" sz="3100" dirty="0"/>
              <a:t>to the LMAG payable through the Section CB account and Certificate of Recognition presented at a global event decided by LMC with consent of the winning LMAG; </a:t>
            </a:r>
            <a:r>
              <a:rPr lang="en-US" sz="3100" dirty="0">
                <a:highlight>
                  <a:srgbClr val="FFFF00"/>
                </a:highlight>
              </a:rPr>
              <a:t>Travel expenses paid</a:t>
            </a:r>
            <a:r>
              <a:rPr lang="en-US" sz="3100" dirty="0"/>
              <a:t> according to IEEE Foundation policy.  </a:t>
            </a:r>
          </a:p>
          <a:p>
            <a:pPr>
              <a:lnSpc>
                <a:spcPct val="81000"/>
              </a:lnSpc>
              <a:defRPr sz="3200" b="1"/>
            </a:pPr>
            <a:r>
              <a:rPr lang="en-US" sz="3100" dirty="0">
                <a:highlight>
                  <a:srgbClr val="FFFF00"/>
                </a:highlight>
              </a:rPr>
              <a:t>Global Life Member Individual Service Award </a:t>
            </a:r>
            <a:r>
              <a:rPr lang="en-US" sz="3100" dirty="0"/>
              <a:t>- Global winner selected from Regional winners. </a:t>
            </a:r>
            <a:r>
              <a:rPr lang="en-US" sz="3100" dirty="0">
                <a:highlight>
                  <a:srgbClr val="FFFF00"/>
                </a:highlight>
              </a:rPr>
              <a:t>Plaque of recognition </a:t>
            </a:r>
            <a:r>
              <a:rPr lang="en-US" sz="3100" dirty="0"/>
              <a:t>presented at a global event decided by LMC with consent of the winning LM; </a:t>
            </a:r>
            <a:r>
              <a:rPr lang="en-US" sz="3100" dirty="0">
                <a:highlight>
                  <a:srgbClr val="FFFF00"/>
                </a:highlight>
              </a:rPr>
              <a:t>Travel expenses paid </a:t>
            </a:r>
            <a:r>
              <a:rPr lang="en-US" sz="3100" dirty="0"/>
              <a:t>according to IEEE Foundation policy. </a:t>
            </a:r>
          </a:p>
          <a:p>
            <a:r>
              <a:rPr lang="en-US" sz="3100" b="1" dirty="0">
                <a:highlight>
                  <a:srgbClr val="FFFF00"/>
                </a:highlight>
              </a:rPr>
              <a:t>Nominator should submit 2025 LMC Awards Nomination Form by April 15, 2025</a:t>
            </a:r>
            <a:r>
              <a:rPr lang="en-US" sz="3100" b="1" dirty="0"/>
              <a:t>, to the R3 LM Coordinator. LMC Nomination Forms and Instructions are in Life Members’ website, or you may contact R3 LM Coordinator to locate.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785369B-A2E8-02FB-37FC-FB508BAB4A4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11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93756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78" y="136525"/>
            <a:ext cx="9380456" cy="914400"/>
          </a:xfrm>
        </p:spPr>
        <p:txBody>
          <a:bodyPr>
            <a:normAutofit/>
          </a:bodyPr>
          <a:lstStyle/>
          <a:p>
            <a:r>
              <a:rPr lang="en-US" sz="3200" dirty="0"/>
              <a:t>2024 LMAG Activities – Joint Section Event</a:t>
            </a:r>
          </a:p>
        </p:txBody>
      </p:sp>
      <p:pic>
        <p:nvPicPr>
          <p:cNvPr id="7" name="Content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4C3AF27-694C-1E4D-FBBA-8BC7B40CB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7520" y="832187"/>
            <a:ext cx="2961514" cy="3889218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2F9B30D-F27A-49E3-1C96-3F9B7830E6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5" y="782958"/>
            <a:ext cx="3724275" cy="279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1F4D6-D4D5-E979-AAE7-F573735D0D7E}"/>
              </a:ext>
            </a:extLst>
          </p:cNvPr>
          <p:cNvSpPr txBox="1"/>
          <p:nvPr/>
        </p:nvSpPr>
        <p:spPr>
          <a:xfrm>
            <a:off x="808578" y="3771027"/>
            <a:ext cx="380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 to R): Greg O’Neill (Award Chair), Macaulay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Osaisai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(Award Recipient), Paul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Nyffenegger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(Section Chair)</a:t>
            </a: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30CC1F-978B-FF43-DB4C-E2B6B47F904F}"/>
              </a:ext>
            </a:extLst>
          </p:cNvPr>
          <p:cNvSpPr txBox="1">
            <a:spLocks/>
          </p:cNvSpPr>
          <p:nvPr/>
        </p:nvSpPr>
        <p:spPr>
          <a:xfrm>
            <a:off x="6806921" y="4721405"/>
            <a:ext cx="4366847" cy="1113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December 14, 2024: </a:t>
            </a:r>
            <a:r>
              <a:rPr lang="en-US" sz="26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R3 Canaveral (FL) </a:t>
            </a:r>
            <a:r>
              <a:rPr lang="en-US" sz="2600" dirty="0">
                <a:latin typeface="Aptos" panose="020B0004020202020204" pitchFamily="34" charset="0"/>
                <a:cs typeface="Arial" panose="020B0604020202020204" pitchFamily="34" charset="0"/>
              </a:rPr>
              <a:t>LMAG Hosts  Activities to Engage and recognize Life Members in a joint Section and AESS / COMSOC Chapter social event  at Merritt Island Red Lobster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5C0D98-07C2-9BCB-80A2-AE0C2D893B3A}"/>
              </a:ext>
            </a:extLst>
          </p:cNvPr>
          <p:cNvSpPr txBox="1">
            <a:spLocks/>
          </p:cNvSpPr>
          <p:nvPr/>
        </p:nvSpPr>
        <p:spPr>
          <a:xfrm>
            <a:off x="888965" y="4889871"/>
            <a:ext cx="3804662" cy="126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IEEE Professional Service award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outgoing LMAG Chair Macaulay </a:t>
            </a:r>
            <a:r>
              <a:rPr lang="en-US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Osaisai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for leadership excellence in Engineering profession in Canaveral (FL) Section </a:t>
            </a:r>
            <a:endParaRPr lang="en-US" sz="18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376B4E0-259B-D53B-F852-CE621FAE822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12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3310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DC98-8BFD-C6BA-4DFE-172D7B4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2024 LMAG Activities – Joint Section Event (Cont’d)</a:t>
            </a:r>
            <a:r>
              <a:rPr lang="en-US" sz="48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8E26-B363-ABFC-4F0C-8145286DD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287885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The Mississippi LMAG &amp; IEEE MS Section organized a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full day training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event for the section volunteers on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28 Sep 2024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at the University of Southern Mississippi (USM)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units of the MS Section;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EXCOM, LMAG, YP, WIE, and </a:t>
            </a:r>
            <a:r>
              <a:rPr lang="en-US" sz="180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 branches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(MSU, JSU, USM, and MS College) were represented for the meeting.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to R: Andrew Sung, George Sidders, </a:t>
            </a:r>
            <a:r>
              <a:rPr lang="en-US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Winnfort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Myles, </a:t>
            </a:r>
            <a:r>
              <a:rPr lang="en-US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Ujunwa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none" strike="noStrike" dirty="0" err="1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Mbachu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Rajeev Agrawal, Elizabeth Phillips, Margaret Brune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4A0C74-F422-17DB-B0FD-AF032DCC9CE8}"/>
              </a:ext>
            </a:extLst>
          </p:cNvPr>
          <p:cNvSpPr txBox="1">
            <a:spLocks/>
          </p:cNvSpPr>
          <p:nvPr/>
        </p:nvSpPr>
        <p:spPr>
          <a:xfrm>
            <a:off x="647281" y="4955377"/>
            <a:ext cx="4788877" cy="106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8EB26A-09FA-7E62-2F16-9A61EE6AF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60741" y="1325640"/>
            <a:ext cx="3754595" cy="35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054331A-83AC-4B15-9F80-1C8B786A362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13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10450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DEA1-5D6B-8F20-39C4-449142BB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Region 3 LMAG Present &amp; Future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D652-5F18-5816-B32F-315C883A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25" y="1924446"/>
            <a:ext cx="10988709" cy="3963888"/>
          </a:xfrm>
        </p:spPr>
        <p:txBody>
          <a:bodyPr>
            <a:normAutofit fontScale="92500" lnSpcReduction="10000"/>
          </a:bodyPr>
          <a:lstStyle/>
          <a:p>
            <a:pPr>
              <a:defRPr b="1"/>
            </a:pPr>
            <a:r>
              <a:rPr lang="en-US" dirty="0"/>
              <a:t>Active Life member population grew from 1045 in 1945 to more than </a:t>
            </a:r>
            <a:r>
              <a:rPr lang="en-US" dirty="0">
                <a:solidFill>
                  <a:srgbClr val="FF0000"/>
                </a:solidFill>
              </a:rPr>
              <a:t>39,400 in 2025</a:t>
            </a:r>
            <a:r>
              <a:rPr lang="en-US" dirty="0"/>
              <a:t>. </a:t>
            </a:r>
          </a:p>
          <a:p>
            <a:pPr>
              <a:defRPr b="1"/>
            </a:pPr>
            <a:r>
              <a:rPr lang="en-US" dirty="0"/>
              <a:t>With 344 Sections and 10 regions the worldwide, LMAG numbers reached </a:t>
            </a:r>
            <a:r>
              <a:rPr lang="en-US" dirty="0">
                <a:solidFill>
                  <a:srgbClr val="FF0000"/>
                </a:solidFill>
              </a:rPr>
              <a:t>189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2025</a:t>
            </a:r>
            <a:r>
              <a:rPr lang="en-US" dirty="0"/>
              <a:t>.</a:t>
            </a:r>
          </a:p>
          <a:p>
            <a:pPr>
              <a:defRPr b="1"/>
            </a:pPr>
            <a:r>
              <a:rPr lang="en-US" dirty="0"/>
              <a:t>Region 3 currently has </a:t>
            </a:r>
            <a:r>
              <a:rPr lang="en-US" dirty="0">
                <a:solidFill>
                  <a:srgbClr val="FF0000"/>
                </a:solidFill>
              </a:rPr>
              <a:t>28</a:t>
            </a:r>
            <a:r>
              <a:rPr lang="en-US" dirty="0"/>
              <a:t> Sections with LMAGs with </a:t>
            </a:r>
            <a:r>
              <a:rPr lang="en-US" dirty="0">
                <a:solidFill>
                  <a:srgbClr val="FF0000"/>
                </a:solidFill>
              </a:rPr>
              <a:t>4008</a:t>
            </a:r>
            <a:r>
              <a:rPr lang="en-US" dirty="0"/>
              <a:t> life members affiliated. </a:t>
            </a:r>
          </a:p>
          <a:p>
            <a:pPr>
              <a:defRPr b="1"/>
            </a:pPr>
            <a:r>
              <a:rPr lang="en-US" dirty="0"/>
              <a:t>Region 3 has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Sections (&gt;6 LM for each Section) with the potential to petition to form a new LMAG.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8E52C97-AB11-32C8-D375-39D5E901A0D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14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65540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A372-7A43-D22E-CD97-887DC228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050"/>
            <a:ext cx="9772859" cy="914400"/>
          </a:xfrm>
        </p:spPr>
        <p:txBody>
          <a:bodyPr>
            <a:noAutofit/>
          </a:bodyPr>
          <a:lstStyle/>
          <a:p>
            <a:r>
              <a:rPr lang="en-US" sz="3600" dirty="0"/>
              <a:t>Region 3 LMAG Present &amp; Future Outlook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5D11-9FB9-CB9E-8D9B-AD4C6DFD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8850"/>
            <a:ext cx="10515600" cy="5397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 b="1"/>
            </a:pPr>
            <a:r>
              <a:rPr lang="en-US" sz="8000" u="sng" dirty="0"/>
              <a:t>Sections with unaffiliated LMs, No. of LMs / Members</a:t>
            </a:r>
          </a:p>
          <a:p>
            <a:pPr marL="0" indent="0">
              <a:buNone/>
              <a:defRPr b="1"/>
            </a:pPr>
            <a:r>
              <a:rPr lang="en-US" sz="8000" dirty="0"/>
              <a:t>R30004 (Central Virginia, </a:t>
            </a:r>
            <a:r>
              <a:rPr lang="en-US" sz="8000" dirty="0">
                <a:highlight>
                  <a:srgbClr val="FFFF00"/>
                </a:highlight>
              </a:rPr>
              <a:t>Area 1</a:t>
            </a:r>
            <a:r>
              <a:rPr lang="en-US" sz="8000" dirty="0"/>
              <a:t>), 158 / 521</a:t>
            </a:r>
          </a:p>
          <a:p>
            <a:pPr marL="0" indent="0">
              <a:buNone/>
              <a:defRPr b="1"/>
            </a:pPr>
            <a:r>
              <a:rPr lang="en-US" sz="8000" dirty="0"/>
              <a:t>R30002 (Richmond, VA, </a:t>
            </a:r>
            <a:r>
              <a:rPr lang="en-US" sz="8000" dirty="0">
                <a:highlight>
                  <a:srgbClr val="FFFF00"/>
                </a:highlight>
              </a:rPr>
              <a:t>Area 1</a:t>
            </a:r>
            <a:r>
              <a:rPr lang="en-US" sz="8000" dirty="0"/>
              <a:t>), 147 / 736</a:t>
            </a:r>
          </a:p>
          <a:p>
            <a:pPr marL="0" indent="0">
              <a:buNone/>
              <a:defRPr b="1"/>
            </a:pPr>
            <a:r>
              <a:rPr lang="en-US" sz="8000" dirty="0"/>
              <a:t>R30743 (Central TN, </a:t>
            </a:r>
            <a:r>
              <a:rPr lang="en-US" sz="8000" dirty="0">
                <a:highlight>
                  <a:srgbClr val="FFFF00"/>
                </a:highlight>
              </a:rPr>
              <a:t>Area 4</a:t>
            </a:r>
            <a:r>
              <a:rPr lang="en-US" sz="8000" dirty="0"/>
              <a:t>), 130 / 722</a:t>
            </a:r>
          </a:p>
          <a:p>
            <a:pPr marL="0" indent="0">
              <a:buNone/>
              <a:defRPr b="1"/>
            </a:pPr>
            <a:r>
              <a:rPr lang="en-US" sz="8000" dirty="0"/>
              <a:t>R30521 (Gainesville, FL, </a:t>
            </a:r>
            <a:r>
              <a:rPr lang="en-US" sz="8000" dirty="0">
                <a:highlight>
                  <a:srgbClr val="FFFF00"/>
                </a:highlight>
              </a:rPr>
              <a:t>Area 5</a:t>
            </a:r>
            <a:r>
              <a:rPr lang="en-US" sz="8000" dirty="0"/>
              <a:t>), 94 / 393</a:t>
            </a:r>
          </a:p>
          <a:p>
            <a:pPr marL="0" indent="0">
              <a:buNone/>
              <a:defRPr b="1"/>
            </a:pPr>
            <a:r>
              <a:rPr lang="en-US" sz="8000" dirty="0"/>
              <a:t>R30016 (Virginia Mountain, </a:t>
            </a:r>
            <a:r>
              <a:rPr lang="en-US" sz="8000" dirty="0">
                <a:highlight>
                  <a:srgbClr val="FFFF00"/>
                </a:highlight>
              </a:rPr>
              <a:t>Area 1</a:t>
            </a:r>
            <a:r>
              <a:rPr lang="en-US" sz="8000" dirty="0"/>
              <a:t>), 86 / 435</a:t>
            </a:r>
          </a:p>
          <a:p>
            <a:pPr marL="0" indent="0">
              <a:buNone/>
              <a:defRPr b="1"/>
            </a:pPr>
            <a:r>
              <a:rPr lang="en-US" sz="8000" dirty="0"/>
              <a:t>R30711 (Chattanooga, TN, </a:t>
            </a:r>
            <a:r>
              <a:rPr lang="en-US" sz="8000" dirty="0">
                <a:highlight>
                  <a:srgbClr val="FFFF00"/>
                </a:highlight>
              </a:rPr>
              <a:t>Area 4</a:t>
            </a:r>
            <a:r>
              <a:rPr lang="en-US" sz="8000" dirty="0"/>
              <a:t>), 66 / 244</a:t>
            </a:r>
          </a:p>
          <a:p>
            <a:pPr marL="0" indent="0">
              <a:buNone/>
              <a:defRPr b="1"/>
            </a:pPr>
            <a:r>
              <a:rPr lang="en-US" sz="8000" dirty="0"/>
              <a:t>R30061 (Savannah, GA, </a:t>
            </a:r>
            <a:r>
              <a:rPr lang="en-US" sz="8000" dirty="0">
                <a:highlight>
                  <a:srgbClr val="FFFF00"/>
                </a:highlight>
              </a:rPr>
              <a:t>Area 2</a:t>
            </a:r>
            <a:r>
              <a:rPr lang="en-US" sz="8000" dirty="0"/>
              <a:t>), 56 / 90</a:t>
            </a:r>
          </a:p>
          <a:p>
            <a:pPr marL="0" indent="0">
              <a:buNone/>
              <a:defRPr b="1"/>
            </a:pPr>
            <a:r>
              <a:rPr lang="en-US" sz="8000" dirty="0"/>
              <a:t>R30733 (Memphis, TN, </a:t>
            </a:r>
            <a:r>
              <a:rPr lang="en-US" sz="8000" dirty="0">
                <a:highlight>
                  <a:srgbClr val="FFFF00"/>
                </a:highlight>
              </a:rPr>
              <a:t>Area 4</a:t>
            </a:r>
            <a:r>
              <a:rPr lang="en-US" sz="8000" dirty="0"/>
              <a:t>), 50 / 303</a:t>
            </a:r>
          </a:p>
          <a:p>
            <a:pPr marL="0" indent="0">
              <a:buNone/>
              <a:defRPr b="1"/>
            </a:pPr>
            <a:r>
              <a:rPr lang="en-US" sz="8000" dirty="0"/>
              <a:t>R30167 (Central NC, </a:t>
            </a:r>
            <a:r>
              <a:rPr lang="en-US" sz="8000" dirty="0">
                <a:highlight>
                  <a:srgbClr val="FFFF00"/>
                </a:highlight>
              </a:rPr>
              <a:t>Area 1</a:t>
            </a:r>
            <a:r>
              <a:rPr lang="en-US" sz="8000" dirty="0"/>
              <a:t>), 48 / 243</a:t>
            </a:r>
          </a:p>
          <a:p>
            <a:pPr marL="0" indent="0">
              <a:buNone/>
              <a:defRPr b="1"/>
            </a:pPr>
            <a:r>
              <a:rPr lang="en-US" sz="8000" dirty="0"/>
              <a:t>R30381 (Central Savannah River, SC, </a:t>
            </a:r>
            <a:r>
              <a:rPr lang="en-US" sz="8000" dirty="0">
                <a:highlight>
                  <a:srgbClr val="FFFF00"/>
                </a:highlight>
              </a:rPr>
              <a:t>Area 2</a:t>
            </a:r>
            <a:r>
              <a:rPr lang="en-US" sz="8000" dirty="0"/>
              <a:t>), 36 / 145</a:t>
            </a:r>
          </a:p>
          <a:p>
            <a:pPr marL="0" indent="0">
              <a:buNone/>
              <a:defRPr b="1"/>
            </a:pPr>
            <a:r>
              <a:rPr lang="en-US" sz="8000" dirty="0"/>
              <a:t>R30041 (Mobile, AL, </a:t>
            </a:r>
            <a:r>
              <a:rPr lang="en-US" sz="8000" dirty="0">
                <a:highlight>
                  <a:srgbClr val="FFFF00"/>
                </a:highlight>
              </a:rPr>
              <a:t>Area 5</a:t>
            </a:r>
            <a:r>
              <a:rPr lang="en-US" sz="8000" dirty="0"/>
              <a:t>), 32 / 142</a:t>
            </a:r>
          </a:p>
          <a:p>
            <a:pPr marL="0" indent="0">
              <a:buNone/>
              <a:defRPr b="1"/>
            </a:pPr>
            <a:r>
              <a:rPr lang="en-US" sz="8000" dirty="0"/>
              <a:t>R30015 (Evansville-Owensboro, IN, </a:t>
            </a:r>
            <a:r>
              <a:rPr lang="en-US" sz="8000" dirty="0">
                <a:highlight>
                  <a:srgbClr val="FFFF00"/>
                </a:highlight>
              </a:rPr>
              <a:t>Area 4</a:t>
            </a:r>
            <a:r>
              <a:rPr lang="en-US" sz="8000" dirty="0"/>
              <a:t>), 29 / 137</a:t>
            </a:r>
          </a:p>
          <a:p>
            <a:pPr marL="0" indent="0">
              <a:buNone/>
              <a:defRPr b="1"/>
            </a:pPr>
            <a:r>
              <a:rPr lang="en-US" sz="8000" dirty="0"/>
              <a:t>R30791 (Tri-Cities, TN, </a:t>
            </a:r>
            <a:r>
              <a:rPr lang="en-US" sz="8000" dirty="0">
                <a:highlight>
                  <a:srgbClr val="FFFF00"/>
                </a:highlight>
              </a:rPr>
              <a:t>Area 4</a:t>
            </a:r>
            <a:r>
              <a:rPr lang="en-US" sz="8000" dirty="0"/>
              <a:t>), 19 / 73 </a:t>
            </a:r>
          </a:p>
          <a:p>
            <a:pPr marL="0" indent="0">
              <a:buNone/>
              <a:defRPr b="1"/>
            </a:pPr>
            <a:r>
              <a:rPr lang="en-US" sz="8000" dirty="0"/>
              <a:t>Area Chairs: A1 (James </a:t>
            </a:r>
            <a:r>
              <a:rPr lang="en-US" sz="8000" dirty="0" err="1"/>
              <a:t>Imanian</a:t>
            </a:r>
            <a:r>
              <a:rPr lang="en-US" sz="8000" dirty="0"/>
              <a:t>); A2 (Alessio Medda); A3 (Raul Ortega); A4 (Paul Kuban); </a:t>
            </a:r>
          </a:p>
          <a:p>
            <a:pPr marL="0" indent="0">
              <a:buNone/>
              <a:defRPr b="1"/>
            </a:pPr>
            <a:r>
              <a:rPr lang="en-US" sz="8000" dirty="0"/>
              <a:t>A5 (Rajeev Agrawal)  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CAFA9AD-8279-98E0-F577-14DEC873903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15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88879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59F8-2BCD-5A71-910F-20B7B66E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23101" cy="914400"/>
          </a:xfrm>
        </p:spPr>
        <p:txBody>
          <a:bodyPr>
            <a:noAutofit/>
          </a:bodyPr>
          <a:lstStyle/>
          <a:p>
            <a:r>
              <a:rPr lang="en-US" sz="3600" dirty="0"/>
              <a:t>Region 3 LMAG Present &amp; Future Outlook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B8FB-70B8-2EBE-8DA3-C26B3FB63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Benefit Forming LMAG</a:t>
            </a:r>
          </a:p>
          <a:p>
            <a:r>
              <a:rPr lang="en-US" dirty="0"/>
              <a:t>Section gets yearly rebates if the LMAG is in good-standing.</a:t>
            </a:r>
          </a:p>
          <a:p>
            <a:r>
              <a:rPr lang="en-US" dirty="0"/>
              <a:t>LMAG event expenses supported by LMC per IEEE Foundation Policy.</a:t>
            </a:r>
          </a:p>
          <a:p>
            <a:r>
              <a:rPr lang="en-US" dirty="0"/>
              <a:t>LMAG can engage LMs effectively for supporting Sections and LMs remain active in the Section programs.</a:t>
            </a:r>
          </a:p>
          <a:p>
            <a:r>
              <a:rPr lang="en-US" dirty="0"/>
              <a:t>LMs and LMAGs in the region qualifies for awards nomination.</a:t>
            </a:r>
          </a:p>
          <a:p>
            <a:r>
              <a:rPr lang="en-US" dirty="0"/>
              <a:t>Activities of interest to life members are supported at local level. </a:t>
            </a:r>
          </a:p>
          <a:p>
            <a:r>
              <a:rPr lang="en-US" dirty="0"/>
              <a:t>Existing LMAGs  should have </a:t>
            </a:r>
            <a:r>
              <a:rPr lang="en-US" dirty="0">
                <a:highlight>
                  <a:srgbClr val="FFFF00"/>
                </a:highlight>
              </a:rPr>
              <a:t>at least two events</a:t>
            </a:r>
            <a:r>
              <a:rPr lang="en-US" dirty="0"/>
              <a:t> identified per year in v-Tools events list and </a:t>
            </a:r>
            <a:r>
              <a:rPr lang="en-US" dirty="0">
                <a:highlight>
                  <a:srgbClr val="FFFF00"/>
                </a:highlight>
              </a:rPr>
              <a:t>six events per year </a:t>
            </a:r>
            <a:r>
              <a:rPr lang="en-US" dirty="0"/>
              <a:t>to be in good standing.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E497B71-7756-4EA8-EAC2-DD66BA0315F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16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77000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B5D0-3867-A4E2-F7BF-527345D4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23585" cy="914400"/>
          </a:xfrm>
        </p:spPr>
        <p:txBody>
          <a:bodyPr>
            <a:normAutofit/>
          </a:bodyPr>
          <a:lstStyle/>
          <a:p>
            <a:r>
              <a:rPr lang="en-US" sz="3600" dirty="0"/>
              <a:t>Region 3 LMAG Present &amp; Future Outlook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FEFE-8A8E-F4EF-30B7-7264905A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ighlight>
                  <a:srgbClr val="FFFF00"/>
                </a:highlight>
              </a:rPr>
              <a:t>Examples of Additional Funding Support provided in 2024 via </a:t>
            </a:r>
            <a:r>
              <a:rPr lang="en-US" u="sng" dirty="0"/>
              <a:t>LMAG or LMC in Region 3 Sections</a:t>
            </a:r>
          </a:p>
          <a:p>
            <a:r>
              <a:rPr lang="en-US" dirty="0"/>
              <a:t>Atlanta (GA) LMAG Activity: $200</a:t>
            </a:r>
          </a:p>
          <a:p>
            <a:r>
              <a:rPr lang="en-US" dirty="0"/>
              <a:t>Broward (FL) LMAG Activity: $200</a:t>
            </a:r>
          </a:p>
          <a:p>
            <a:r>
              <a:rPr lang="en-US" dirty="0"/>
              <a:t>Canaveral (FL) LMAG Activity: $800</a:t>
            </a:r>
          </a:p>
          <a:p>
            <a:r>
              <a:rPr lang="en-US" dirty="0"/>
              <a:t>Melbourne (FL) LMAG Activity: $1400</a:t>
            </a:r>
          </a:p>
          <a:p>
            <a:r>
              <a:rPr lang="en-US" dirty="0"/>
              <a:t>Mississippi LMAG Activity: $400</a:t>
            </a:r>
          </a:p>
          <a:p>
            <a:r>
              <a:rPr lang="en-US" dirty="0"/>
              <a:t>Tallahassee (FL) LMAG Activity: $700</a:t>
            </a:r>
          </a:p>
          <a:p>
            <a:r>
              <a:rPr lang="en-US" dirty="0"/>
              <a:t>R3, Regional Hardware Competition Prize: $1500</a:t>
            </a:r>
          </a:p>
          <a:p>
            <a:r>
              <a:rPr lang="en-US" dirty="0"/>
              <a:t>R3 Charlotte NC (HKN Leadership Conference): $5000</a:t>
            </a:r>
          </a:p>
          <a:p>
            <a:r>
              <a:rPr lang="en-US" dirty="0"/>
              <a:t>Support of MOVE for relief in NC after Hurricane Helene: $20,000  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96CFD36-31E4-5BF0-ED30-3763E21B156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17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98824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C195-710B-A46D-5A18-A7042787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33149" cy="914400"/>
          </a:xfrm>
        </p:spPr>
        <p:txBody>
          <a:bodyPr>
            <a:noAutofit/>
          </a:bodyPr>
          <a:lstStyle/>
          <a:p>
            <a:r>
              <a:rPr lang="en-US" sz="3600" dirty="0"/>
              <a:t>Region 3 LMAG Present &amp; Future Outlook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BE6B-EB1C-A29D-99DA-628BF1CB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345914"/>
          </a:xfrm>
        </p:spPr>
        <p:txBody>
          <a:bodyPr>
            <a:normAutofit/>
          </a:bodyPr>
          <a:lstStyle/>
          <a:p>
            <a:pPr>
              <a:defRPr b="1"/>
            </a:pPr>
            <a:r>
              <a:rPr lang="en-US" dirty="0"/>
              <a:t>Region Officers, MGA and the LMC encourage these 13 Sections to organize LMAG petitions and start LMAGs for full LM affiliation and LM engagement in Region 3. </a:t>
            </a:r>
          </a:p>
          <a:p>
            <a:pPr>
              <a:defRPr b="1"/>
            </a:pPr>
            <a:r>
              <a:rPr lang="en-US" dirty="0"/>
              <a:t>Contact your Regional LM Coordinator by email at </a:t>
            </a:r>
            <a:r>
              <a:rPr lang="en-US" u="sng" dirty="0">
                <a:solidFill>
                  <a:srgbClr val="0000F3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jmkulang@gmail.com</a:t>
            </a:r>
            <a:r>
              <a:rPr lang="en-US" dirty="0"/>
              <a:t> or by phone at (214)912-8536 to obtain the MGA petition link and walkthrough the simple petition process.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5CF61B8-2E4B-3008-0F41-9CA27CA9329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18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43771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FDAB-D705-C854-827A-A9775734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198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Examples of Life Member Engagements via LMAG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44F6-0AC4-9F39-CB8A-E74A3AEA7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Technical lecture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Joint activities with parent Section and other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Visit museum or site of technical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Social gatherings and luncheons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22DB4-535F-E722-9EE0-07E5312D3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Become a participating mentor</a:t>
            </a:r>
          </a:p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Assist in new officer orientation sessions</a:t>
            </a:r>
          </a:p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Hosting past / current volunteers</a:t>
            </a:r>
          </a:p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Assist  in forming student branches , chapters, affinity groups</a:t>
            </a:r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EDE90C-975E-4443-9978-714DBAAAB67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19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0216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140"/>
            <a:ext cx="10515600" cy="728662"/>
          </a:xfrm>
        </p:spPr>
        <p:txBody>
          <a:bodyPr>
            <a:normAutofit/>
          </a:bodyPr>
          <a:lstStyle/>
          <a:p>
            <a:r>
              <a:rPr lang="en-US" sz="3200" dirty="0"/>
              <a:t>Table of 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1966"/>
            <a:ext cx="10515600" cy="449451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72000"/>
              </a:lnSpc>
              <a:defRPr sz="2500" b="1"/>
            </a:pPr>
            <a:endParaRPr lang="en-US" sz="4400" dirty="0"/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History of Life Members - Life Members Committee  (SLIDE-3)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IEEE Foundation and Life Member Fund  (SLIDE-4)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Life Members and Life Members Committee (SLIDE-5) 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LMC Region Funding  (SLIDE-6) 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LMC Grant Funding  (SLIDE-7, SLIDE-8 )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LMC Fellowships, Medal and Paper Prize (SLIDE-9)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>
                <a:highlight>
                  <a:srgbClr val="FFFF00"/>
                </a:highlight>
              </a:rPr>
              <a:t>Life Members Engagement  (SLIDE-10)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>
                <a:highlight>
                  <a:srgbClr val="FFFF00"/>
                </a:highlight>
              </a:rPr>
              <a:t>LMC Awards Activity (SLIDE-11)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>
                <a:highlight>
                  <a:srgbClr val="FFFF00"/>
                </a:highlight>
              </a:rPr>
              <a:t>2024 LMAG Activities (SLIDES-12 &amp; 13) / Three Photos 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Region 3 LMAG Present &amp; Future Outlook (SLIDES -14, -15, -16, -17 &amp; -18) 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>
                <a:highlight>
                  <a:srgbClr val="FFFF00"/>
                </a:highlight>
              </a:rPr>
              <a:t>Examples of Life Member Engagements via  LMAG (SLIDES -19 &amp; -20</a:t>
            </a:r>
            <a:r>
              <a:rPr lang="en-US" sz="5000" dirty="0"/>
              <a:t>) 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Summary (SLIDE-21)</a:t>
            </a:r>
          </a:p>
          <a:p>
            <a:pPr>
              <a:lnSpc>
                <a:spcPct val="72000"/>
              </a:lnSpc>
              <a:defRPr sz="2500" b="1"/>
            </a:pPr>
            <a:r>
              <a:rPr lang="en-US" sz="5000" dirty="0"/>
              <a:t>Q&amp;A / END (SLIDE-22)</a:t>
            </a:r>
          </a:p>
          <a:p>
            <a:pPr>
              <a:lnSpc>
                <a:spcPct val="72000"/>
              </a:lnSpc>
              <a:defRPr sz="2500" b="1"/>
            </a:pPr>
            <a:endParaRPr lang="en-US" sz="4400" dirty="0"/>
          </a:p>
          <a:p>
            <a:pPr>
              <a:lnSpc>
                <a:spcPct val="72000"/>
              </a:lnSpc>
              <a:defRPr sz="2500" b="1"/>
            </a:pPr>
            <a:endParaRPr lang="en-US" sz="7200" dirty="0"/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4C789B-5512-87EB-9B81-69FECB38D980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2</a:t>
            </a:fld>
            <a:r>
              <a:rPr lang="en-US" sz="2400" b="1" dirty="0"/>
              <a:t> of 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195F3-695C-82D0-2E32-B23144507710}"/>
              </a:ext>
            </a:extLst>
          </p:cNvPr>
          <p:cNvSpPr txBox="1">
            <a:spLocks/>
          </p:cNvSpPr>
          <p:nvPr/>
        </p:nvSpPr>
        <p:spPr>
          <a:xfrm>
            <a:off x="838200" y="274320"/>
            <a:ext cx="63855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IEEE Life Members, Region 3</a:t>
            </a:r>
          </a:p>
        </p:txBody>
      </p:sp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B7AB-015B-699C-C018-35A157B2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3488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Examples of Life Member Engagements via LMAG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91FA-E941-06EE-FC4F-5489E78CF2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Assist local school districts (pre-university)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Support career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Science fair judging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Assist local student branches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Resource for early career knowhow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4BFE0-2DF8-D70A-535A-26038B2C3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Resource for soft skills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Student paper contests judging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Resource for Senior Member elevations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Source for Fellow nominations.</a:t>
            </a:r>
            <a:endParaRPr lang="en-US" sz="28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0DE4B66-A937-C56A-F8D1-C1A8B60E774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20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9261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0157-EF00-07A5-C30D-1573D427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2908" cy="914400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6D928-7261-A507-EAD9-FD913F7C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2000"/>
              </a:lnSpc>
              <a:defRPr sz="3000" b="1"/>
            </a:pPr>
            <a:r>
              <a:rPr lang="en-US" sz="2400" dirty="0"/>
              <a:t>The IEEE Life Member Committee (LMC) and Life Member Fund represents / supports over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39,400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Life Members worldwide.</a:t>
            </a:r>
          </a:p>
          <a:p>
            <a:pPr>
              <a:lnSpc>
                <a:spcPct val="72000"/>
              </a:lnSpc>
              <a:defRPr sz="3000" b="1"/>
            </a:pPr>
            <a:r>
              <a:rPr lang="en-US" sz="2400" dirty="0"/>
              <a:t>The LMC funds many projects of interest to Life Members.</a:t>
            </a:r>
          </a:p>
          <a:p>
            <a:pPr>
              <a:lnSpc>
                <a:spcPct val="72000"/>
              </a:lnSpc>
              <a:defRPr sz="3000" b="1"/>
            </a:pPr>
            <a:r>
              <a:rPr lang="en-US" sz="2400" dirty="0"/>
              <a:t>The LMC supports 189 Life Member Affinity Groups (LMAG) worldwide and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28</a:t>
            </a:r>
            <a:r>
              <a:rPr lang="en-US" sz="2400" dirty="0">
                <a:highlight>
                  <a:srgbClr val="FFFF00"/>
                </a:highlight>
              </a:rPr>
              <a:t> L</a:t>
            </a:r>
            <a:r>
              <a:rPr lang="en-US" sz="2400" dirty="0"/>
              <a:t>MAG in Region 3. 28 LMAGs should post in the </a:t>
            </a:r>
            <a:r>
              <a:rPr lang="en-US" sz="2400" dirty="0" err="1"/>
              <a:t>vTools</a:t>
            </a:r>
            <a:r>
              <a:rPr lang="en-US" sz="2400" dirty="0"/>
              <a:t> events at least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2-events </a:t>
            </a:r>
            <a:r>
              <a:rPr lang="en-US" sz="2400" dirty="0"/>
              <a:t>to keep the LMAG alive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to receive rebates </a:t>
            </a:r>
            <a:r>
              <a:rPr lang="en-US" sz="2400" dirty="0"/>
              <a:t>from MGA and have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at least 6-events to receive bonus rebates </a:t>
            </a:r>
            <a:r>
              <a:rPr lang="en-US" sz="2400" dirty="0"/>
              <a:t>from MGA.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6-events and above will qualify for self-nomination for potential LMC awards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72000"/>
              </a:lnSpc>
              <a:defRPr sz="3000" b="1"/>
            </a:pPr>
            <a:r>
              <a:rPr lang="en-US" sz="2400" dirty="0"/>
              <a:t>Life Members are encouraged to network with Life Members socially, through technical presentations and tours, be involved with STEM activities and technology history projects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LMs / LMAGs should lead Group mentoring initiatives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with Students, Student Activities Coordinator, YP and WIE to accomplish strategic goals of IEEE.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72000"/>
              </a:lnSpc>
              <a:defRPr sz="3000" b="1"/>
            </a:pPr>
            <a:r>
              <a:rPr lang="en-US" sz="2400" dirty="0"/>
              <a:t>Region 3 officers, MGA and the LMC encourage the remaining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13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sections in Region 3 to consider forming an LMAG with their Life Membership.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D8AE232-DC0B-20BD-E09C-2C4923FD7E9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21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388000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668B-89A9-DC90-0A27-C5043C02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IEEE Life Members, Region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442B-EA79-5071-D38B-56EC638A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Q&amp;A??</a:t>
            </a:r>
          </a:p>
          <a:p>
            <a:pPr marL="0" indent="0">
              <a:buNone/>
            </a:pPr>
            <a:r>
              <a:rPr lang="en-US" sz="3200" u="sng" dirty="0"/>
              <a:t>Closing Note</a:t>
            </a:r>
            <a:r>
              <a:rPr lang="en-US" sz="3200" b="1" dirty="0"/>
              <a:t>: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2025 IEEE Life Members Evolution Conference will be held from June 11 to 13 at the Joyce Cummings Center at Tufts University in Medford, Massachusetts (Boston). 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sz="2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2025 IEEE Life Members Evolution Conference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speakers will cater to a wide audience, ensuring a rich and engaging experience for all—and an exceptional opportunity to connect with industry leaders, gain valuable insights, and expand your network. Visit </a:t>
            </a:r>
            <a:r>
              <a:rPr lang="en-US" sz="2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lifemembersconference.ieee.org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learn more. </a:t>
            </a:r>
          </a:p>
          <a:p>
            <a:pPr marL="0" indent="0">
              <a:buNone/>
            </a:pPr>
            <a:r>
              <a:rPr lang="en-US" sz="3200" dirty="0"/>
              <a:t>End of Presentation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0CE0533-F246-1BA0-ED52-6EE4140DF6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22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59706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0966-B5CF-CFB7-2022-990AA20A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32" y="655505"/>
            <a:ext cx="9581424" cy="528809"/>
          </a:xfrm>
        </p:spPr>
        <p:txBody>
          <a:bodyPr>
            <a:noAutofit/>
          </a:bodyPr>
          <a:lstStyle/>
          <a:p>
            <a:r>
              <a:rPr lang="en-US" sz="3200" dirty="0"/>
              <a:t>History of IEEE Life Members – Life Member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5621-DF1A-1CBA-F7E9-759BDBF1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432" y="1489915"/>
            <a:ext cx="10244769" cy="4448175"/>
          </a:xfrm>
        </p:spPr>
        <p:txBody>
          <a:bodyPr>
            <a:normAutofit/>
          </a:bodyPr>
          <a:lstStyle/>
          <a:p>
            <a:r>
              <a:rPr lang="en-US" b="1" u="sng" dirty="0">
                <a:highlight>
                  <a:srgbClr val="FFFF00"/>
                </a:highlight>
              </a:rPr>
              <a:t>May 13, 1884</a:t>
            </a:r>
            <a:r>
              <a:rPr lang="en-US" b="1" dirty="0"/>
              <a:t>: </a:t>
            </a:r>
            <a:r>
              <a:rPr lang="en-US" dirty="0"/>
              <a:t>American Institute of Electrical Engineers (</a:t>
            </a:r>
            <a:r>
              <a:rPr lang="en-US" dirty="0">
                <a:highlight>
                  <a:srgbClr val="FFFF00"/>
                </a:highlight>
              </a:rPr>
              <a:t>AIEE</a:t>
            </a:r>
            <a:r>
              <a:rPr lang="en-US" dirty="0"/>
              <a:t>) Founded in New York (Composed mostly of Engineers, Academia, Service providers, Equipment  suppliers of Telegraphy / Telephony / Electrical Technology and Power)</a:t>
            </a:r>
          </a:p>
          <a:p>
            <a:r>
              <a:rPr lang="en-US" b="1" u="sng" dirty="0">
                <a:highlight>
                  <a:srgbClr val="FFFF00"/>
                </a:highlight>
              </a:rPr>
              <a:t>1889</a:t>
            </a:r>
            <a:r>
              <a:rPr lang="en-US" b="1" dirty="0"/>
              <a:t>:</a:t>
            </a:r>
            <a:r>
              <a:rPr lang="en-US" dirty="0"/>
              <a:t> At the inception of AIEE in 1884 there were discussions on having Life Membership. AIEE selected the </a:t>
            </a:r>
            <a:r>
              <a:rPr lang="en-US" dirty="0">
                <a:highlight>
                  <a:srgbClr val="FFFF00"/>
                </a:highlight>
              </a:rPr>
              <a:t>first Life Members</a:t>
            </a:r>
            <a:r>
              <a:rPr lang="en-US" dirty="0"/>
              <a:t>  in 1889 from the founding members. </a:t>
            </a:r>
          </a:p>
          <a:p>
            <a:r>
              <a:rPr lang="en-US" b="1" u="sng" dirty="0">
                <a:highlight>
                  <a:srgbClr val="FFFF00"/>
                </a:highlight>
              </a:rPr>
              <a:t>May 13, 1912</a:t>
            </a:r>
            <a:r>
              <a:rPr lang="en-US" b="1" dirty="0"/>
              <a:t>: </a:t>
            </a:r>
            <a:r>
              <a:rPr lang="en-US" dirty="0"/>
              <a:t>Institute of Radio Engineers (</a:t>
            </a:r>
            <a:r>
              <a:rPr lang="en-US" dirty="0">
                <a:highlight>
                  <a:srgbClr val="FFFF00"/>
                </a:highlight>
              </a:rPr>
              <a:t>IRE</a:t>
            </a:r>
            <a:r>
              <a:rPr lang="en-US" dirty="0"/>
              <a:t>) Founded in New York (composition included American /</a:t>
            </a:r>
            <a:r>
              <a:rPr lang="en-US" dirty="0">
                <a:highlight>
                  <a:srgbClr val="FFFF00"/>
                </a:highlight>
              </a:rPr>
              <a:t> International </a:t>
            </a:r>
            <a:r>
              <a:rPr lang="en-US" dirty="0"/>
              <a:t>Wireless Engineers, Academia, Equipment manufacturers and Practitioners).   </a:t>
            </a:r>
          </a:p>
          <a:p>
            <a:r>
              <a:rPr lang="en-US" b="1" u="sng" dirty="0">
                <a:highlight>
                  <a:srgbClr val="FFFF00"/>
                </a:highlight>
              </a:rPr>
              <a:t>January 1, 1963</a:t>
            </a:r>
            <a:r>
              <a:rPr lang="en-US" b="1" dirty="0"/>
              <a:t>: </a:t>
            </a:r>
            <a:r>
              <a:rPr lang="en-US" dirty="0"/>
              <a:t>AIEE and IRE merged to form Institute of Electrical and Electronic Engineers (</a:t>
            </a:r>
            <a:r>
              <a:rPr lang="en-US" dirty="0">
                <a:highlight>
                  <a:srgbClr val="FFFF00"/>
                </a:highlight>
              </a:rPr>
              <a:t>IEEE</a:t>
            </a:r>
            <a:r>
              <a:rPr lang="en-US" dirty="0"/>
              <a:t>). Life Member fund (</a:t>
            </a:r>
            <a:r>
              <a:rPr lang="en-US" dirty="0">
                <a:highlight>
                  <a:srgbClr val="FFFF00"/>
                </a:highlight>
              </a:rPr>
              <a:t>LMF</a:t>
            </a:r>
            <a:r>
              <a:rPr lang="en-US" dirty="0"/>
              <a:t>) along with Life Member Committee (</a:t>
            </a:r>
            <a:r>
              <a:rPr lang="en-US" dirty="0">
                <a:highlight>
                  <a:srgbClr val="FFFF00"/>
                </a:highlight>
              </a:rPr>
              <a:t>LMC</a:t>
            </a:r>
            <a:r>
              <a:rPr lang="en-US" dirty="0"/>
              <a:t>) was </a:t>
            </a:r>
            <a:r>
              <a:rPr lang="en-US" dirty="0">
                <a:highlight>
                  <a:srgbClr val="FFFF00"/>
                </a:highlight>
              </a:rPr>
              <a:t>created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D6DBF06-F720-6614-D98E-C73F1CBC6ACB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3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28626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09D6-3A9D-96A7-4E28-34671F6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890475"/>
            <a:ext cx="7138930" cy="629854"/>
          </a:xfrm>
        </p:spPr>
        <p:txBody>
          <a:bodyPr>
            <a:noAutofit/>
          </a:bodyPr>
          <a:lstStyle/>
          <a:p>
            <a:r>
              <a:rPr lang="en-US" sz="3200" dirty="0"/>
              <a:t>IEEE Foundation and Life Member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2905-46C3-1C97-04E2-672CE4D6F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20329"/>
            <a:ext cx="10515600" cy="3613531"/>
          </a:xfrm>
        </p:spPr>
        <p:txBody>
          <a:bodyPr>
            <a:noAutofit/>
          </a:bodyPr>
          <a:lstStyle/>
          <a:p>
            <a:r>
              <a:rPr lang="en-US" sz="3200" b="1" u="sng" dirty="0">
                <a:highlight>
                  <a:srgbClr val="FFFF00"/>
                </a:highlight>
              </a:rPr>
              <a:t>February 1, 1973</a:t>
            </a:r>
            <a:r>
              <a:rPr lang="en-US" sz="3200" b="1" dirty="0"/>
              <a:t>: </a:t>
            </a:r>
            <a:r>
              <a:rPr lang="en-US" sz="3200" dirty="0">
                <a:highlight>
                  <a:srgbClr val="FFFF00"/>
                </a:highlight>
              </a:rPr>
              <a:t>IEEE Foundation</a:t>
            </a:r>
            <a:r>
              <a:rPr lang="en-US" sz="3200" dirty="0"/>
              <a:t> was formed as IEEE’s philanthropic partner.   </a:t>
            </a:r>
          </a:p>
          <a:p>
            <a:r>
              <a:rPr lang="en-US" sz="3200" dirty="0"/>
              <a:t>IEEE Foundation provides banking / investment services to LMC and for LMF . </a:t>
            </a:r>
          </a:p>
          <a:p>
            <a:r>
              <a:rPr lang="en-US" sz="3200" dirty="0"/>
              <a:t>LMC Submits an annual budget to the IEEE Foundation. </a:t>
            </a:r>
          </a:p>
          <a:p>
            <a:r>
              <a:rPr lang="en-US" sz="3200" dirty="0"/>
              <a:t>LMC  activities and functions are financed thru Life Members Fund (LMF).  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C548A45-F1BC-3CA9-C9F1-E55F5D82AEE7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4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76114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A5C7-0202-BF0B-CD4C-9A139970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93" y="555520"/>
            <a:ext cx="8528891" cy="691939"/>
          </a:xfrm>
        </p:spPr>
        <p:txBody>
          <a:bodyPr>
            <a:normAutofit/>
          </a:bodyPr>
          <a:lstStyle/>
          <a:p>
            <a:r>
              <a:rPr lang="en-US" sz="3200" dirty="0"/>
              <a:t>IEEE Life Members and Life Members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477E1-4F73-E05A-40E1-00A3869B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193" y="1466735"/>
            <a:ext cx="10515600" cy="4295087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highlight>
                  <a:srgbClr val="FFFF00"/>
                </a:highlight>
              </a:rPr>
              <a:t>1945 – 2025 </a:t>
            </a:r>
            <a:r>
              <a:rPr lang="en-US" b="1" u="sng" dirty="0"/>
              <a:t>(80-year period)</a:t>
            </a:r>
            <a:r>
              <a:rPr lang="en-US" b="1" dirty="0"/>
              <a:t>:  </a:t>
            </a:r>
            <a:r>
              <a:rPr lang="en-US" dirty="0"/>
              <a:t>IEEE Life Membership grown from </a:t>
            </a:r>
            <a:r>
              <a:rPr lang="en-US" dirty="0">
                <a:highlight>
                  <a:srgbClr val="FFFF00"/>
                </a:highlight>
              </a:rPr>
              <a:t>1045 to over 39,400</a:t>
            </a:r>
            <a:r>
              <a:rPr lang="en-US" dirty="0"/>
              <a:t>. </a:t>
            </a:r>
          </a:p>
          <a:p>
            <a:r>
              <a:rPr lang="en-US" b="1" u="sng" dirty="0"/>
              <a:t>LMC invests in our life members </a:t>
            </a:r>
            <a:r>
              <a:rPr lang="en-US" dirty="0"/>
              <a:t>by providing local, social, technical, and humanitarian activities that:</a:t>
            </a:r>
          </a:p>
          <a:p>
            <a:r>
              <a:rPr lang="en-US" dirty="0"/>
              <a:t>Keep LMs active in the IEEE community</a:t>
            </a:r>
          </a:p>
          <a:p>
            <a:r>
              <a:rPr lang="en-US" dirty="0"/>
              <a:t>Encourage life-long learning with events / resources</a:t>
            </a:r>
          </a:p>
          <a:p>
            <a:r>
              <a:rPr lang="en-US" dirty="0"/>
              <a:t>Mentor students  / young professionals with outreach and grant initiatives </a:t>
            </a:r>
          </a:p>
          <a:p>
            <a:r>
              <a:rPr lang="en-US" dirty="0"/>
              <a:t>Support fellowships and awards programs</a:t>
            </a:r>
          </a:p>
          <a:p>
            <a:r>
              <a:rPr lang="en-US" dirty="0"/>
              <a:t>Honor our legacy by capturing the life history of our Life Members</a:t>
            </a:r>
          </a:p>
          <a:p>
            <a:r>
              <a:rPr lang="en-US" b="1" u="sng" dirty="0"/>
              <a:t>Life Members Affinity Groups (LMAGs)</a:t>
            </a:r>
            <a:r>
              <a:rPr lang="en-US" b="1" dirty="0"/>
              <a:t>:</a:t>
            </a:r>
            <a:r>
              <a:rPr lang="en-US" dirty="0"/>
              <a:t> LMAG programs are supported by LMC at Local and Section levels.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8FA162-5D8D-7036-4A28-2559FFA12618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5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0029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040"/>
            <a:ext cx="8217665" cy="868764"/>
          </a:xfrm>
        </p:spPr>
        <p:txBody>
          <a:bodyPr>
            <a:normAutofit/>
          </a:bodyPr>
          <a:lstStyle/>
          <a:p>
            <a:r>
              <a:rPr lang="en-US" sz="3200" dirty="0"/>
              <a:t>LMC Region Funding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97" y="1669054"/>
            <a:ext cx="10515600" cy="3696159"/>
          </a:xfrm>
        </p:spPr>
        <p:txBody>
          <a:bodyPr>
            <a:normAutofit/>
          </a:bodyPr>
          <a:lstStyle/>
          <a:p>
            <a:r>
              <a:rPr lang="en-US" sz="3200" dirty="0"/>
              <a:t>E01: Support Student Region Events per Region (2k)</a:t>
            </a:r>
          </a:p>
          <a:p>
            <a:r>
              <a:rPr lang="en-US" sz="3200" dirty="0"/>
              <a:t>E20a: LM Affinity Group Activities per Region (5k)</a:t>
            </a:r>
          </a:p>
          <a:p>
            <a:r>
              <a:rPr lang="en-US" sz="3200" dirty="0"/>
              <a:t>E30-2: Group Mentoring Initiative per Region (0.5k) SAC, YP, WIE, LM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B17ABC8-2D92-6385-EAF9-F8F1F8A23CCF}"/>
              </a:ext>
            </a:extLst>
          </p:cNvPr>
          <p:cNvSpPr txBox="1">
            <a:spLocks/>
          </p:cNvSpPr>
          <p:nvPr/>
        </p:nvSpPr>
        <p:spPr>
          <a:xfrm>
            <a:off x="838200" y="6310975"/>
            <a:ext cx="1121877" cy="3847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6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7487-5026-934E-F999-A2EBB6D6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LMC Grants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1833-0700-BA4F-993D-B61584B3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36819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E02: Grant Support Student activities per Region (1k)</a:t>
            </a:r>
          </a:p>
          <a:p>
            <a:r>
              <a:rPr lang="en-US" sz="3200" dirty="0"/>
              <a:t>E03: WISE Program </a:t>
            </a:r>
            <a:r>
              <a:rPr lang="en-US" sz="3200" dirty="0">
                <a:highlight>
                  <a:srgbClr val="FFFF00"/>
                </a:highlight>
              </a:rPr>
              <a:t>(Selection Completed for 2025)</a:t>
            </a:r>
          </a:p>
          <a:p>
            <a:r>
              <a:rPr lang="en-US" sz="3200" dirty="0"/>
              <a:t>E04: Education STEM outreach (0.5k)</a:t>
            </a:r>
          </a:p>
          <a:p>
            <a:r>
              <a:rPr lang="en-US" sz="3200" dirty="0"/>
              <a:t>E05: EPICS program per Region (0.5k)</a:t>
            </a:r>
          </a:p>
          <a:p>
            <a:r>
              <a:rPr lang="en-US" sz="3200" dirty="0"/>
              <a:t>E06: Human / Philanthropy Joint Efforts (0.5k)</a:t>
            </a:r>
          </a:p>
          <a:p>
            <a:r>
              <a:rPr lang="en-US" sz="3200" dirty="0"/>
              <a:t>E07: MOVE related projects (10k max)</a:t>
            </a:r>
          </a:p>
          <a:p>
            <a:r>
              <a:rPr lang="en-US" sz="3200" dirty="0"/>
              <a:t>E08: Global Museum projects (10k max)  HC</a:t>
            </a:r>
          </a:p>
          <a:p>
            <a:r>
              <a:rPr lang="en-US" sz="3200" dirty="0"/>
              <a:t>E09: YP (5k)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003AC50-035A-4285-A582-30F8D9F1A02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7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164024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DA2-44B6-36B9-2F14-17CA5632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36306" cy="914400"/>
          </a:xfrm>
        </p:spPr>
        <p:txBody>
          <a:bodyPr>
            <a:normAutofit/>
          </a:bodyPr>
          <a:lstStyle/>
          <a:p>
            <a:r>
              <a:rPr lang="en-US" sz="3200" dirty="0"/>
              <a:t>LMC Grants Funding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B61F-7AF0-6229-768C-0E759B85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2935997"/>
          </a:xfrm>
        </p:spPr>
        <p:txBody>
          <a:bodyPr>
            <a:normAutofit/>
          </a:bodyPr>
          <a:lstStyle/>
          <a:p>
            <a:r>
              <a:rPr lang="en-US" sz="3200" dirty="0"/>
              <a:t>E10: IEEE Honor Society –HKN (5k) </a:t>
            </a:r>
          </a:p>
          <a:p>
            <a:r>
              <a:rPr lang="en-US" sz="3200" dirty="0"/>
              <a:t>E11: WIE / International Leadership Conference (3k)</a:t>
            </a:r>
          </a:p>
          <a:p>
            <a:r>
              <a:rPr lang="en-US" sz="3200" dirty="0"/>
              <a:t>E12: Rising Star Conference (3k)</a:t>
            </a:r>
          </a:p>
          <a:p>
            <a:r>
              <a:rPr lang="en-US" sz="3200" dirty="0"/>
              <a:t>E19: LM Oral Histories (2k) HC</a:t>
            </a:r>
          </a:p>
          <a:p>
            <a:r>
              <a:rPr lang="en-US" sz="3200" dirty="0"/>
              <a:t>E30-1: Miscellaneous projects per Region (1k)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C436FD0-88F5-1865-2055-9D4C7F78C0E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8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412535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A2FB-F0A2-248F-6139-1FEBD766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642"/>
            <a:ext cx="9143082" cy="583894"/>
          </a:xfrm>
        </p:spPr>
        <p:txBody>
          <a:bodyPr>
            <a:normAutofit/>
          </a:bodyPr>
          <a:lstStyle/>
          <a:p>
            <a:r>
              <a:rPr lang="en-US" sz="2800" dirty="0"/>
              <a:t>LMC Fellowships, Electrotechnology History Prize, Medal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28E4-825A-071C-C226-C6AA0F0F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E13: </a:t>
            </a:r>
            <a:r>
              <a:rPr lang="en-US" sz="2800" b="1" u="sng" dirty="0"/>
              <a:t>LM History Fellowship </a:t>
            </a:r>
            <a:r>
              <a:rPr lang="en-US" sz="2800" dirty="0"/>
              <a:t>for 1-year full-time graduate work or post-doctoral research in the history of electrical science and technology at a recognized university – (29k max). Candidates with (undergraduate degree in engineering, sciences, or humanities are eligible for the fellowship) HC</a:t>
            </a:r>
          </a:p>
          <a:p>
            <a:r>
              <a:rPr lang="en-US" sz="2800" dirty="0"/>
              <a:t>E14: </a:t>
            </a:r>
            <a:r>
              <a:rPr lang="en-US" sz="2800" b="1" dirty="0"/>
              <a:t>LM Graduate Study Fellowship in Electrical Engineering </a:t>
            </a:r>
            <a:r>
              <a:rPr lang="en-US" sz="2800" dirty="0"/>
              <a:t>to support 1</a:t>
            </a:r>
            <a:r>
              <a:rPr lang="en-US" sz="2800" baseline="30000" dirty="0"/>
              <a:t>st</a:t>
            </a:r>
            <a:r>
              <a:rPr lang="en-US" sz="2800" dirty="0"/>
              <a:t> year graduate students for Masters or to pursue PhD (2-year recurring fellowship) selection by EAB. (22k Max)                                            </a:t>
            </a:r>
          </a:p>
          <a:p>
            <a:r>
              <a:rPr lang="en-US" sz="2800" b="1" dirty="0"/>
              <a:t>E15: </a:t>
            </a:r>
            <a:r>
              <a:rPr lang="en-US" sz="2800" b="1" u="sng" dirty="0"/>
              <a:t>James </a:t>
            </a:r>
            <a:r>
              <a:rPr lang="en-US" sz="2800" b="1" u="sng" dirty="0" err="1"/>
              <a:t>Mulligen</a:t>
            </a:r>
            <a:r>
              <a:rPr lang="en-US" sz="2800" b="1" u="sng" dirty="0"/>
              <a:t> Educational Medal:</a:t>
            </a:r>
            <a:r>
              <a:rPr lang="en-US" sz="2800" dirty="0"/>
              <a:t>  to recognize An IEEE member in the teaching profession for contributions to the vitality, imagination, and leadership of the members of the engineering profession.  (7.5k max) – Medal, certificate and honorarium – EAB</a:t>
            </a:r>
          </a:p>
          <a:p>
            <a:r>
              <a:rPr lang="en-US" sz="2800" b="1" u="sng" dirty="0"/>
              <a:t>E16: LM Bernard Finn IEEE History Prize</a:t>
            </a:r>
            <a:r>
              <a:rPr lang="en-US" sz="2800" dirty="0"/>
              <a:t>: Administered by Society for the History of Technology (SHOT) for best paper in the history of electrotechnology – power, electronics, telecommunications and computer science (2k max including $1000/- for travel to receive honor.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A77338B-7570-C994-09B7-8015824D473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2400" b="1" smtClean="0"/>
              <a:pPr/>
              <a:t>9</a:t>
            </a:fld>
            <a:r>
              <a:rPr lang="en-US" sz="2400" b="1" dirty="0"/>
              <a:t> of 22</a:t>
            </a:r>
          </a:p>
        </p:txBody>
      </p:sp>
    </p:spTree>
    <p:extLst>
      <p:ext uri="{BB962C8B-B14F-4D97-AF65-F5344CB8AC3E}">
        <p14:creationId xmlns:p14="http://schemas.microsoft.com/office/powerpoint/2010/main" val="203402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7132</TotalTime>
  <Words>2339</Words>
  <Application>Microsoft Office PowerPoint</Application>
  <PresentationFormat>Widescreen</PresentationFormat>
  <Paragraphs>187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Calibri</vt:lpstr>
      <vt:lpstr>Office Theme</vt:lpstr>
      <vt:lpstr>IEEE LIFE MEMBERS REGION 3  (Friday March 28, 2025) </vt:lpstr>
      <vt:lpstr>Table of Contents</vt:lpstr>
      <vt:lpstr>History of IEEE Life Members – Life Member Committee</vt:lpstr>
      <vt:lpstr>IEEE Foundation and Life Member Fund</vt:lpstr>
      <vt:lpstr>IEEE Life Members and Life Members Committee</vt:lpstr>
      <vt:lpstr>LMC Region Funding</vt:lpstr>
      <vt:lpstr>LMC Grants Funding</vt:lpstr>
      <vt:lpstr>LMC Grants Funding (continued)</vt:lpstr>
      <vt:lpstr>LMC Fellowships, Electrotechnology History Prize, Medal </vt:lpstr>
      <vt:lpstr>Life Members Engagement</vt:lpstr>
      <vt:lpstr>LMC Awards Activity</vt:lpstr>
      <vt:lpstr>2024 LMAG Activities – Joint Section Event</vt:lpstr>
      <vt:lpstr>2024 LMAG Activities – Joint Section Event (Cont’d) </vt:lpstr>
      <vt:lpstr>Region 3 LMAG Present &amp; Future Outlook</vt:lpstr>
      <vt:lpstr>Region 3 LMAG Present &amp; Future Outlook (Cont’d)</vt:lpstr>
      <vt:lpstr>Region 3 LMAG Present &amp; Future Outlook (Cont’d)</vt:lpstr>
      <vt:lpstr>Region 3 LMAG Present &amp; Future Outlook (Cont’d)</vt:lpstr>
      <vt:lpstr>Region 3 LMAG Present &amp; Future Outlook (Cont’d)</vt:lpstr>
      <vt:lpstr>Examples of Life Member Engagements via LMAG</vt:lpstr>
      <vt:lpstr>Examples of Life Member Engagements via LMAG (Cont’d)</vt:lpstr>
      <vt:lpstr>Summary</vt:lpstr>
      <vt:lpstr>IEEE Life Members, Region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12</cp:revision>
  <dcterms:created xsi:type="dcterms:W3CDTF">2024-01-28T22:59:39Z</dcterms:created>
  <dcterms:modified xsi:type="dcterms:W3CDTF">2025-03-26T22:48:45Z</dcterms:modified>
</cp:coreProperties>
</file>