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7" r:id="rId2"/>
    <p:sldId id="268" r:id="rId3"/>
    <p:sldId id="269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29D"/>
    <a:srgbClr val="E3E8EB"/>
    <a:srgbClr val="DFE3E7"/>
    <a:srgbClr val="E4E9ED"/>
    <a:srgbClr val="002A4E"/>
    <a:srgbClr val="F6BE07"/>
    <a:srgbClr val="0062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45" autoAdjust="0"/>
    <p:restoredTop sz="94660" autoAdjust="0"/>
  </p:normalViewPr>
  <p:slideViewPr>
    <p:cSldViewPr snapToGrid="0">
      <p:cViewPr varScale="1">
        <p:scale>
          <a:sx n="99" d="100"/>
          <a:sy n="99" d="100"/>
        </p:scale>
        <p:origin x="1128" y="30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127" d="100"/>
          <a:sy n="127" d="100"/>
        </p:scale>
        <p:origin x="-4884" y="-6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A75556-C536-4B27-B812-A02EA16935C3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711C49-634C-40A4-B611-39B3208BD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753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Commonly referred to A&amp;A</a:t>
            </a:r>
          </a:p>
          <a:p>
            <a:pPr marL="171450" indent="-171450">
              <a:buFontTx/>
              <a:buChar char="-"/>
            </a:pPr>
            <a:r>
              <a:rPr lang="en-US" dirty="0"/>
              <a:t>Admissions is handled by IEEE staff</a:t>
            </a:r>
          </a:p>
          <a:p>
            <a:pPr marL="171450" indent="-171450">
              <a:buFontTx/>
              <a:buChar char="-"/>
            </a:pPr>
            <a:r>
              <a:rPr lang="en-US" dirty="0"/>
              <a:t>Advancements is handled by the A&amp;A Committee of volunteers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11C49-634C-40A4-B611-39B3208BDC7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038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alphaModFix amt="30000"/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B2746-9516-4131-A66B-13D41FE5D1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82867A-808D-4B4C-8147-E20DE8F56D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613B5D-7A28-4567-9D95-6D56D75ED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F6E10-088A-474C-A2BB-26858750F9E5}" type="datetime1">
              <a:rPr lang="en-US" smtClean="0"/>
              <a:t>3/26/2025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0F18A2-42DA-4AF3-B769-DFD694605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7A59788-7E7E-4BE1-807C-8B583101324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01" y="213459"/>
            <a:ext cx="1628452" cy="90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6762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9DBF9-1070-4D1D-B24A-AC9D4C4B3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1430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0785C7-F30C-41C5-B470-AB1FB71145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600200"/>
            <a:ext cx="6172200" cy="470077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DCA933-8B8C-488C-8599-84327CF05B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600200"/>
            <a:ext cx="3932237" cy="470077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35A62C-4F9F-43DC-8E79-D0E7C60BE1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55495" y="6384415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7F9B0DC5-2C23-46EA-9207-C3334FEAA56E}" type="datetime1">
              <a:rPr lang="en-US" smtClean="0"/>
              <a:pPr/>
              <a:t>3/26/2025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D4410C-2ADE-4198-AF7C-F1A2A46C3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770E9F6-FA5E-4B26-A454-8D366B38AD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481" y="5850701"/>
            <a:ext cx="1628452" cy="9089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1329B70-8EB0-6BF7-8DBC-806B714284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82672" y="8352"/>
            <a:ext cx="948242" cy="136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55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F8AA4-672F-4E6B-A8DF-43E43537C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19B63-9B50-4AE3-8E69-59AF4CE8B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598"/>
            <a:ext cx="10515600" cy="4933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E146CA-3223-49D8-8A04-78A4B0BAE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A9B48D5-747D-4432-BC9A-3C77664234B5}"/>
              </a:ext>
            </a:extLst>
          </p:cNvPr>
          <p:cNvCxnSpPr/>
          <p:nvPr userDrawn="1"/>
        </p:nvCxnSpPr>
        <p:spPr>
          <a:xfrm>
            <a:off x="838200" y="1330716"/>
            <a:ext cx="10515599" cy="0"/>
          </a:xfrm>
          <a:prstGeom prst="line">
            <a:avLst/>
          </a:prstGeom>
          <a:ln>
            <a:solidFill>
              <a:srgbClr val="F6BE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10B5F19B-9159-48B6-8D3A-235A1EA0A1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481" y="5850701"/>
            <a:ext cx="1628452" cy="9089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329783C-1584-9C4D-16E4-9D8E2AD693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82672" y="8352"/>
            <a:ext cx="948242" cy="136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846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F5EA7-C868-490E-B23A-318ECA48A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72C6D4-09FA-4CB4-BBE1-0C9A335D3E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6247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84D455-26D7-488B-82F6-553A3A7ADE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69860" y="6369485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3ADABA23-1EE7-4FF7-81E1-1C903E520C5D}" type="datetime1">
              <a:rPr lang="en-US" smtClean="0"/>
              <a:pPr/>
              <a:t>3/26/2025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2F5C34-085F-499C-8F57-D2607BD49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9352316-4A36-4DCD-8BEF-80FF909BC3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481" y="5850701"/>
            <a:ext cx="1628452" cy="9089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3977CD-F53E-609A-2E0C-7B065062E2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82672" y="8352"/>
            <a:ext cx="948242" cy="136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132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8E7D5-A79C-4556-83E8-6B58CFF10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5A1758-89B2-45B0-8905-D8E64D78AF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71600"/>
            <a:ext cx="5181600" cy="4933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0545AE-17DA-4C71-83F1-F155B735E4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71600"/>
            <a:ext cx="5181600" cy="49335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8DFCAE-B36C-4702-A2EF-1529D21F20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75456" y="6356350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EBFD83CA-F91E-4889-B6AB-2E0D3BB037F7}" type="datetime1">
              <a:rPr lang="en-US" smtClean="0"/>
              <a:pPr/>
              <a:t>3/26/2025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82323D-EC91-44B4-8D19-93D7E7908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4099521-FBD7-45D2-92CB-9A69E9D0E48F}"/>
              </a:ext>
            </a:extLst>
          </p:cNvPr>
          <p:cNvCxnSpPr/>
          <p:nvPr userDrawn="1"/>
        </p:nvCxnSpPr>
        <p:spPr>
          <a:xfrm>
            <a:off x="838200" y="1330716"/>
            <a:ext cx="10515599" cy="0"/>
          </a:xfrm>
          <a:prstGeom prst="line">
            <a:avLst/>
          </a:prstGeom>
          <a:ln>
            <a:solidFill>
              <a:srgbClr val="F6BE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FAAE1901-43D2-4F3A-9275-4921C6B1F0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481" y="5850701"/>
            <a:ext cx="1628452" cy="9089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10BC7A9-5DD8-88E1-57DA-9885FB42176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82672" y="8352"/>
            <a:ext cx="948242" cy="136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897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48815-F4F7-410A-B2E9-DC60AECEA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9378868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8E8B4D-A7F8-4D7E-8944-717B7F947D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371600"/>
            <a:ext cx="5157787" cy="685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04F3D9-108D-4DEB-AF00-C0FD453C38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057399"/>
            <a:ext cx="5157787" cy="42477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66C876-8A3A-4A74-92FE-1D89B100A3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371600"/>
            <a:ext cx="5183188" cy="685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481145-5C02-4A69-A774-4E2700B064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057401"/>
            <a:ext cx="5183188" cy="4247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054ACE-E1D0-4EEA-AF0A-122B4714A6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38281" y="6394821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52C753F6-1C0C-417A-BC3A-636F67AE8E6A}" type="datetime1">
              <a:rPr lang="en-US" smtClean="0"/>
              <a:pPr/>
              <a:t>3/26/2025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2189F4-B00A-47ED-B6B7-2B915226D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1D2F6C1-58C9-4282-9125-E7D07A790849}"/>
              </a:ext>
            </a:extLst>
          </p:cNvPr>
          <p:cNvCxnSpPr/>
          <p:nvPr userDrawn="1"/>
        </p:nvCxnSpPr>
        <p:spPr>
          <a:xfrm>
            <a:off x="838200" y="1330716"/>
            <a:ext cx="10515599" cy="0"/>
          </a:xfrm>
          <a:prstGeom prst="line">
            <a:avLst/>
          </a:prstGeom>
          <a:ln>
            <a:solidFill>
              <a:srgbClr val="F6BE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C34923EF-5F62-4EA8-B71C-CE03F5438D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481" y="5850701"/>
            <a:ext cx="1628452" cy="9089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050744B-24E1-6BDB-07BB-D307A6E1D56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82672" y="8352"/>
            <a:ext cx="948242" cy="136324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08BA1DE-7833-5598-04C3-E554BC4A77A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35072" y="160752"/>
            <a:ext cx="948242" cy="136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123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975E2-5FDD-49C2-817D-1582EE837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B27A49-99F5-42F1-8613-6F7A554A6A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38281" y="6384415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F3641CA9-E3AA-4498-AC10-74A73C18C207}" type="datetime1">
              <a:rPr lang="en-US" smtClean="0"/>
              <a:pPr/>
              <a:t>3/26/2025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2F6ADD-9DB3-4E49-AC87-A9AA8F0AA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B60EE1F-EA91-4806-AA4C-FE3A89BBD870}"/>
              </a:ext>
            </a:extLst>
          </p:cNvPr>
          <p:cNvCxnSpPr/>
          <p:nvPr userDrawn="1"/>
        </p:nvCxnSpPr>
        <p:spPr>
          <a:xfrm>
            <a:off x="838200" y="1330716"/>
            <a:ext cx="10515599" cy="0"/>
          </a:xfrm>
          <a:prstGeom prst="line">
            <a:avLst/>
          </a:prstGeom>
          <a:ln>
            <a:solidFill>
              <a:srgbClr val="F6BE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A490283F-240E-4AE1-9F80-A0B7FDF796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481" y="5850701"/>
            <a:ext cx="1628452" cy="9089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A9BCA02-3247-AAC3-FE81-6747F1F3933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82672" y="8352"/>
            <a:ext cx="948242" cy="136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386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DDC535-01AF-40DF-BCF9-1333BDA51A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38281" y="6356349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E9D43D7C-EB68-4353-A5C8-0CD4D58E9116}" type="datetime1">
              <a:rPr lang="en-US" smtClean="0"/>
              <a:pPr/>
              <a:t>3/26/2025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AA9725-E942-4015-9756-AB4AEA7B2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439596-7566-4AE3-8DD6-6FE5ED8CCB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481" y="5850701"/>
            <a:ext cx="1628452" cy="9089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14205D6-895C-E2D2-2689-08473AB3803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82672" y="8352"/>
            <a:ext cx="948242" cy="136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081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No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DDC535-01AF-40DF-BCF9-1333BDA51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43D7C-EB68-4353-A5C8-0CD4D58E9116}" type="datetime1">
              <a:rPr lang="en-US" smtClean="0"/>
              <a:t>3/26/2025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AA9725-E942-4015-9756-AB4AEA7B2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1F65BB-C8BE-5B8B-6ED5-E5840BF19A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82672" y="8352"/>
            <a:ext cx="948242" cy="136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52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3DF11-B347-4596-B6C5-B0574BC41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1430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475C10-DD34-4E31-95BD-ADA2010895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600200"/>
            <a:ext cx="3932237" cy="470077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C72760-94C0-4F07-9F7B-07C186A409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38281" y="6356350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623B2362-B003-4262-AB00-599FB7FA1887}" type="datetime1">
              <a:rPr lang="en-US" smtClean="0"/>
              <a:pPr/>
              <a:t>3/26/2025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5B5755-8F0F-4329-B2EE-F1842085A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2CC31A-9B29-4A49-9312-701F95A75F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600199"/>
            <a:ext cx="6172200" cy="470077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6E958DD-90D0-4B62-A086-FFF4CAA220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481" y="5850701"/>
            <a:ext cx="1628452" cy="9089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D09D575-8033-E951-83C6-AF12E7495B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82672" y="8352"/>
            <a:ext cx="948242" cy="136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122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A66D23-FCC2-4FC3-9AE9-8E3E1A47E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380456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24CED0-24BC-47BC-A404-5DD31B44DE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937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141762-9D66-4C7A-9CA8-2639E87AE9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5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9E9083D1-6D31-4A34-9FB3-2BA837F6CB85}" type="datetime1">
              <a:rPr lang="en-US" smtClean="0"/>
              <a:t>3/26/2025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85F490-C0E0-4090-A63F-CC14194A33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algn="l"/>
            <a:fld id="{FE9165D2-D3B6-435C-A2E0-8337FBEE834F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875A42-3E08-BA07-4EAF-7048CAD01F80}"/>
              </a:ext>
            </a:extLst>
          </p:cNvPr>
          <p:cNvSpPr txBox="1"/>
          <p:nvPr userDrawn="1"/>
        </p:nvSpPr>
        <p:spPr>
          <a:xfrm>
            <a:off x="4105072" y="6390273"/>
            <a:ext cx="3936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IEEE SoutheastCon 2025 – Charlotte, NC</a:t>
            </a:r>
          </a:p>
        </p:txBody>
      </p:sp>
    </p:spTree>
    <p:extLst>
      <p:ext uri="{BB962C8B-B14F-4D97-AF65-F5344CB8AC3E}">
        <p14:creationId xmlns:p14="http://schemas.microsoft.com/office/powerpoint/2010/main" val="668267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6" r:id="rId9"/>
    <p:sldLayoutId id="2147483657" r:id="rId10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rgbClr val="00629B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live.runmyprocess.com/live/2215365968/appli/374985?P_mode=LIVE-" TargetMode="External"/><Relationship Id="rId2" Type="http://schemas.openxmlformats.org/officeDocument/2006/relationships/hyperlink" Target="https://kb.ieee.org/r3/knowledge-base-2/category/senior/faq-senior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eee.org/membership/senior/senior-requirements.html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live.runmyprocess.com/live/2215365968/appli/374985?P_mode=LIVE-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24E6EDB-0477-2ADB-78BE-CF139FC129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Senior Member Elevation 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20537DC-833D-D49C-EC88-B8C300EDA3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What are Senior Members?</a:t>
            </a:r>
          </a:p>
        </p:txBody>
      </p:sp>
    </p:spTree>
    <p:extLst>
      <p:ext uri="{BB962C8B-B14F-4D97-AF65-F5344CB8AC3E}">
        <p14:creationId xmlns:p14="http://schemas.microsoft.com/office/powerpoint/2010/main" val="3335817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76B88-F243-0967-CFD0-2F53A1CAD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 – Nomination Not Awarded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98F4F2-9D58-2CB0-CA76-7E6CD9A9A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8752" y="1371598"/>
            <a:ext cx="10645048" cy="4933555"/>
          </a:xfrm>
        </p:spPr>
        <p:txBody>
          <a:bodyPr>
            <a:normAutofit/>
          </a:bodyPr>
          <a:lstStyle/>
          <a:p>
            <a:r>
              <a:rPr lang="en-US" dirty="0"/>
              <a:t>Don’t panic – look at why your nomination was not approved</a:t>
            </a:r>
          </a:p>
          <a:p>
            <a:r>
              <a:rPr lang="en-US" dirty="0"/>
              <a:t>Typical reasons not enough time – Remember 10 years &amp; 5 years</a:t>
            </a:r>
          </a:p>
          <a:p>
            <a:r>
              <a:rPr lang="en-US" dirty="0"/>
              <a:t>Address the reasons and re-apply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834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76B88-F243-0967-CFD0-2F53A1CAD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 – Other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98F4F2-9D58-2CB0-CA76-7E6CD9A9A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8752" y="1371598"/>
            <a:ext cx="10645048" cy="493355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Nominators can select which entity receives credit if the nominee is elevated</a:t>
            </a:r>
            <a:br>
              <a:rPr lang="en-US" dirty="0"/>
            </a:br>
            <a:r>
              <a:rPr lang="en-US" sz="2800" dirty="0"/>
              <a:t>- Section members elevated earn $10 for the section</a:t>
            </a:r>
          </a:p>
          <a:p>
            <a:r>
              <a:rPr lang="en-US" dirty="0"/>
              <a:t>SM is recognition of member’s work</a:t>
            </a:r>
          </a:p>
          <a:p>
            <a:r>
              <a:rPr lang="en-US" dirty="0"/>
              <a:t>SM renew membership at higher rates than lower grades</a:t>
            </a:r>
          </a:p>
          <a:p>
            <a:r>
              <a:rPr lang="en-US" dirty="0"/>
              <a:t>SM can be good mentors for students and younger members</a:t>
            </a:r>
          </a:p>
          <a:p>
            <a:r>
              <a:rPr lang="en-US" dirty="0"/>
              <a:t>SM process helps Section Members know each other better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2455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76B88-F243-0967-CFD0-2F53A1CAD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Senior </a:t>
            </a:r>
            <a:r>
              <a:rPr lang="en-US" dirty="0" err="1"/>
              <a:t>Memebers</a:t>
            </a:r>
            <a:r>
              <a:rPr lang="en-US" dirty="0"/>
              <a:t> – The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98F4F2-9D58-2CB0-CA76-7E6CD9A9A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8752" y="1371598"/>
            <a:ext cx="10645048" cy="4933555"/>
          </a:xfrm>
        </p:spPr>
        <p:txBody>
          <a:bodyPr>
            <a:normAutofit/>
          </a:bodyPr>
          <a:lstStyle/>
          <a:p>
            <a:r>
              <a:rPr lang="en-US" dirty="0"/>
              <a:t>2024 Region 3’s Senior Member Goal: 220</a:t>
            </a:r>
            <a:endParaRPr lang="en-US" sz="2800" dirty="0"/>
          </a:p>
          <a:p>
            <a:r>
              <a:rPr lang="en-US" dirty="0"/>
              <a:t>2024 Region 3’s actual: 478</a:t>
            </a:r>
          </a:p>
          <a:p>
            <a:r>
              <a:rPr lang="en-US" dirty="0"/>
              <a:t>2025 Region 3’s Senior Member Goal: 300</a:t>
            </a:r>
          </a:p>
          <a:p>
            <a:r>
              <a:rPr lang="en-US" dirty="0"/>
              <a:t>2025 Region 3’s actual: what number will we write here?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5256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76B88-F243-0967-CFD0-2F53A1CAD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Senior Members –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98F4F2-9D58-2CB0-CA76-7E6CD9A9A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8752" y="1371598"/>
            <a:ext cx="10645048" cy="4933555"/>
          </a:xfrm>
        </p:spPr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https://kb.ieee.org/r3/knowledge-base-2/category/senior/faq-senior/</a:t>
            </a:r>
            <a:r>
              <a:rPr lang="en-US" dirty="0"/>
              <a:t> - Includes Senior Member Resume Template</a:t>
            </a:r>
          </a:p>
          <a:p>
            <a:pPr marL="228600" lvl="1">
              <a:spcBef>
                <a:spcPts val="1000"/>
              </a:spcBef>
            </a:pPr>
            <a:r>
              <a:rPr lang="en-US" sz="3600" dirty="0">
                <a:hlinkClick r:id="rId3"/>
              </a:rPr>
              <a:t>https://live.runmyprocess.com/live/2215365968/appli/374985?P_mode=LIVE-</a:t>
            </a:r>
            <a:r>
              <a:rPr lang="en-US" sz="3600" dirty="0"/>
              <a:t>  - Senior Member Application/Nomination website – Login Required</a:t>
            </a:r>
          </a:p>
          <a:p>
            <a:r>
              <a:rPr lang="en-US" dirty="0">
                <a:hlinkClick r:id="rId4"/>
              </a:rPr>
              <a:t>https://www.ieee.org/membership/senior/senior-requirements.html</a:t>
            </a:r>
            <a:r>
              <a:rPr lang="en-US" dirty="0"/>
              <a:t> - Senior Member Requirements and Info webpage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3279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76B88-F243-0967-CFD0-2F53A1CAD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Senior Members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98F4F2-9D58-2CB0-CA76-7E6CD9A9A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8752" y="1371598"/>
            <a:ext cx="10645048" cy="49335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b="1" dirty="0"/>
          </a:p>
          <a:p>
            <a:pPr marL="0" indent="0" algn="ctr">
              <a:buNone/>
            </a:pPr>
            <a:endParaRPr lang="en-US" sz="4400" b="1" dirty="0"/>
          </a:p>
          <a:p>
            <a:pPr marL="0" indent="0" algn="ctr">
              <a:buNone/>
            </a:pPr>
            <a:r>
              <a:rPr lang="en-US" sz="4400" b="1" dirty="0"/>
              <a:t>Thank you for your time</a:t>
            </a:r>
          </a:p>
          <a:p>
            <a:pPr marL="0" indent="0" algn="ctr">
              <a:buNone/>
            </a:pPr>
            <a:r>
              <a:rPr lang="en-US" b="1" dirty="0"/>
              <a:t>R3 Senior Member Elevation Committee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114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0C410C7-32DF-7656-E550-3DD24349A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IEEE Governing Documents establish Admissions and Advancement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4DA84B-AB26-55A3-86DE-91B2CE9272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Admissions – membership </a:t>
            </a:r>
          </a:p>
          <a:p>
            <a:r>
              <a:rPr lang="en-US" dirty="0"/>
              <a:t>Advancement – Membership Elevations</a:t>
            </a:r>
          </a:p>
        </p:txBody>
      </p:sp>
    </p:spTree>
    <p:extLst>
      <p:ext uri="{BB962C8B-B14F-4D97-AF65-F5344CB8AC3E}">
        <p14:creationId xmlns:p14="http://schemas.microsoft.com/office/powerpoint/2010/main" val="1838205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76B88-F243-0967-CFD0-2F53A1CAD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Senior Members – aka 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98F4F2-9D58-2CB0-CA76-7E6CD9A9AC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Howard </a:t>
            </a:r>
            <a:r>
              <a:rPr lang="en-US" dirty="0" err="1"/>
              <a:t>Wolfman</a:t>
            </a:r>
            <a:r>
              <a:rPr lang="en-US" dirty="0"/>
              <a:t> is the 2025 A&amp;A Committee Chair</a:t>
            </a:r>
          </a:p>
          <a:p>
            <a:r>
              <a:rPr lang="en-US" dirty="0"/>
              <a:t>Not all </a:t>
            </a:r>
            <a:r>
              <a:rPr lang="en-US" dirty="0" err="1"/>
              <a:t>advancments</a:t>
            </a:r>
            <a:r>
              <a:rPr lang="en-US" dirty="0"/>
              <a:t> are handled by A&amp;A e.g. Fellows</a:t>
            </a:r>
          </a:p>
          <a:p>
            <a:r>
              <a:rPr lang="en-US" dirty="0"/>
              <a:t>SM Process:</a:t>
            </a:r>
          </a:p>
          <a:p>
            <a:pPr lvl="1"/>
            <a:r>
              <a:rPr lang="en-US" dirty="0"/>
              <a:t>Nomination – can self nominate or be have a nominator</a:t>
            </a:r>
          </a:p>
          <a:p>
            <a:pPr lvl="1"/>
            <a:r>
              <a:rPr lang="en-US" dirty="0"/>
              <a:t>Requires 3 references – self nominated</a:t>
            </a:r>
          </a:p>
          <a:p>
            <a:pPr lvl="1"/>
            <a:r>
              <a:rPr lang="en-US" dirty="0"/>
              <a:t>Nominated – requires 2 references, nominator is 3</a:t>
            </a:r>
            <a:r>
              <a:rPr lang="en-US" baseline="30000" dirty="0"/>
              <a:t>rd</a:t>
            </a:r>
            <a:r>
              <a:rPr lang="en-US" dirty="0"/>
              <a:t> reference</a:t>
            </a:r>
          </a:p>
          <a:p>
            <a:pPr lvl="1"/>
            <a:r>
              <a:rPr lang="en-US" dirty="0"/>
              <a:t>All references and nominator MUST be SM</a:t>
            </a:r>
          </a:p>
          <a:p>
            <a:pPr lvl="1"/>
            <a:r>
              <a:rPr lang="en-US" dirty="0"/>
              <a:t>A&amp;A SM Review Panel reviews all SM nominations for SM</a:t>
            </a:r>
          </a:p>
          <a:p>
            <a:pPr lvl="1"/>
            <a:r>
              <a:rPr lang="en-US" dirty="0"/>
              <a:t>Review Panel meets a minimum of 6 times per year</a:t>
            </a:r>
          </a:p>
        </p:txBody>
      </p:sp>
    </p:spTree>
    <p:extLst>
      <p:ext uri="{BB962C8B-B14F-4D97-AF65-F5344CB8AC3E}">
        <p14:creationId xmlns:p14="http://schemas.microsoft.com/office/powerpoint/2010/main" val="1770259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76B88-F243-0967-CFD0-2F53A1CAD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Senior Member Qualifications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98F4F2-9D58-2CB0-CA76-7E6CD9A9AC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• must be Member Grade or higher</a:t>
            </a:r>
          </a:p>
          <a:p>
            <a:pPr marL="0" indent="0">
              <a:buNone/>
            </a:pPr>
            <a:r>
              <a:rPr lang="en-US" dirty="0"/>
              <a:t>	- Fellow</a:t>
            </a:r>
          </a:p>
          <a:p>
            <a:pPr marL="0" indent="0">
              <a:buNone/>
            </a:pPr>
            <a:r>
              <a:rPr lang="en-US" dirty="0"/>
              <a:t>	- Life Member</a:t>
            </a:r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b="1" dirty="0"/>
              <a:t>Minimum</a:t>
            </a:r>
            <a:r>
              <a:rPr lang="en-US" dirty="0"/>
              <a:t> – 10 years Professional Experience</a:t>
            </a:r>
          </a:p>
          <a:p>
            <a:pPr marL="0" indent="0">
              <a:buNone/>
            </a:pPr>
            <a:r>
              <a:rPr lang="en-US" dirty="0"/>
              <a:t>• 5 years Significant Performance</a:t>
            </a:r>
          </a:p>
        </p:txBody>
      </p:sp>
    </p:spTree>
    <p:extLst>
      <p:ext uri="{BB962C8B-B14F-4D97-AF65-F5344CB8AC3E}">
        <p14:creationId xmlns:p14="http://schemas.microsoft.com/office/powerpoint/2010/main" val="3287295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76B88-F243-0967-CFD0-2F53A1CAD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Senior Members –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98F4F2-9D58-2CB0-CA76-7E6CD9A9AC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Write your resume using R3 Resume Template</a:t>
            </a:r>
          </a:p>
          <a:p>
            <a:pPr lvl="1"/>
            <a:r>
              <a:rPr lang="en-US" dirty="0"/>
              <a:t>Available on R3 website</a:t>
            </a:r>
          </a:p>
          <a:p>
            <a:pPr lvl="1"/>
            <a:r>
              <a:rPr lang="en-US" dirty="0"/>
              <a:t>REMEMBER – 10 years of Professional Experience – recommend </a:t>
            </a:r>
            <a:br>
              <a:rPr lang="en-US" dirty="0"/>
            </a:br>
            <a:r>
              <a:rPr lang="en-US" dirty="0"/>
              <a:t>dates in Month/Year format</a:t>
            </a:r>
            <a:br>
              <a:rPr lang="en-US" dirty="0"/>
            </a:br>
            <a:r>
              <a:rPr lang="en-US" dirty="0"/>
              <a:t>- keep concise – 3 – 6 lines optimum</a:t>
            </a:r>
          </a:p>
          <a:p>
            <a:pPr lvl="1"/>
            <a:r>
              <a:rPr lang="en-US" dirty="0"/>
              <a:t>5 years of Significant Performance – IEEE SM Webpages have details</a:t>
            </a:r>
            <a:br>
              <a:rPr lang="en-US" dirty="0"/>
            </a:br>
            <a:r>
              <a:rPr lang="en-US" dirty="0"/>
              <a:t>- detail specific Significant Performance</a:t>
            </a:r>
          </a:p>
          <a:p>
            <a:r>
              <a:rPr lang="en-US" dirty="0"/>
              <a:t>Update your IEEE Member Profile will all of your education!</a:t>
            </a:r>
          </a:p>
        </p:txBody>
      </p:sp>
    </p:spTree>
    <p:extLst>
      <p:ext uri="{BB962C8B-B14F-4D97-AF65-F5344CB8AC3E}">
        <p14:creationId xmlns:p14="http://schemas.microsoft.com/office/powerpoint/2010/main" val="623948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76B88-F243-0967-CFD0-2F53A1CAD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Senior Members – 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98F4F2-9D58-2CB0-CA76-7E6CD9A9AC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 references – MUST be SM</a:t>
            </a:r>
          </a:p>
          <a:p>
            <a:pPr lvl="1"/>
            <a:r>
              <a:rPr lang="en-US" dirty="0"/>
              <a:t>Self Nominated – 3 references</a:t>
            </a:r>
          </a:p>
          <a:p>
            <a:pPr lvl="1"/>
            <a:r>
              <a:rPr lang="en-US" dirty="0"/>
              <a:t>Nominated – 2 additional references, Nominator is a reference</a:t>
            </a:r>
          </a:p>
          <a:p>
            <a:pPr lvl="1"/>
            <a:r>
              <a:rPr lang="en-US" dirty="0"/>
              <a:t>How do I find references? </a:t>
            </a:r>
            <a:br>
              <a:rPr lang="en-US" dirty="0"/>
            </a:br>
            <a:r>
              <a:rPr lang="en-US" dirty="0"/>
              <a:t>- Your Section</a:t>
            </a:r>
            <a:br>
              <a:rPr lang="en-US" dirty="0"/>
            </a:br>
            <a:r>
              <a:rPr lang="en-US" dirty="0"/>
              <a:t>- </a:t>
            </a:r>
            <a:r>
              <a:rPr lang="en-US" dirty="0" err="1"/>
              <a:t>Collabratec</a:t>
            </a:r>
            <a:br>
              <a:rPr lang="en-US" dirty="0"/>
            </a:br>
            <a:r>
              <a:rPr lang="en-US" dirty="0"/>
              <a:t>- LinkedIn</a:t>
            </a:r>
            <a:br>
              <a:rPr lang="en-US" dirty="0"/>
            </a:br>
            <a:r>
              <a:rPr lang="en-US" dirty="0"/>
              <a:t>- Your Employer</a:t>
            </a:r>
            <a:br>
              <a:rPr lang="en-US" dirty="0"/>
            </a:br>
            <a:r>
              <a:rPr lang="en-US" dirty="0"/>
              <a:t>- Region 2 SMEC – Senior Member Elevation Committee</a:t>
            </a:r>
          </a:p>
          <a:p>
            <a:pPr lvl="1"/>
            <a:r>
              <a:rPr lang="en-US" dirty="0"/>
              <a:t>You will need the references IEEE Member Number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067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76B88-F243-0967-CFD0-2F53A1CAD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9796749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Senior Members – References -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98F4F2-9D58-2CB0-CA76-7E6CD9A9AC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Do I need to know the references - NO</a:t>
            </a:r>
          </a:p>
          <a:p>
            <a:pPr lvl="1"/>
            <a:r>
              <a:rPr lang="en-US" dirty="0"/>
              <a:t>Do we have to meet in person - NO</a:t>
            </a:r>
          </a:p>
          <a:p>
            <a:pPr lvl="1"/>
            <a:r>
              <a:rPr lang="en-US" dirty="0"/>
              <a:t>Can we meet via </a:t>
            </a:r>
            <a:r>
              <a:rPr lang="en-US" dirty="0" err="1"/>
              <a:t>Webex</a:t>
            </a:r>
            <a:r>
              <a:rPr lang="en-US" dirty="0"/>
              <a:t>, Zoom, </a:t>
            </a:r>
            <a:r>
              <a:rPr lang="en-US" dirty="0" err="1"/>
              <a:t>GoogleMeets</a:t>
            </a:r>
            <a:r>
              <a:rPr lang="en-US" dirty="0"/>
              <a:t>? – YES</a:t>
            </a:r>
          </a:p>
          <a:p>
            <a:pPr lvl="1"/>
            <a:r>
              <a:rPr lang="en-US" dirty="0"/>
              <a:t>You can just review their application and resume - YES</a:t>
            </a:r>
            <a:br>
              <a:rPr lang="en-US" dirty="0"/>
            </a:b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713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76B88-F243-0967-CFD0-2F53A1CAD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Senior Members –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98F4F2-9D58-2CB0-CA76-7E6CD9A9A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8752" y="1371598"/>
            <a:ext cx="10645048" cy="493355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Have everything ready, SM Resume, Nominator, References, and IEEE Member Numbers</a:t>
            </a:r>
          </a:p>
          <a:p>
            <a:r>
              <a:rPr lang="en-US" dirty="0"/>
              <a:t>Go to the application website</a:t>
            </a:r>
          </a:p>
          <a:p>
            <a:pPr lvl="1"/>
            <a:r>
              <a:rPr lang="en-US" dirty="0">
                <a:hlinkClick r:id="rId2"/>
              </a:rPr>
              <a:t>https://live.runmyprocess.com/live/2215365968/appli/374985?P_mode=LIVE-</a:t>
            </a:r>
            <a:r>
              <a:rPr lang="en-US" dirty="0"/>
              <a:t> </a:t>
            </a:r>
          </a:p>
          <a:p>
            <a:r>
              <a:rPr lang="en-US" dirty="0"/>
              <a:t>Have everything ready, SM Resume, Nominator, References, and IEEE Member Numbers</a:t>
            </a:r>
          </a:p>
          <a:p>
            <a:r>
              <a:rPr lang="en-US" dirty="0"/>
              <a:t>Complete the nomination – last step enter your references members numbers under References Tab</a:t>
            </a:r>
          </a:p>
          <a:p>
            <a:r>
              <a:rPr lang="en-US" dirty="0"/>
              <a:t>“Meet” with your references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637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76B88-F243-0967-CFD0-2F53A1CAD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 – Nomination Submitted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98F4F2-9D58-2CB0-CA76-7E6CD9A9A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8752" y="1371598"/>
            <a:ext cx="10645048" cy="4933555"/>
          </a:xfrm>
        </p:spPr>
        <p:txBody>
          <a:bodyPr>
            <a:normAutofit/>
          </a:bodyPr>
          <a:lstStyle/>
          <a:p>
            <a:r>
              <a:rPr lang="en-US" dirty="0"/>
              <a:t>Must be submitted NO LATER than 1 week before Review Panel Meeting</a:t>
            </a:r>
            <a:br>
              <a:rPr lang="en-US" dirty="0"/>
            </a:br>
            <a:r>
              <a:rPr lang="en-US" dirty="0"/>
              <a:t>- Next Review Panel – June 28, 2025</a:t>
            </a:r>
            <a:br>
              <a:rPr lang="en-US" dirty="0"/>
            </a:br>
            <a:r>
              <a:rPr lang="en-US" dirty="0"/>
              <a:t>- Deadline for applications – June 21, 2025 11:59 PM UTC-5</a:t>
            </a:r>
          </a:p>
          <a:p>
            <a:r>
              <a:rPr lang="en-US" dirty="0"/>
              <a:t>Typically are notified within 2 weeks of the Review Panel via email, your nominator is also notified</a:t>
            </a:r>
          </a:p>
          <a:p>
            <a:r>
              <a:rPr lang="en-US" dirty="0"/>
              <a:t>If elevated, plaque, </a:t>
            </a:r>
            <a:r>
              <a:rPr lang="en-US" dirty="0" err="1"/>
              <a:t>etc</a:t>
            </a:r>
            <a:r>
              <a:rPr lang="en-US" dirty="0"/>
              <a:t> will be sent some time later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1692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EEE Brigh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A0C2F"/>
      </a:accent1>
      <a:accent2>
        <a:srgbClr val="FFA300"/>
      </a:accent2>
      <a:accent3>
        <a:srgbClr val="00843D"/>
      </a:accent3>
      <a:accent4>
        <a:srgbClr val="981D97"/>
      </a:accent4>
      <a:accent5>
        <a:srgbClr val="009CA6"/>
      </a:accent5>
      <a:accent6>
        <a:srgbClr val="00629B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C2024_presentation template" id="{8BCE901A-D5F4-7D4E-8543-1ADBF3A806AE}" vid="{1005ADA3-03A9-AC4D-A15A-FF945BCE6B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SEC2024_presentation template</Template>
  <TotalTime>5719</TotalTime>
  <Words>717</Words>
  <Application>Microsoft Office PowerPoint</Application>
  <PresentationFormat>Widescreen</PresentationFormat>
  <Paragraphs>77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Senior Member Elevation </vt:lpstr>
      <vt:lpstr>IEEE Governing Documents establish Admissions and Advancement</vt:lpstr>
      <vt:lpstr>Senior Members – aka SM</vt:lpstr>
      <vt:lpstr>Senior Member Qualifications </vt:lpstr>
      <vt:lpstr>Senior Members – Steps</vt:lpstr>
      <vt:lpstr>Senior Members – References</vt:lpstr>
      <vt:lpstr>Senior Members – References - Continued</vt:lpstr>
      <vt:lpstr>Senior Members – Process</vt:lpstr>
      <vt:lpstr>SM – Nomination Submitted</vt:lpstr>
      <vt:lpstr>SM – Nomination Not Awarded</vt:lpstr>
      <vt:lpstr>SM – Other Information</vt:lpstr>
      <vt:lpstr>Senior Memebers – The Numbers</vt:lpstr>
      <vt:lpstr>Senior Members – Resources</vt:lpstr>
      <vt:lpstr>Senior Members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Grigorian, Eric</dc:creator>
  <cp:lastModifiedBy>Pat Donohoe</cp:lastModifiedBy>
  <cp:revision>15</cp:revision>
  <dcterms:created xsi:type="dcterms:W3CDTF">2024-01-28T22:59:39Z</dcterms:created>
  <dcterms:modified xsi:type="dcterms:W3CDTF">2025-03-26T20:02:33Z</dcterms:modified>
</cp:coreProperties>
</file>