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7" r:id="rId2"/>
    <p:sldId id="332" r:id="rId3"/>
    <p:sldId id="269" r:id="rId4"/>
    <p:sldId id="334" r:id="rId5"/>
    <p:sldId id="300" r:id="rId6"/>
    <p:sldId id="305" r:id="rId7"/>
    <p:sldId id="333" r:id="rId8"/>
    <p:sldId id="335" r:id="rId9"/>
    <p:sldId id="340" r:id="rId10"/>
    <p:sldId id="302" r:id="rId11"/>
    <p:sldId id="311" r:id="rId12"/>
    <p:sldId id="338" r:id="rId13"/>
    <p:sldId id="297" r:id="rId14"/>
    <p:sldId id="339" r:id="rId15"/>
    <p:sldId id="336" r:id="rId16"/>
    <p:sldId id="3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Brunasso" initials="TB" lastIdx="1" clrIdx="0">
    <p:extLst>
      <p:ext uri="{19B8F6BF-5375-455C-9EA6-DF929625EA0E}">
        <p15:presenceInfo xmlns:p15="http://schemas.microsoft.com/office/powerpoint/2012/main" userId="c052313998ded2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D"/>
    <a:srgbClr val="E3E8EB"/>
    <a:srgbClr val="DFE3E7"/>
    <a:srgbClr val="E4E9ED"/>
    <a:srgbClr val="002A4E"/>
    <a:srgbClr val="F6BE07"/>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94660"/>
  </p:normalViewPr>
  <p:slideViewPr>
    <p:cSldViewPr snapToGrid="0">
      <p:cViewPr varScale="1">
        <p:scale>
          <a:sx n="99" d="100"/>
          <a:sy n="99" d="100"/>
        </p:scale>
        <p:origin x="1128" y="30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82;p11:notes">
            <a:extLst>
              <a:ext uri="{FF2B5EF4-FFF2-40B4-BE49-F238E27FC236}">
                <a16:creationId xmlns:a16="http://schemas.microsoft.com/office/drawing/2014/main" id="{1A5E5FA9-D260-1EFA-D353-35FA52D0ADF3}"/>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8435" name="Google Shape;183;p11:notes">
            <a:extLst>
              <a:ext uri="{FF2B5EF4-FFF2-40B4-BE49-F238E27FC236}">
                <a16:creationId xmlns:a16="http://schemas.microsoft.com/office/drawing/2014/main" id="{2DAF167D-7375-C667-FDD8-630EB2647C4E}"/>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92324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15789E0-88FC-35D8-0703-55E1A939A9C5}"/>
              </a:ext>
            </a:extLst>
          </p:cNvPr>
          <p:cNvSpPr>
            <a:spLocks noGrp="1" noRot="1" noChangeAspect="1" noTextEdit="1"/>
          </p:cNvSpPr>
          <p:nvPr>
            <p:ph type="sldImg"/>
          </p:nvPr>
        </p:nvSpPr>
        <p:spPr>
          <a:ln>
            <a:headEnd/>
            <a:tailEnd/>
          </a:ln>
        </p:spPr>
      </p:sp>
      <p:sp>
        <p:nvSpPr>
          <p:cNvPr id="23555" name="Notes Placeholder 2">
            <a:extLst>
              <a:ext uri="{FF2B5EF4-FFF2-40B4-BE49-F238E27FC236}">
                <a16:creationId xmlns:a16="http://schemas.microsoft.com/office/drawing/2014/main" id="{7463CABD-036A-B97D-5352-DD2EA7F96695}"/>
              </a:ext>
            </a:extLst>
          </p:cNvPr>
          <p:cNvSpPr txBox="1">
            <a:spLocks noGrp="1" noChangeArrowheads="1"/>
          </p:cNvSpPr>
          <p:nvPr>
            <p:ph type="body" idx="1"/>
          </p:nvPr>
        </p:nvSpPr>
        <p:spPr/>
        <p:txBody>
          <a:bodyPr/>
          <a:lstStyle/>
          <a:p>
            <a:endParaRPr lang="en-US" altLang="en-US">
              <a:latin typeface="Arial" panose="020B0604020202020204" pitchFamily="34" charset="0"/>
              <a:cs typeface="Arial" panose="020B0604020202020204" pitchFamily="34" charset="0"/>
            </a:endParaRPr>
          </a:p>
        </p:txBody>
      </p:sp>
      <p:sp>
        <p:nvSpPr>
          <p:cNvPr id="23556" name="Slide Number Placeholder 3">
            <a:extLst>
              <a:ext uri="{FF2B5EF4-FFF2-40B4-BE49-F238E27FC236}">
                <a16:creationId xmlns:a16="http://schemas.microsoft.com/office/drawing/2014/main" id="{50D7D9CA-0D12-8A44-3200-6D41F44D065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23900" indent="-2778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12838" indent="-2222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558925" indent="-2222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05013" indent="-2222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462213" indent="-2222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19413" indent="-2222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376613" indent="-2222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33813" indent="-2222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5D96CBA-137D-4566-AA9A-47B2B44CEA90}" type="slidenum">
              <a:rPr lang="en-US" altLang="en-US" sz="1300" smtClean="0">
                <a:latin typeface="Calibri" panose="020F0502020204030204" pitchFamily="34" charset="0"/>
                <a:cs typeface="Calibri" panose="020F0502020204030204" pitchFamily="34" charset="0"/>
                <a:sym typeface="Calibri" panose="020F0502020204030204" pitchFamily="34" charset="0"/>
              </a:rPr>
              <a:pPr/>
              <a:t>6</a:t>
            </a:fld>
            <a:endParaRPr lang="en-US" altLang="en-US" sz="13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28796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37E9036-0AE4-FD53-7A6A-DF813963C680}"/>
            </a:ext>
          </a:extLst>
        </p:cNvPr>
        <p:cNvGrpSpPr/>
        <p:nvPr/>
      </p:nvGrpSpPr>
      <p:grpSpPr>
        <a:xfrm>
          <a:off x="0" y="0"/>
          <a:ext cx="0" cy="0"/>
          <a:chOff x="0" y="0"/>
          <a:chExt cx="0" cy="0"/>
        </a:xfrm>
      </p:grpSpPr>
      <p:sp>
        <p:nvSpPr>
          <p:cNvPr id="18434" name="Google Shape;182;p11:notes">
            <a:extLst>
              <a:ext uri="{FF2B5EF4-FFF2-40B4-BE49-F238E27FC236}">
                <a16:creationId xmlns:a16="http://schemas.microsoft.com/office/drawing/2014/main" id="{D977267E-6A68-50B4-EB5E-4BF3BD0214A9}"/>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8435" name="Google Shape;183;p11:notes">
            <a:extLst>
              <a:ext uri="{FF2B5EF4-FFF2-40B4-BE49-F238E27FC236}">
                <a16:creationId xmlns:a16="http://schemas.microsoft.com/office/drawing/2014/main" id="{6042567C-1494-B61A-E115-139399F03CC2}"/>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52354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53EDFE49-977C-C9D9-C9C6-CF7A847200E9}"/>
            </a:ext>
          </a:extLst>
        </p:cNvPr>
        <p:cNvGrpSpPr/>
        <p:nvPr/>
      </p:nvGrpSpPr>
      <p:grpSpPr>
        <a:xfrm>
          <a:off x="0" y="0"/>
          <a:ext cx="0" cy="0"/>
          <a:chOff x="0" y="0"/>
          <a:chExt cx="0" cy="0"/>
        </a:xfrm>
      </p:grpSpPr>
      <p:sp>
        <p:nvSpPr>
          <p:cNvPr id="18434" name="Google Shape;182;p11:notes">
            <a:extLst>
              <a:ext uri="{FF2B5EF4-FFF2-40B4-BE49-F238E27FC236}">
                <a16:creationId xmlns:a16="http://schemas.microsoft.com/office/drawing/2014/main" id="{45A13244-5F3B-1598-A6C2-82E020EF442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8435" name="Google Shape;183;p11:notes">
            <a:extLst>
              <a:ext uri="{FF2B5EF4-FFF2-40B4-BE49-F238E27FC236}">
                <a16:creationId xmlns:a16="http://schemas.microsoft.com/office/drawing/2014/main" id="{ABE507E7-CCE9-ACEA-E15C-AB187C101771}"/>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911336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3/26/2025</a:t>
            </a:fld>
            <a:endParaRPr lang="en-US"/>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701" y="213459"/>
            <a:ext cx="1628452" cy="908904"/>
          </a:xfrm>
          <a:prstGeom prst="rect">
            <a:avLst/>
          </a:prstGeom>
        </p:spPr>
      </p:pic>
    </p:spTree>
    <p:extLst>
      <p:ext uri="{BB962C8B-B14F-4D97-AF65-F5344CB8AC3E}">
        <p14:creationId xmlns:p14="http://schemas.microsoft.com/office/powerpoint/2010/main" val="239967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5183188" y="1600200"/>
            <a:ext cx="6172200" cy="47007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7455495" y="6384415"/>
            <a:ext cx="2743200" cy="365125"/>
          </a:xfrm>
        </p:spPr>
        <p:txBody>
          <a:bodyPr/>
          <a:lstStyle>
            <a:lvl1pPr algn="ctr">
              <a:defRPr/>
            </a:lvl1pPr>
          </a:lstStyle>
          <a:p>
            <a:fld id="{7F9B0DC5-2C23-46EA-9207-C3334FEAA56E}" type="datetime1">
              <a:rPr lang="en-US" smtClean="0"/>
              <a:pPr/>
              <a:t>3/26/2025</a:t>
            </a:fld>
            <a:endParaRPr lang="en-US"/>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4770E9F6-FA5E-4B26-A454-8D366B38AD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31329B70-8EB0-6BF7-8DBC-806B7142841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42705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15"/>
          </p:nvPr>
        </p:nvSpPr>
        <p:spPr/>
        <p:txBody>
          <a:bodyPr/>
          <a:lstStyle>
            <a:lvl1pPr>
              <a:defRPr/>
            </a:lvl1pPr>
          </a:lstStyle>
          <a:p>
            <a:pPr>
              <a:defRPr/>
            </a:pPr>
            <a:fld id="{11FFE2BA-79A2-4A3D-AA9E-D8AD253845E3}" type="slidenum">
              <a:rPr lang="en-US" altLang="en-US" smtClean="0"/>
              <a:pPr>
                <a:defRPr/>
              </a:pPr>
              <a:t>‹#›</a:t>
            </a:fld>
            <a:endParaRPr lang="en-US" altLang="en-US" dirty="0"/>
          </a:p>
        </p:txBody>
      </p:sp>
    </p:spTree>
    <p:extLst>
      <p:ext uri="{BB962C8B-B14F-4D97-AF65-F5344CB8AC3E}">
        <p14:creationId xmlns:p14="http://schemas.microsoft.com/office/powerpoint/2010/main" val="13343177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11FFE2BA-79A2-4A3D-AA9E-D8AD253845E3}" type="slidenum">
              <a:rPr lang="en-US" altLang="en-US" smtClean="0"/>
              <a:pPr>
                <a:defRPr/>
              </a:pPr>
              <a:t>‹#›</a:t>
            </a:fld>
            <a:endParaRPr lang="en-US" altLang="en-US"/>
          </a:p>
        </p:txBody>
      </p:sp>
    </p:spTree>
    <p:extLst>
      <p:ext uri="{BB962C8B-B14F-4D97-AF65-F5344CB8AC3E}">
        <p14:creationId xmlns:p14="http://schemas.microsoft.com/office/powerpoint/2010/main" val="12197154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329783C-1584-9C4D-16E4-9D8E2AD693C3}"/>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7469860" y="6369485"/>
            <a:ext cx="2743200" cy="365125"/>
          </a:xfrm>
        </p:spPr>
        <p:txBody>
          <a:bodyPr/>
          <a:lstStyle>
            <a:lvl1pPr algn="ctr">
              <a:defRPr/>
            </a:lvl1pPr>
          </a:lstStyle>
          <a:p>
            <a:fld id="{3ADABA23-1EE7-4FF7-81E1-1C903E520C5D}" type="datetime1">
              <a:rPr lang="en-US" smtClean="0"/>
              <a:pPr/>
              <a:t>3/26/2025</a:t>
            </a:fld>
            <a:endParaRPr lang="en-US"/>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a:xfrm>
            <a:off x="838200" y="6356350"/>
            <a:ext cx="671423" cy="365125"/>
          </a:xfrm>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29352316-4A36-4DCD-8BEF-80FF909BC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FC3977CD-F53E-609A-2E0C-7B065062E2F0}"/>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0"/>
            <a:ext cx="5181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0"/>
            <a:ext cx="5181600" cy="4933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7475456" y="6356350"/>
            <a:ext cx="2743200" cy="365125"/>
          </a:xfrm>
        </p:spPr>
        <p:txBody>
          <a:bodyPr/>
          <a:lstStyle>
            <a:lvl1pPr algn="ctr">
              <a:defRPr/>
            </a:lvl1pPr>
          </a:lstStyle>
          <a:p>
            <a:fld id="{EBFD83CA-F91E-4889-B6AB-2E0D3BB037F7}" type="datetime1">
              <a:rPr lang="en-US" smtClean="0"/>
              <a:pPr/>
              <a:t>3/26/2025</a:t>
            </a:fld>
            <a:endParaRPr lang="en-US"/>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AAE1901-43D2-4F3A-9275-4921C6B1F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F10BC7A9-5DD8-88E1-57DA-9885FB42176F}"/>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399"/>
            <a:ext cx="5157787" cy="424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4247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7538281" y="6394821"/>
            <a:ext cx="2743200" cy="365125"/>
          </a:xfrm>
        </p:spPr>
        <p:txBody>
          <a:bodyPr/>
          <a:lstStyle>
            <a:lvl1pPr algn="ctr">
              <a:defRPr/>
            </a:lvl1pPr>
          </a:lstStyle>
          <a:p>
            <a:fld id="{52C753F6-1C0C-417A-BC3A-636F67AE8E6A}" type="datetime1">
              <a:rPr lang="en-US" smtClean="0"/>
              <a:pPr/>
              <a:t>3/26/2025</a:t>
            </a:fld>
            <a:endParaRPr lang="en-US"/>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4923EF-5F62-4EA8-B71C-CE03F5438D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0" name="Picture 9">
            <a:extLst>
              <a:ext uri="{FF2B5EF4-FFF2-40B4-BE49-F238E27FC236}">
                <a16:creationId xmlns:a16="http://schemas.microsoft.com/office/drawing/2014/main" id="{9050744B-24E1-6BDB-07BB-D307A6E1D565}"/>
              </a:ext>
            </a:extLst>
          </p:cNvPr>
          <p:cNvPicPr>
            <a:picLocks noChangeAspect="1"/>
          </p:cNvPicPr>
          <p:nvPr userDrawn="1"/>
        </p:nvPicPr>
        <p:blipFill>
          <a:blip r:embed="rId3"/>
          <a:stretch>
            <a:fillRect/>
          </a:stretch>
        </p:blipFill>
        <p:spPr>
          <a:xfrm>
            <a:off x="10582672" y="8352"/>
            <a:ext cx="948242" cy="1363248"/>
          </a:xfrm>
          <a:prstGeom prst="rect">
            <a:avLst/>
          </a:prstGeom>
        </p:spPr>
      </p:pic>
      <p:pic>
        <p:nvPicPr>
          <p:cNvPr id="11" name="Picture 10">
            <a:extLst>
              <a:ext uri="{FF2B5EF4-FFF2-40B4-BE49-F238E27FC236}">
                <a16:creationId xmlns:a16="http://schemas.microsoft.com/office/drawing/2014/main" id="{E08BA1DE-7833-5598-04C3-E554BC4A77A6}"/>
              </a:ext>
            </a:extLst>
          </p:cNvPr>
          <p:cNvPicPr>
            <a:picLocks noChangeAspect="1"/>
          </p:cNvPicPr>
          <p:nvPr userDrawn="1"/>
        </p:nvPicPr>
        <p:blipFill>
          <a:blip r:embed="rId3"/>
          <a:stretch>
            <a:fillRect/>
          </a:stretch>
        </p:blipFill>
        <p:spPr>
          <a:xfrm>
            <a:off x="10735072" y="160752"/>
            <a:ext cx="948242" cy="1363248"/>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7538281" y="6384415"/>
            <a:ext cx="2743200" cy="365125"/>
          </a:xfrm>
        </p:spPr>
        <p:txBody>
          <a:bodyPr/>
          <a:lstStyle>
            <a:lvl1pPr algn="ctr">
              <a:defRPr/>
            </a:lvl1pPr>
          </a:lstStyle>
          <a:p>
            <a:fld id="{F3641CA9-E3AA-4498-AC10-74A73C18C207}" type="datetime1">
              <a:rPr lang="en-US" smtClean="0"/>
              <a:pPr/>
              <a:t>3/26/2025</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a:xfrm>
            <a:off x="838200" y="6356350"/>
            <a:ext cx="731808" cy="365125"/>
          </a:xfrm>
        </p:spPr>
        <p:txBody>
          <a:bodyPr/>
          <a:lstStyle/>
          <a:p>
            <a:fld id="{FE9165D2-D3B6-435C-A2E0-8337FBEE834F}" type="slidenum">
              <a:rPr lang="en-US" smtClean="0"/>
              <a:t>‹#›</a:t>
            </a:fld>
            <a:endParaRPr lang="en-US"/>
          </a:p>
        </p:txBody>
      </p:sp>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4" name="Picture 3">
            <a:extLst>
              <a:ext uri="{FF2B5EF4-FFF2-40B4-BE49-F238E27FC236}">
                <a16:creationId xmlns:a16="http://schemas.microsoft.com/office/drawing/2014/main" id="{CA9BCA02-3247-AAC3-FE81-6747F1F393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7538281" y="6356349"/>
            <a:ext cx="2743200" cy="365125"/>
          </a:xfrm>
        </p:spPr>
        <p:txBody>
          <a:bodyPr/>
          <a:lstStyle>
            <a:lvl1pPr algn="ctr">
              <a:defRPr/>
            </a:lvl1pPr>
          </a:lstStyle>
          <a:p>
            <a:fld id="{E9D43D7C-EB68-4353-A5C8-0CD4D58E9116}" type="datetime1">
              <a:rPr lang="en-US" smtClean="0"/>
              <a:pPr/>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7" name="Picture 6">
            <a:extLst>
              <a:ext uri="{FF2B5EF4-FFF2-40B4-BE49-F238E27FC236}">
                <a16:creationId xmlns:a16="http://schemas.microsoft.com/office/drawing/2014/main" id="{84439596-7566-4AE3-8DD6-6FE5ED8CC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E14205D6-895C-E2D2-2689-08473AB380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3" name="Picture 2">
            <a:extLst>
              <a:ext uri="{FF2B5EF4-FFF2-40B4-BE49-F238E27FC236}">
                <a16:creationId xmlns:a16="http://schemas.microsoft.com/office/drawing/2014/main" id="{E11F65BB-C8BE-5B8B-6ED5-E5840BF19AF3}"/>
              </a:ext>
            </a:extLst>
          </p:cNvPr>
          <p:cNvPicPr>
            <a:picLocks noChangeAspect="1"/>
          </p:cNvPicPr>
          <p:nvPr userDrawn="1"/>
        </p:nvPicPr>
        <p:blipFill>
          <a:blip r:embed="rId2"/>
          <a:stretch>
            <a:fillRect/>
          </a:stretch>
        </p:blipFill>
        <p:spPr>
          <a:xfrm>
            <a:off x="10582672" y="8352"/>
            <a:ext cx="948242" cy="1363248"/>
          </a:xfrm>
          <a:prstGeom prst="rect">
            <a:avLst/>
          </a:prstGeom>
        </p:spPr>
      </p:pic>
    </p:spTree>
    <p:extLst>
      <p:ext uri="{BB962C8B-B14F-4D97-AF65-F5344CB8AC3E}">
        <p14:creationId xmlns:p14="http://schemas.microsoft.com/office/powerpoint/2010/main" val="8705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7538281" y="6356350"/>
            <a:ext cx="2743200" cy="365125"/>
          </a:xfrm>
        </p:spPr>
        <p:txBody>
          <a:bodyPr/>
          <a:lstStyle>
            <a:lvl1pPr algn="ctr">
              <a:defRPr/>
            </a:lvl1pPr>
          </a:lstStyle>
          <a:p>
            <a:fld id="{623B2362-B003-4262-AB00-599FB7FA1887}" type="datetime1">
              <a:rPr lang="en-US" smtClean="0"/>
              <a:pPr/>
              <a:t>3/26/2025</a:t>
            </a:fld>
            <a:endParaRPr lang="en-US"/>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fld id="{FE9165D2-D3B6-435C-A2E0-8337FBEE834F}" type="slidenum">
              <a:rPr lang="en-US" smtClean="0"/>
              <a:t>‹#›</a:t>
            </a:fld>
            <a:endParaRPr lang="en-US"/>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5183188" y="1600199"/>
            <a:ext cx="6172200" cy="4700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86E958DD-90D0-4B62-A086-FFF4CAA220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D09D575-8033-E951-83C6-AF12E7495BE6}"/>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21212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E9083D1-6D31-4A34-9FB3-2BA837F6CB85}" type="datetime1">
              <a:rPr lang="en-US" smtClean="0"/>
              <a:t>3/26/2025</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838200" y="6356350"/>
            <a:ext cx="714555" cy="365125"/>
          </a:xfrm>
          <a:prstGeom prst="rect">
            <a:avLst/>
          </a:prstGeom>
        </p:spPr>
        <p:txBody>
          <a:bodyPr vert="horz" lIns="91440" tIns="45720" rIns="91440" bIns="45720" rtlCol="0" anchor="ctr"/>
          <a:lstStyle>
            <a:lvl1pPr algn="ctr">
              <a:defRPr sz="1200">
                <a:solidFill>
                  <a:schemeClr val="tx1"/>
                </a:solidFill>
              </a:defRPr>
            </a:lvl1pPr>
          </a:lstStyle>
          <a:p>
            <a:pPr algn="l"/>
            <a:fld id="{FE9165D2-D3B6-435C-A2E0-8337FBEE834F}" type="slidenum">
              <a:rPr lang="en-US" smtClean="0"/>
              <a:pPr algn="l"/>
              <a:t>‹#›</a:t>
            </a:fld>
            <a:endParaRPr lang="en-US" dirty="0"/>
          </a:p>
        </p:txBody>
      </p:sp>
      <p:sp>
        <p:nvSpPr>
          <p:cNvPr id="5" name="TextBox 4">
            <a:extLst>
              <a:ext uri="{FF2B5EF4-FFF2-40B4-BE49-F238E27FC236}">
                <a16:creationId xmlns:a16="http://schemas.microsoft.com/office/drawing/2014/main" id="{48875A42-3E08-BA07-4EAF-7048CAD01F80}"/>
              </a:ext>
            </a:extLst>
          </p:cNvPr>
          <p:cNvSpPr txBox="1"/>
          <p:nvPr userDrawn="1"/>
        </p:nvSpPr>
        <p:spPr>
          <a:xfrm>
            <a:off x="4105072" y="6390273"/>
            <a:ext cx="3936975" cy="369332"/>
          </a:xfrm>
          <a:prstGeom prst="rect">
            <a:avLst/>
          </a:prstGeom>
          <a:noFill/>
        </p:spPr>
        <p:txBody>
          <a:bodyPr wrap="none" rtlCol="0">
            <a:spAutoFit/>
          </a:bodyPr>
          <a:lstStyle/>
          <a:p>
            <a:r>
              <a:rPr lang="en-US" dirty="0"/>
              <a:t>IEEE SoutheastCon 2025 – Charlotte, NC</a:t>
            </a:r>
          </a:p>
        </p:txBody>
      </p:sp>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 id="2147483661" r:id="rId11"/>
    <p:sldLayoutId id="2147483662" r:id="rId12"/>
  </p:sldLayoutIdLst>
  <p:hf sldNum="0"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it.ly/MOVE-SIGNU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ieeefoundation.org/mov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hyperlink" Target="https://www.ieee-pes.org/" TargetMode="Externa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E6EDB-0477-2ADB-78BE-CF139FC129D3}"/>
              </a:ext>
            </a:extLst>
          </p:cNvPr>
          <p:cNvSpPr>
            <a:spLocks noGrp="1"/>
          </p:cNvSpPr>
          <p:nvPr>
            <p:ph type="ctrTitle"/>
          </p:nvPr>
        </p:nvSpPr>
        <p:spPr>
          <a:xfrm>
            <a:off x="204908" y="1122363"/>
            <a:ext cx="11782184" cy="2387600"/>
          </a:xfrm>
        </p:spPr>
        <p:txBody>
          <a:bodyPr>
            <a:normAutofit/>
          </a:bodyPr>
          <a:lstStyle/>
          <a:p>
            <a:pPr eaLnBrk="1" hangingPunct="1">
              <a:spcBef>
                <a:spcPct val="0"/>
              </a:spcBef>
              <a:spcAft>
                <a:spcPts val="1200"/>
              </a:spcAft>
            </a:pPr>
            <a:r>
              <a:rPr lang="en-US" altLang="en-US" sz="4000" dirty="0">
                <a:solidFill>
                  <a:schemeClr val="tx1"/>
                </a:solidFill>
                <a:latin typeface="Open Sans" panose="020B0606030504020204" pitchFamily="34" charset="0"/>
                <a:cs typeface="Open Sans" panose="020B0606030504020204" pitchFamily="34" charset="0"/>
                <a:sym typeface="Open Sans" panose="020B0606030504020204" pitchFamily="34" charset="0"/>
              </a:rPr>
              <a:t>Why You Should Join the </a:t>
            </a:r>
            <a:r>
              <a:rPr lang="en-US" altLang="en-US" sz="4000" dirty="0" err="1">
                <a:solidFill>
                  <a:schemeClr val="tx1"/>
                </a:solidFill>
                <a:latin typeface="Open Sans" panose="020B0606030504020204" pitchFamily="34" charset="0"/>
                <a:cs typeface="Open Sans" panose="020B0606030504020204" pitchFamily="34" charset="0"/>
                <a:sym typeface="Open Sans" panose="020B0606030504020204" pitchFamily="34" charset="0"/>
              </a:rPr>
              <a:t>MOVEment</a:t>
            </a:r>
            <a:r>
              <a:rPr lang="en-US" altLang="en-US" sz="4000" dirty="0">
                <a:solidFill>
                  <a:schemeClr val="tx1"/>
                </a:solidFill>
                <a:latin typeface="Open Sans" panose="020B0606030504020204" pitchFamily="34" charset="0"/>
                <a:cs typeface="Open Sans" panose="020B0606030504020204" pitchFamily="34" charset="0"/>
                <a:sym typeface="Open Sans" panose="020B0606030504020204" pitchFamily="34" charset="0"/>
              </a:rPr>
              <a:t>!</a:t>
            </a:r>
            <a:br>
              <a:rPr lang="en-US" altLang="en-US" sz="4000" dirty="0">
                <a:solidFill>
                  <a:schemeClr val="tx1"/>
                </a:solidFill>
                <a:latin typeface="Open Sans" panose="020B0606030504020204" pitchFamily="34" charset="0"/>
                <a:cs typeface="Open Sans" panose="020B0606030504020204" pitchFamily="34" charset="0"/>
                <a:sym typeface="Open Sans" panose="020B0606030504020204" pitchFamily="34" charset="0"/>
              </a:rPr>
            </a:br>
            <a:endParaRPr lang="en-US" altLang="en-US" sz="3600" dirty="0">
              <a:latin typeface="Open Sans" panose="020B0606030504020204" pitchFamily="34" charset="0"/>
              <a:cs typeface="Open Sans" panose="020B0606030504020204" pitchFamily="34" charset="0"/>
              <a:sym typeface="Open Sans" panose="020B0606030504020204" pitchFamily="34" charset="0"/>
            </a:endParaRPr>
          </a:p>
        </p:txBody>
      </p:sp>
      <p:sp>
        <p:nvSpPr>
          <p:cNvPr id="5" name="Subtitle 4">
            <a:extLst>
              <a:ext uri="{FF2B5EF4-FFF2-40B4-BE49-F238E27FC236}">
                <a16:creationId xmlns:a16="http://schemas.microsoft.com/office/drawing/2014/main" id="{A20537DC-833D-D49C-EC88-B8C300EDA39A}"/>
              </a:ext>
            </a:extLst>
          </p:cNvPr>
          <p:cNvSpPr>
            <a:spLocks noGrp="1"/>
          </p:cNvSpPr>
          <p:nvPr>
            <p:ph type="subTitle" idx="1"/>
          </p:nvPr>
        </p:nvSpPr>
        <p:spPr/>
        <p:txBody>
          <a:bodyPr/>
          <a:lstStyle/>
          <a:p>
            <a:r>
              <a:rPr lang="en-US" dirty="0"/>
              <a:t>Theresa Brunasso, Region 3 Past Director</a:t>
            </a:r>
          </a:p>
          <a:p>
            <a:endParaRPr lang="en-US" dirty="0"/>
          </a:p>
        </p:txBody>
      </p:sp>
    </p:spTree>
    <p:extLst>
      <p:ext uri="{BB962C8B-B14F-4D97-AF65-F5344CB8AC3E}">
        <p14:creationId xmlns:p14="http://schemas.microsoft.com/office/powerpoint/2010/main" val="333581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B30EF63-DBC4-8A61-CEFA-341738E51AF7}"/>
              </a:ext>
            </a:extLst>
          </p:cNvPr>
          <p:cNvSpPr txBox="1">
            <a:spLocks noGrp="1" noChangeArrowheads="1"/>
          </p:cNvSpPr>
          <p:nvPr>
            <p:ph type="title"/>
          </p:nvPr>
        </p:nvSpPr>
        <p:spPr/>
        <p:txBody>
          <a:bodyPr>
            <a:normAutofit/>
          </a:bodyPr>
          <a:lstStyle/>
          <a:p>
            <a:pPr>
              <a:spcBef>
                <a:spcPct val="0"/>
              </a:spcBef>
              <a:spcAft>
                <a:spcPct val="0"/>
              </a:spcAft>
              <a:buFont typeface="Open Sans" panose="020B0606030504020204" pitchFamily="34" charset="0"/>
              <a:buNone/>
            </a:pPr>
            <a:r>
              <a:rPr lang="en-US" altLang="en-US" sz="4000" dirty="0">
                <a:solidFill>
                  <a:srgbClr val="00629D"/>
                </a:solidFill>
                <a:latin typeface="+mj-lt"/>
                <a:cs typeface="Open Sans" panose="020B0606030504020204" pitchFamily="34" charset="0"/>
                <a:sym typeface="Open Sans" panose="020B0606030504020204" pitchFamily="34" charset="0"/>
              </a:rPr>
              <a:t>2024 Public Visibility &amp; STEM Events</a:t>
            </a:r>
          </a:p>
        </p:txBody>
      </p:sp>
      <p:sp>
        <p:nvSpPr>
          <p:cNvPr id="6" name="Content Placeholder 5">
            <a:extLst>
              <a:ext uri="{FF2B5EF4-FFF2-40B4-BE49-F238E27FC236}">
                <a16:creationId xmlns:a16="http://schemas.microsoft.com/office/drawing/2014/main" id="{FA123225-C141-0336-218C-C5F5EFB4EBE3}"/>
              </a:ext>
            </a:extLst>
          </p:cNvPr>
          <p:cNvSpPr>
            <a:spLocks noGrp="1"/>
          </p:cNvSpPr>
          <p:nvPr>
            <p:ph idx="1"/>
          </p:nvPr>
        </p:nvSpPr>
        <p:spPr>
          <a:xfrm>
            <a:off x="838200" y="1371598"/>
            <a:ext cx="10515600" cy="5121277"/>
          </a:xfrm>
        </p:spPr>
        <p:txBody>
          <a:bodyPr>
            <a:normAutofit/>
          </a:bodyPr>
          <a:lstStyle/>
          <a:p>
            <a:pPr marL="0" indent="0">
              <a:buNone/>
            </a:pPr>
            <a:r>
              <a:rPr lang="en-US" sz="2400" dirty="0"/>
              <a:t>34 Events, Including</a:t>
            </a:r>
          </a:p>
          <a:p>
            <a:pPr lvl="1">
              <a:spcBef>
                <a:spcPts val="600"/>
              </a:spcBef>
            </a:pPr>
            <a:r>
              <a:rPr lang="en-US" sz="2000" dirty="0"/>
              <a:t>Atlanta Science Festival</a:t>
            </a:r>
          </a:p>
          <a:p>
            <a:pPr lvl="1">
              <a:spcBef>
                <a:spcPts val="600"/>
              </a:spcBef>
            </a:pPr>
            <a:r>
              <a:rPr lang="en-US" sz="2000" dirty="0"/>
              <a:t>NWS/OK members</a:t>
            </a:r>
          </a:p>
          <a:p>
            <a:pPr lvl="1">
              <a:spcBef>
                <a:spcPts val="600"/>
              </a:spcBef>
            </a:pPr>
            <a:r>
              <a:rPr lang="en-US" sz="2000" dirty="0"/>
              <a:t>IEEE Greentech Conference</a:t>
            </a:r>
          </a:p>
          <a:p>
            <a:pPr lvl="1">
              <a:spcBef>
                <a:spcPts val="600"/>
              </a:spcBef>
            </a:pPr>
            <a:r>
              <a:rPr lang="en-US" sz="2000" dirty="0" err="1"/>
              <a:t>RARSfest</a:t>
            </a:r>
            <a:endParaRPr lang="en-US" sz="2000" dirty="0"/>
          </a:p>
          <a:p>
            <a:pPr lvl="1">
              <a:spcBef>
                <a:spcPts val="600"/>
              </a:spcBef>
            </a:pPr>
            <a:r>
              <a:rPr lang="en-US" sz="2000" dirty="0"/>
              <a:t>Region 5 Meeting</a:t>
            </a:r>
          </a:p>
          <a:p>
            <a:pPr lvl="1">
              <a:spcBef>
                <a:spcPts val="600"/>
              </a:spcBef>
            </a:pPr>
            <a:r>
              <a:rPr lang="en-US" sz="2000" dirty="0"/>
              <a:t>Eclipse Event</a:t>
            </a:r>
          </a:p>
          <a:p>
            <a:pPr lvl="1">
              <a:spcBef>
                <a:spcPts val="600"/>
              </a:spcBef>
            </a:pPr>
            <a:r>
              <a:rPr lang="en-US" sz="2000" dirty="0"/>
              <a:t>University of North Texas, Dallas, Denton &amp; Arlington</a:t>
            </a:r>
          </a:p>
          <a:p>
            <a:pPr lvl="1">
              <a:spcBef>
                <a:spcPts val="600"/>
              </a:spcBef>
            </a:pPr>
            <a:r>
              <a:rPr lang="en-US" sz="2000" dirty="0"/>
              <a:t>Life Members Conference </a:t>
            </a:r>
          </a:p>
          <a:p>
            <a:pPr lvl="1">
              <a:spcBef>
                <a:spcPts val="600"/>
              </a:spcBef>
            </a:pPr>
            <a:r>
              <a:rPr lang="en-US" sz="2000" dirty="0"/>
              <a:t>Texas A&amp;M Safety Talk</a:t>
            </a:r>
          </a:p>
          <a:p>
            <a:pPr lvl="1">
              <a:spcBef>
                <a:spcPts val="600"/>
              </a:spcBef>
            </a:pPr>
            <a:r>
              <a:rPr lang="en-US" sz="2000" dirty="0"/>
              <a:t>IEEE World Forum on Public Safety Technology</a:t>
            </a:r>
          </a:p>
          <a:p>
            <a:pPr lvl="1">
              <a:spcBef>
                <a:spcPts val="600"/>
              </a:spcBef>
            </a:pPr>
            <a:r>
              <a:rPr lang="en-US" sz="2000" dirty="0"/>
              <a:t>NC DoT</a:t>
            </a:r>
          </a:p>
          <a:p>
            <a:pPr lvl="1">
              <a:spcBef>
                <a:spcPts val="600"/>
              </a:spcBef>
            </a:pPr>
            <a:r>
              <a:rPr lang="en-US" sz="2000" dirty="0"/>
              <a:t>Regions 1 &amp; 2 Combined meeting</a:t>
            </a:r>
          </a:p>
          <a:p>
            <a:pPr lvl="1"/>
            <a:r>
              <a:rPr lang="en-US" sz="2000" dirty="0"/>
              <a:t>International Microwave Symposium</a:t>
            </a:r>
          </a:p>
        </p:txBody>
      </p:sp>
      <p:sp>
        <p:nvSpPr>
          <p:cNvPr id="27652" name="Slide Number Placeholder 3">
            <a:extLst>
              <a:ext uri="{FF2B5EF4-FFF2-40B4-BE49-F238E27FC236}">
                <a16:creationId xmlns:a16="http://schemas.microsoft.com/office/drawing/2014/main" id="{336EE03F-6533-40A0-52D3-7CF4D8E53D5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8864D66-0749-4946-A300-D3213012AA75}"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10</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076619054"/>
      </p:ext>
    </p:extLst>
  </p:cSld>
  <p:clrMapOvr>
    <a:masterClrMapping/>
  </p:clrMapOvr>
  <p:transition spd="slow" advClick="0" advTm="19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a:extLst>
              <a:ext uri="{FF2B5EF4-FFF2-40B4-BE49-F238E27FC236}">
                <a16:creationId xmlns:a16="http://schemas.microsoft.com/office/drawing/2014/main" id="{38767DF9-5235-AFA3-7589-06C6BFDC5DAE}"/>
              </a:ext>
            </a:extLst>
          </p:cNvPr>
          <p:cNvSpPr txBox="1">
            <a:spLocks noGrp="1" noChangeArrowheads="1"/>
          </p:cNvSpPr>
          <p:nvPr>
            <p:ph type="title"/>
          </p:nvPr>
        </p:nvSpPr>
        <p:spPr/>
        <p:txBody>
          <a:bodyPr>
            <a:normAutofit/>
          </a:bodyPr>
          <a:lstStyle/>
          <a:p>
            <a:pPr>
              <a:spcBef>
                <a:spcPct val="0"/>
              </a:spcBef>
              <a:spcAft>
                <a:spcPct val="0"/>
              </a:spcAft>
              <a:buFont typeface="Open Sans" panose="020B0606030504020204" pitchFamily="34" charset="0"/>
              <a:buNone/>
            </a:pPr>
            <a:r>
              <a:rPr lang="en-US" altLang="en-US" sz="4000" dirty="0">
                <a:solidFill>
                  <a:srgbClr val="00629D"/>
                </a:solidFill>
                <a:latin typeface="+mj-lt"/>
                <a:cs typeface="Open Sans" panose="020B0606030504020204" pitchFamily="34" charset="0"/>
                <a:sym typeface="Open Sans" panose="020B0606030504020204" pitchFamily="34" charset="0"/>
              </a:rPr>
              <a:t>MOVE is going Global</a:t>
            </a:r>
          </a:p>
        </p:txBody>
      </p:sp>
      <p:sp>
        <p:nvSpPr>
          <p:cNvPr id="29701" name="Text Placeholder 1">
            <a:extLst>
              <a:ext uri="{FF2B5EF4-FFF2-40B4-BE49-F238E27FC236}">
                <a16:creationId xmlns:a16="http://schemas.microsoft.com/office/drawing/2014/main" id="{2685ECDB-3315-BF1C-C4EC-7906B58B99EB}"/>
              </a:ext>
            </a:extLst>
          </p:cNvPr>
          <p:cNvSpPr txBox="1">
            <a:spLocks noGrp="1" noChangeArrowheads="1"/>
          </p:cNvSpPr>
          <p:nvPr>
            <p:ph type="body" idx="1"/>
          </p:nvPr>
        </p:nvSpPr>
        <p:spPr/>
        <p:txBody>
          <a:bodyPr>
            <a:normAutofit/>
          </a:bodyPr>
          <a:lstStyle/>
          <a:p>
            <a:pPr marL="457200" lvl="1" indent="-228600">
              <a:spcBef>
                <a:spcPts val="1000"/>
              </a:spcBef>
              <a:spcAft>
                <a:spcPct val="0"/>
              </a:spcAft>
              <a:buSzPts val="2000"/>
              <a:buFont typeface="Arial" panose="020B0604020202020204" pitchFamily="34" charset="0"/>
              <a:buNone/>
            </a:pPr>
            <a:r>
              <a:rPr lang="en-US" altLang="en-US" sz="2400" b="1" dirty="0">
                <a:solidFill>
                  <a:srgbClr val="3A3838"/>
                </a:solidFill>
                <a:latin typeface="+mj-lt"/>
                <a:cs typeface="Arial" panose="020B0604020202020204" pitchFamily="34" charset="0"/>
              </a:rPr>
              <a:t>Caribbean</a:t>
            </a:r>
          </a:p>
        </p:txBody>
      </p:sp>
      <p:sp>
        <p:nvSpPr>
          <p:cNvPr id="2" name="Content Placeholder 1">
            <a:extLst>
              <a:ext uri="{FF2B5EF4-FFF2-40B4-BE49-F238E27FC236}">
                <a16:creationId xmlns:a16="http://schemas.microsoft.com/office/drawing/2014/main" id="{536620AE-0773-E186-3D13-1354F89F8462}"/>
              </a:ext>
            </a:extLst>
          </p:cNvPr>
          <p:cNvSpPr>
            <a:spLocks noGrp="1"/>
          </p:cNvSpPr>
          <p:nvPr>
            <p:ph sz="half" idx="2"/>
          </p:nvPr>
        </p:nvSpPr>
        <p:spPr/>
        <p:txBody>
          <a:bodyPr/>
          <a:lstStyle/>
          <a:p>
            <a:pPr marL="571500" indent="-342900">
              <a:spcBef>
                <a:spcPts val="600"/>
              </a:spcBef>
              <a:spcAft>
                <a:spcPct val="0"/>
              </a:spcAft>
              <a:buFont typeface="Arial" panose="020B0604020202020204" pitchFamily="34" charset="0"/>
              <a:buChar char="•"/>
            </a:pPr>
            <a:r>
              <a:rPr lang="en-US" altLang="en-US" sz="2000" dirty="0">
                <a:latin typeface="+mj-lt"/>
                <a:cs typeface="Arial" panose="020B0604020202020204" pitchFamily="34" charset="0"/>
              </a:rPr>
              <a:t>Team under the American Red Cross Agreement</a:t>
            </a:r>
          </a:p>
          <a:p>
            <a:pPr marL="571500" indent="-342900">
              <a:spcBef>
                <a:spcPts val="600"/>
              </a:spcBef>
              <a:spcAft>
                <a:spcPct val="0"/>
              </a:spcAft>
              <a:buFont typeface="Arial" panose="020B0604020202020204" pitchFamily="34" charset="0"/>
              <a:buChar char="•"/>
            </a:pPr>
            <a:r>
              <a:rPr lang="en-US" altLang="en-US" sz="2000" dirty="0">
                <a:latin typeface="+mj-lt"/>
                <a:cs typeface="Arial" panose="020B0604020202020204" pitchFamily="34" charset="0"/>
              </a:rPr>
              <a:t>Team has Modular MOVE Equipment</a:t>
            </a:r>
          </a:p>
          <a:p>
            <a:pPr marL="571500" indent="-342900">
              <a:spcBef>
                <a:spcPts val="600"/>
              </a:spcBef>
              <a:spcAft>
                <a:spcPct val="0"/>
              </a:spcAft>
              <a:buFont typeface="Arial" panose="020B0604020202020204" pitchFamily="34" charset="0"/>
              <a:buChar char="•"/>
            </a:pPr>
            <a:r>
              <a:rPr lang="en-US" altLang="en-US" sz="2000" dirty="0">
                <a:latin typeface="+mj-lt"/>
                <a:cs typeface="Arial" panose="020B0604020202020204" pitchFamily="34" charset="0"/>
              </a:rPr>
              <a:t>Supported Two Major Disasters</a:t>
            </a:r>
            <a:endParaRPr lang="en-US" sz="2000" dirty="0"/>
          </a:p>
        </p:txBody>
      </p:sp>
      <p:sp>
        <p:nvSpPr>
          <p:cNvPr id="4" name="Text Placeholder 3">
            <a:extLst>
              <a:ext uri="{FF2B5EF4-FFF2-40B4-BE49-F238E27FC236}">
                <a16:creationId xmlns:a16="http://schemas.microsoft.com/office/drawing/2014/main" id="{FE0086BB-4198-ED8C-AD1E-18C89B099F69}"/>
              </a:ext>
            </a:extLst>
          </p:cNvPr>
          <p:cNvSpPr>
            <a:spLocks noGrp="1"/>
          </p:cNvSpPr>
          <p:nvPr>
            <p:ph type="body" sz="quarter" idx="3"/>
          </p:nvPr>
        </p:nvSpPr>
        <p:spPr/>
        <p:txBody>
          <a:bodyPr>
            <a:normAutofit/>
          </a:bodyPr>
          <a:lstStyle/>
          <a:p>
            <a:r>
              <a:rPr lang="en-US" altLang="en-US" sz="2400" b="1" kern="0" dirty="0">
                <a:solidFill>
                  <a:srgbClr val="3A3838"/>
                </a:solidFill>
                <a:latin typeface="+mj-lt"/>
                <a:cs typeface="Arial" panose="020B0604020202020204" pitchFamily="34" charset="0"/>
              </a:rPr>
              <a:t>India Council </a:t>
            </a:r>
          </a:p>
        </p:txBody>
      </p:sp>
      <p:sp>
        <p:nvSpPr>
          <p:cNvPr id="5" name="Content Placeholder 4">
            <a:extLst>
              <a:ext uri="{FF2B5EF4-FFF2-40B4-BE49-F238E27FC236}">
                <a16:creationId xmlns:a16="http://schemas.microsoft.com/office/drawing/2014/main" id="{29ED9D71-C0F8-454F-A2F2-ACDEB3DF0512}"/>
              </a:ext>
            </a:extLst>
          </p:cNvPr>
          <p:cNvSpPr>
            <a:spLocks noGrp="1"/>
          </p:cNvSpPr>
          <p:nvPr>
            <p:ph sz="quarter" idx="4"/>
          </p:nvPr>
        </p:nvSpPr>
        <p:spPr/>
        <p:txBody>
          <a:bodyPr>
            <a:normAutofit/>
          </a:bodyPr>
          <a:lstStyle/>
          <a:p>
            <a:pPr marL="571500" indent="-342900">
              <a:spcAft>
                <a:spcPct val="0"/>
              </a:spcAft>
              <a:buFont typeface="Arial" panose="020B0604020202020204" pitchFamily="34" charset="0"/>
              <a:buChar char="•"/>
              <a:defRPr/>
            </a:pPr>
            <a:r>
              <a:rPr lang="en-US" altLang="en-US" sz="2000" dirty="0">
                <a:latin typeface="+mj-lt"/>
                <a:cs typeface="Arial" panose="020B0604020202020204" pitchFamily="34" charset="0"/>
              </a:rPr>
              <a:t>Working to acquire a small MOVE Vehicle</a:t>
            </a:r>
          </a:p>
          <a:p>
            <a:pPr marL="571500" indent="-342900">
              <a:spcAft>
                <a:spcPct val="0"/>
              </a:spcAft>
              <a:buFont typeface="Arial" panose="020B0604020202020204" pitchFamily="34" charset="0"/>
              <a:buChar char="•"/>
              <a:defRPr/>
            </a:pPr>
            <a:r>
              <a:rPr lang="en-US" altLang="en-US" sz="2000" dirty="0">
                <a:latin typeface="+mj-lt"/>
                <a:cs typeface="Arial" panose="020B0604020202020204" pitchFamily="34" charset="0"/>
              </a:rPr>
              <a:t>Team has been training and supporting industry and STEM event</a:t>
            </a:r>
          </a:p>
        </p:txBody>
      </p:sp>
      <p:sp>
        <p:nvSpPr>
          <p:cNvPr id="29700" name="Slide Number Placeholder 3">
            <a:extLst>
              <a:ext uri="{FF2B5EF4-FFF2-40B4-BE49-F238E27FC236}">
                <a16:creationId xmlns:a16="http://schemas.microsoft.com/office/drawing/2014/main" id="{39CF5824-CF66-579D-456B-C0E8BF80CE6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55E1A3E-AB5F-4CC4-AA8F-3854FAE03E0B}"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11</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pic>
        <p:nvPicPr>
          <p:cNvPr id="3" name="Picture 2">
            <a:extLst>
              <a:ext uri="{FF2B5EF4-FFF2-40B4-BE49-F238E27FC236}">
                <a16:creationId xmlns:a16="http://schemas.microsoft.com/office/drawing/2014/main" id="{D4C236BF-5FF6-B10D-4BA5-0AA6423B4C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61" b="7079"/>
          <a:stretch/>
        </p:blipFill>
        <p:spPr bwMode="auto">
          <a:xfrm>
            <a:off x="1195477" y="3429000"/>
            <a:ext cx="3846751" cy="28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A9192B3-3BC6-3FFB-91EB-321CF64E9E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6" t="51296" r="-643" b="2827"/>
          <a:stretch/>
        </p:blipFill>
        <p:spPr bwMode="auto">
          <a:xfrm>
            <a:off x="6435653" y="3324027"/>
            <a:ext cx="4789364" cy="171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852796"/>
      </p:ext>
    </p:extLst>
  </p:cSld>
  <p:clrMapOvr>
    <a:masterClrMapping/>
  </p:clrMapOvr>
  <p:transition spd="slow" advClick="0" advTm="2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0"/>
                            </p:stCondLst>
                            <p:childTnLst>
                              <p:par>
                                <p:cTn id="10" presetID="2" presetClass="entr" presetSubtype="4" fill="hold" nodeType="afterEffect">
                                  <p:stCondLst>
                                    <p:cond delay="2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1CEC-7A85-DE57-9063-E93514CE856D}"/>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8F6A41BE-E074-1BDA-BC10-0C4B8D7A61FA}"/>
              </a:ext>
            </a:extLst>
          </p:cNvPr>
          <p:cNvSpPr txBox="1">
            <a:spLocks noGrp="1" noChangeArrowheads="1"/>
          </p:cNvSpPr>
          <p:nvPr>
            <p:ph type="title"/>
          </p:nvPr>
        </p:nvSpPr>
        <p:spPr/>
        <p:txBody>
          <a:bodyPr>
            <a:normAutofit/>
          </a:bodyPr>
          <a:lstStyle/>
          <a:p>
            <a:pPr>
              <a:spcBef>
                <a:spcPct val="0"/>
              </a:spcBef>
              <a:spcAft>
                <a:spcPct val="0"/>
              </a:spcAft>
              <a:buFont typeface="Open Sans" panose="020B0606030504020204" pitchFamily="34" charset="0"/>
              <a:buNone/>
            </a:pPr>
            <a:r>
              <a:rPr lang="en-US" altLang="en-US" sz="4000" dirty="0">
                <a:solidFill>
                  <a:srgbClr val="00629D"/>
                </a:solidFill>
                <a:latin typeface="+mn-lt"/>
                <a:cs typeface="Open Sans" panose="020B0606030504020204" pitchFamily="34" charset="0"/>
                <a:sym typeface="Open Sans" panose="020B0606030504020204" pitchFamily="34" charset="0"/>
              </a:rPr>
              <a:t>How to support IEEE-USA MOVE</a:t>
            </a:r>
          </a:p>
        </p:txBody>
      </p:sp>
      <p:sp>
        <p:nvSpPr>
          <p:cNvPr id="2" name="Content Placeholder 1">
            <a:extLst>
              <a:ext uri="{FF2B5EF4-FFF2-40B4-BE49-F238E27FC236}">
                <a16:creationId xmlns:a16="http://schemas.microsoft.com/office/drawing/2014/main" id="{4FB85532-55EF-40A8-DDD4-4475F819CF20}"/>
              </a:ext>
            </a:extLst>
          </p:cNvPr>
          <p:cNvSpPr>
            <a:spLocks noGrp="1"/>
          </p:cNvSpPr>
          <p:nvPr>
            <p:ph idx="1"/>
          </p:nvPr>
        </p:nvSpPr>
        <p:spPr/>
        <p:txBody>
          <a:bodyPr>
            <a:normAutofit/>
          </a:bodyPr>
          <a:lstStyle/>
          <a:p>
            <a:pPr marL="0" indent="0">
              <a:buNone/>
            </a:pPr>
            <a:r>
              <a:rPr lang="en-US" sz="2800" dirty="0"/>
              <a:t>Volunteer: </a:t>
            </a:r>
            <a:r>
              <a:rPr lang="en-US" sz="2800" dirty="0">
                <a:solidFill>
                  <a:srgbClr val="00629B"/>
                </a:solidFill>
                <a:latin typeface="+mn-lt"/>
                <a:hlinkClick r:id="rId2"/>
              </a:rPr>
              <a:t>https://bit.ly/MOVE-SIGNUP</a:t>
            </a:r>
            <a:endParaRPr lang="en-US" dirty="0"/>
          </a:p>
          <a:p>
            <a:endParaRPr lang="en-US" dirty="0"/>
          </a:p>
          <a:p>
            <a:endParaRPr lang="en-US" dirty="0"/>
          </a:p>
          <a:p>
            <a:pPr lvl="1"/>
            <a:endParaRPr lang="en-US" dirty="0"/>
          </a:p>
          <a:p>
            <a:pPr marL="163512" indent="0">
              <a:lnSpc>
                <a:spcPct val="80000"/>
              </a:lnSpc>
              <a:buSzPts val="2000"/>
              <a:buNone/>
              <a:defRPr/>
            </a:pPr>
            <a:r>
              <a:rPr lang="en-US" sz="2000" dirty="0">
                <a:solidFill>
                  <a:srgbClr val="3A3838"/>
                </a:solidFill>
              </a:rPr>
              <a:t>	</a:t>
            </a:r>
            <a:endParaRPr lang="en-US" dirty="0"/>
          </a:p>
          <a:p>
            <a:pPr marL="163512" indent="0">
              <a:lnSpc>
                <a:spcPct val="80000"/>
              </a:lnSpc>
              <a:buSzPts val="2000"/>
              <a:buNone/>
              <a:defRPr/>
            </a:pPr>
            <a:endParaRPr lang="en-US" sz="2000" dirty="0">
              <a:solidFill>
                <a:srgbClr val="3A3838"/>
              </a:solidFill>
            </a:endParaRPr>
          </a:p>
        </p:txBody>
      </p:sp>
      <p:sp>
        <p:nvSpPr>
          <p:cNvPr id="31747" name="Slide Number Placeholder 3">
            <a:extLst>
              <a:ext uri="{FF2B5EF4-FFF2-40B4-BE49-F238E27FC236}">
                <a16:creationId xmlns:a16="http://schemas.microsoft.com/office/drawing/2014/main" id="{3F2015C9-5033-39E1-394F-06C96AE68DD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59F81A2-6FAE-4B16-870E-C704AAD32EF4}" type="slidenum">
              <a:rPr lang="en-US" altLang="en-US" sz="1000" smtClean="0">
                <a:solidFill>
                  <a:srgbClr val="00629B"/>
                </a:solidFill>
                <a:latin typeface="+mn-lt"/>
                <a:cs typeface="Calibri" panose="020F0502020204030204" pitchFamily="34" charset="0"/>
                <a:sym typeface="Calibri" panose="020F0502020204030204" pitchFamily="34" charset="0"/>
              </a:rPr>
              <a:pPr/>
              <a:t>12</a:t>
            </a:fld>
            <a:endParaRPr lang="en-US" altLang="en-US" sz="1000">
              <a:solidFill>
                <a:srgbClr val="00629B"/>
              </a:solidFill>
              <a:latin typeface="+mn-lt"/>
              <a:cs typeface="Calibri" panose="020F0502020204030204" pitchFamily="34" charset="0"/>
              <a:sym typeface="Calibri" panose="020F0502020204030204" pitchFamily="34" charset="0"/>
            </a:endParaRPr>
          </a:p>
        </p:txBody>
      </p:sp>
      <p:pic>
        <p:nvPicPr>
          <p:cNvPr id="4" name="Picture 3">
            <a:extLst>
              <a:ext uri="{FF2B5EF4-FFF2-40B4-BE49-F238E27FC236}">
                <a16:creationId xmlns:a16="http://schemas.microsoft.com/office/drawing/2014/main" id="{68AFE54D-2DE2-8015-8F4E-EC6AFA798FF7}"/>
              </a:ext>
            </a:extLst>
          </p:cNvPr>
          <p:cNvPicPr>
            <a:picLocks noChangeAspect="1"/>
          </p:cNvPicPr>
          <p:nvPr/>
        </p:nvPicPr>
        <p:blipFill>
          <a:blip r:embed="rId3"/>
          <a:stretch>
            <a:fillRect/>
          </a:stretch>
        </p:blipFill>
        <p:spPr>
          <a:xfrm>
            <a:off x="2783229" y="2233984"/>
            <a:ext cx="5299995" cy="3769251"/>
          </a:xfrm>
          <a:prstGeom prst="rect">
            <a:avLst/>
          </a:prstGeom>
        </p:spPr>
      </p:pic>
    </p:spTree>
    <p:extLst>
      <p:ext uri="{BB962C8B-B14F-4D97-AF65-F5344CB8AC3E}">
        <p14:creationId xmlns:p14="http://schemas.microsoft.com/office/powerpoint/2010/main" val="1373877356"/>
      </p:ext>
    </p:extLst>
  </p:cSld>
  <p:clrMapOvr>
    <a:masterClrMapping/>
  </p:clrMapOvr>
  <p:transition spd="slow" advClick="0" advTm="19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EAD3BDC-81C5-C280-A9E1-A52F73C9CB77}"/>
              </a:ext>
            </a:extLst>
          </p:cNvPr>
          <p:cNvSpPr txBox="1">
            <a:spLocks noGrp="1" noChangeArrowheads="1"/>
          </p:cNvSpPr>
          <p:nvPr>
            <p:ph type="title"/>
          </p:nvPr>
        </p:nvSpPr>
        <p:spPr/>
        <p:txBody>
          <a:bodyPr/>
          <a:lstStyle/>
          <a:p>
            <a:pPr>
              <a:spcBef>
                <a:spcPct val="0"/>
              </a:spcBef>
              <a:spcAft>
                <a:spcPct val="0"/>
              </a:spcAft>
              <a:buFont typeface="Open Sans" panose="020B0606030504020204" pitchFamily="34" charset="0"/>
              <a:buNone/>
            </a:pPr>
            <a:r>
              <a:rPr lang="en-US" altLang="en-US" sz="3600">
                <a:latin typeface="Open Sans" panose="020B0606030504020204" pitchFamily="34" charset="0"/>
                <a:cs typeface="Open Sans" panose="020B0606030504020204" pitchFamily="34" charset="0"/>
                <a:sym typeface="Open Sans" panose="020B0606030504020204" pitchFamily="34" charset="0"/>
              </a:rPr>
              <a:t>Join the MOVEment!</a:t>
            </a:r>
          </a:p>
        </p:txBody>
      </p:sp>
      <p:sp>
        <p:nvSpPr>
          <p:cNvPr id="31747" name="Slide Number Placeholder 3">
            <a:extLst>
              <a:ext uri="{FF2B5EF4-FFF2-40B4-BE49-F238E27FC236}">
                <a16:creationId xmlns:a16="http://schemas.microsoft.com/office/drawing/2014/main" id="{02755B56-063E-C660-0A94-4DA778EFB67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D4A7718-67D5-4FE9-AB8B-8CF06B543D38}"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13</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pic>
        <p:nvPicPr>
          <p:cNvPr id="20" name="Picture 19">
            <a:extLst>
              <a:ext uri="{FF2B5EF4-FFF2-40B4-BE49-F238E27FC236}">
                <a16:creationId xmlns:a16="http://schemas.microsoft.com/office/drawing/2014/main" id="{FD5BC825-0EE3-9D1E-19F5-BBCFC11A033C}"/>
              </a:ext>
            </a:extLst>
          </p:cNvPr>
          <p:cNvPicPr>
            <a:picLocks noChangeAspect="1"/>
          </p:cNvPicPr>
          <p:nvPr/>
        </p:nvPicPr>
        <p:blipFill>
          <a:blip r:embed="rId2"/>
          <a:srcRect t="19729" r="44063"/>
          <a:stretch/>
        </p:blipFill>
        <p:spPr>
          <a:xfrm>
            <a:off x="717514" y="2713383"/>
            <a:ext cx="3977374" cy="2612174"/>
          </a:xfrm>
          <a:prstGeom prst="rect">
            <a:avLst/>
          </a:prstGeom>
        </p:spPr>
      </p:pic>
      <p:pic>
        <p:nvPicPr>
          <p:cNvPr id="22" name="Picture 21">
            <a:extLst>
              <a:ext uri="{FF2B5EF4-FFF2-40B4-BE49-F238E27FC236}">
                <a16:creationId xmlns:a16="http://schemas.microsoft.com/office/drawing/2014/main" id="{17018ED7-63BF-D8F8-C983-29E958350469}"/>
              </a:ext>
            </a:extLst>
          </p:cNvPr>
          <p:cNvPicPr>
            <a:picLocks noChangeAspect="1"/>
          </p:cNvPicPr>
          <p:nvPr/>
        </p:nvPicPr>
        <p:blipFill>
          <a:blip r:embed="rId3"/>
          <a:srcRect t="11919"/>
          <a:stretch/>
        </p:blipFill>
        <p:spPr>
          <a:xfrm>
            <a:off x="4252843" y="2534477"/>
            <a:ext cx="6942789" cy="3336217"/>
          </a:xfrm>
          <a:prstGeom prst="rect">
            <a:avLst/>
          </a:prstGeom>
        </p:spPr>
      </p:pic>
      <p:sp>
        <p:nvSpPr>
          <p:cNvPr id="23" name="TextBox 22">
            <a:extLst>
              <a:ext uri="{FF2B5EF4-FFF2-40B4-BE49-F238E27FC236}">
                <a16:creationId xmlns:a16="http://schemas.microsoft.com/office/drawing/2014/main" id="{2354D7F5-2E03-1713-BEE1-2AD0515438DC}"/>
              </a:ext>
            </a:extLst>
          </p:cNvPr>
          <p:cNvSpPr txBox="1"/>
          <p:nvPr/>
        </p:nvSpPr>
        <p:spPr>
          <a:xfrm>
            <a:off x="838200" y="2242737"/>
            <a:ext cx="3728788" cy="461665"/>
          </a:xfrm>
          <a:prstGeom prst="rect">
            <a:avLst/>
          </a:prstGeom>
          <a:noFill/>
        </p:spPr>
        <p:txBody>
          <a:bodyPr wrap="square" rtlCol="0">
            <a:spAutoFit/>
          </a:bodyPr>
          <a:lstStyle/>
          <a:p>
            <a:r>
              <a:rPr lang="en-US" sz="2400" b="1" dirty="0"/>
              <a:t>Interest</a:t>
            </a:r>
          </a:p>
        </p:txBody>
      </p:sp>
      <p:sp>
        <p:nvSpPr>
          <p:cNvPr id="24" name="TextBox 23">
            <a:extLst>
              <a:ext uri="{FF2B5EF4-FFF2-40B4-BE49-F238E27FC236}">
                <a16:creationId xmlns:a16="http://schemas.microsoft.com/office/drawing/2014/main" id="{8194B479-D209-1500-1301-B1ACAE20E816}"/>
              </a:ext>
            </a:extLst>
          </p:cNvPr>
          <p:cNvSpPr txBox="1"/>
          <p:nvPr/>
        </p:nvSpPr>
        <p:spPr>
          <a:xfrm>
            <a:off x="4502144" y="2242737"/>
            <a:ext cx="3728788" cy="461665"/>
          </a:xfrm>
          <a:prstGeom prst="rect">
            <a:avLst/>
          </a:prstGeom>
          <a:noFill/>
        </p:spPr>
        <p:txBody>
          <a:bodyPr wrap="square" rtlCol="0">
            <a:spAutoFit/>
          </a:bodyPr>
          <a:lstStyle/>
          <a:p>
            <a:r>
              <a:rPr lang="en-US" sz="2400" b="1" dirty="0"/>
              <a:t>Time</a:t>
            </a:r>
            <a:r>
              <a:rPr lang="en-US" dirty="0"/>
              <a:t> </a:t>
            </a:r>
            <a:r>
              <a:rPr lang="en-US" sz="2400" b="1" dirty="0"/>
              <a:t>Available</a:t>
            </a:r>
          </a:p>
        </p:txBody>
      </p:sp>
      <p:sp>
        <p:nvSpPr>
          <p:cNvPr id="26" name="TextBox 25">
            <a:extLst>
              <a:ext uri="{FF2B5EF4-FFF2-40B4-BE49-F238E27FC236}">
                <a16:creationId xmlns:a16="http://schemas.microsoft.com/office/drawing/2014/main" id="{907546DC-BB7C-4DC0-F961-C2B1A8258A11}"/>
              </a:ext>
            </a:extLst>
          </p:cNvPr>
          <p:cNvSpPr txBox="1"/>
          <p:nvPr/>
        </p:nvSpPr>
        <p:spPr>
          <a:xfrm>
            <a:off x="838200" y="1367134"/>
            <a:ext cx="7911549" cy="461665"/>
          </a:xfrm>
          <a:prstGeom prst="rect">
            <a:avLst/>
          </a:prstGeom>
          <a:noFill/>
        </p:spPr>
        <p:txBody>
          <a:bodyPr wrap="square" rtlCol="0">
            <a:spAutoFit/>
          </a:bodyPr>
          <a:lstStyle/>
          <a:p>
            <a:r>
              <a:rPr lang="en-US" sz="2400" b="1" dirty="0"/>
              <a:t>It does NOT have to be a big commitment </a:t>
            </a:r>
          </a:p>
        </p:txBody>
      </p:sp>
    </p:spTree>
    <p:extLst>
      <p:ext uri="{BB962C8B-B14F-4D97-AF65-F5344CB8AC3E}">
        <p14:creationId xmlns:p14="http://schemas.microsoft.com/office/powerpoint/2010/main" val="66213321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7919E-38C7-A372-830B-8F4B18598F3B}"/>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6D0253CC-570D-7C80-0E73-E1BB5B03C7BE}"/>
              </a:ext>
            </a:extLst>
          </p:cNvPr>
          <p:cNvSpPr txBox="1">
            <a:spLocks noGrp="1" noChangeArrowheads="1"/>
          </p:cNvSpPr>
          <p:nvPr>
            <p:ph type="title"/>
          </p:nvPr>
        </p:nvSpPr>
        <p:spPr/>
        <p:txBody>
          <a:bodyPr/>
          <a:lstStyle/>
          <a:p>
            <a:pPr>
              <a:spcBef>
                <a:spcPct val="0"/>
              </a:spcBef>
              <a:spcAft>
                <a:spcPct val="0"/>
              </a:spcAft>
              <a:buFont typeface="Open Sans" panose="020B0606030504020204" pitchFamily="34" charset="0"/>
              <a:buNone/>
            </a:pPr>
            <a:r>
              <a:rPr lang="en-US" altLang="en-US" sz="3600" dirty="0">
                <a:latin typeface="Open Sans" panose="020B0606030504020204" pitchFamily="34" charset="0"/>
                <a:cs typeface="Open Sans" panose="020B0606030504020204" pitchFamily="34" charset="0"/>
                <a:sym typeface="Open Sans" panose="020B0606030504020204" pitchFamily="34" charset="0"/>
              </a:rPr>
              <a:t>Support us with your donations!</a:t>
            </a:r>
          </a:p>
        </p:txBody>
      </p:sp>
      <p:sp>
        <p:nvSpPr>
          <p:cNvPr id="31747" name="Slide Number Placeholder 3">
            <a:extLst>
              <a:ext uri="{FF2B5EF4-FFF2-40B4-BE49-F238E27FC236}">
                <a16:creationId xmlns:a16="http://schemas.microsoft.com/office/drawing/2014/main" id="{8092E130-F432-C3BC-DE43-D253C63A73C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D4A7718-67D5-4FE9-AB8B-8CF06B543D38}"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14</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29702" name="TextBox 18">
            <a:extLst>
              <a:ext uri="{FF2B5EF4-FFF2-40B4-BE49-F238E27FC236}">
                <a16:creationId xmlns:a16="http://schemas.microsoft.com/office/drawing/2014/main" id="{F2B624BD-37F5-1220-EDB1-4FF041C35386}"/>
              </a:ext>
            </a:extLst>
          </p:cNvPr>
          <p:cNvSpPr txBox="1">
            <a:spLocks noChangeArrowheads="1"/>
          </p:cNvSpPr>
          <p:nvPr/>
        </p:nvSpPr>
        <p:spPr bwMode="auto">
          <a:xfrm>
            <a:off x="511383" y="1742464"/>
            <a:ext cx="10061847" cy="3115981"/>
          </a:xfrm>
          <a:prstGeom prst="rect">
            <a:avLst/>
          </a:prstGeom>
          <a:noFill/>
          <a:ln>
            <a:noFill/>
          </a:ln>
        </p:spPr>
        <p:txBody>
          <a:bodyPr wrap="square">
            <a:spAutoFit/>
          </a:bodyPr>
          <a:lstStyle>
            <a:lvl1pPr marL="2730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97000"/>
              </a:lnSpc>
              <a:spcBef>
                <a:spcPts val="1000"/>
              </a:spcBef>
              <a:defRPr/>
            </a:pPr>
            <a:r>
              <a:rPr lang="en-US" altLang="en-US" sz="2800" b="1" dirty="0">
                <a:solidFill>
                  <a:srgbClr val="00629B"/>
                </a:solidFill>
                <a:latin typeface="+mn-lt"/>
              </a:rPr>
              <a:t>You don’t have to wait until Giving Tuesday!</a:t>
            </a:r>
          </a:p>
          <a:p>
            <a:pPr>
              <a:lnSpc>
                <a:spcPct val="97000"/>
              </a:lnSpc>
              <a:spcBef>
                <a:spcPts val="1000"/>
              </a:spcBef>
              <a:defRPr/>
            </a:pPr>
            <a:r>
              <a:rPr lang="en-US" altLang="en-US" sz="2800" b="1" dirty="0">
                <a:solidFill>
                  <a:srgbClr val="00629D"/>
                </a:solidFill>
                <a:latin typeface="+mn-lt"/>
              </a:rPr>
              <a:t>Donate today through the IEEE Foundation</a:t>
            </a:r>
          </a:p>
          <a:p>
            <a:pPr>
              <a:lnSpc>
                <a:spcPct val="97000"/>
              </a:lnSpc>
              <a:defRPr/>
            </a:pPr>
            <a:r>
              <a:rPr lang="en-US" altLang="en-US" sz="2800" b="1" dirty="0">
                <a:solidFill>
                  <a:srgbClr val="00629D"/>
                </a:solidFill>
                <a:latin typeface="+mn-lt"/>
                <a:ea typeface="Calibri" panose="020F0502020204030204" pitchFamily="34" charset="0"/>
                <a:cs typeface="Times New Roman" panose="02020603050405020304" pitchFamily="18" charset="0"/>
              </a:rPr>
              <a:t>Make a personal tax-deductible donation to MOVE.</a:t>
            </a:r>
            <a:r>
              <a:rPr lang="en-US" sz="2800" dirty="0">
                <a:latin typeface="+mn-lt"/>
              </a:rPr>
              <a:t>  </a:t>
            </a:r>
            <a:r>
              <a:rPr lang="en-US" altLang="en-US" sz="2800" b="1" dirty="0">
                <a:solidFill>
                  <a:srgbClr val="00629B"/>
                </a:solidFill>
                <a:latin typeface="+mn-lt"/>
                <a:hlinkClick r:id="rId2"/>
              </a:rPr>
              <a:t>ieeefoundation.org/move</a:t>
            </a:r>
            <a:endParaRPr lang="en-US" altLang="en-US" sz="2800" b="1" dirty="0">
              <a:solidFill>
                <a:srgbClr val="00629B"/>
              </a:solidFill>
              <a:latin typeface="+mn-lt"/>
            </a:endParaRPr>
          </a:p>
          <a:p>
            <a:pPr>
              <a:lnSpc>
                <a:spcPct val="97000"/>
              </a:lnSpc>
              <a:defRPr/>
            </a:pPr>
            <a:endParaRPr lang="en-US" altLang="en-US" sz="2800" b="1" dirty="0">
              <a:solidFill>
                <a:srgbClr val="00629B"/>
              </a:solidFill>
              <a:latin typeface="+mn-lt"/>
            </a:endParaRPr>
          </a:p>
          <a:p>
            <a:pPr marL="461963">
              <a:lnSpc>
                <a:spcPct val="90000"/>
              </a:lnSpc>
              <a:spcBef>
                <a:spcPts val="0"/>
              </a:spcBef>
              <a:defRPr/>
            </a:pPr>
            <a:endParaRPr lang="en-US" altLang="en-US" sz="2800" b="1" dirty="0">
              <a:solidFill>
                <a:srgbClr val="00629B"/>
              </a:solidFill>
              <a:latin typeface="+mn-lt"/>
            </a:endParaRPr>
          </a:p>
          <a:p>
            <a:pPr>
              <a:lnSpc>
                <a:spcPct val="97000"/>
              </a:lnSpc>
              <a:defRPr/>
            </a:pPr>
            <a:endParaRPr lang="en-US" altLang="en-US" sz="2800" dirty="0">
              <a:solidFill>
                <a:srgbClr val="3A3838"/>
              </a:solidFill>
              <a:latin typeface="+mn-lt"/>
              <a:ea typeface="Calibri" panose="020F0502020204030204" pitchFamily="34" charset="0"/>
              <a:cs typeface="Times New Roman" panose="02020603050405020304" pitchFamily="18" charset="0"/>
            </a:endParaRPr>
          </a:p>
        </p:txBody>
      </p:sp>
      <p:pic>
        <p:nvPicPr>
          <p:cNvPr id="31754" name="docshape27">
            <a:extLst>
              <a:ext uri="{FF2B5EF4-FFF2-40B4-BE49-F238E27FC236}">
                <a16:creationId xmlns:a16="http://schemas.microsoft.com/office/drawing/2014/main" id="{0E6D2F2B-4C58-7E39-BFF4-6ECB03F9058E}"/>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8891743" y="2503265"/>
            <a:ext cx="1215994" cy="121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53949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326E-D9B4-AE90-F684-3CF63D7D9536}"/>
              </a:ext>
            </a:extLst>
          </p:cNvPr>
          <p:cNvSpPr>
            <a:spLocks noGrp="1"/>
          </p:cNvSpPr>
          <p:nvPr>
            <p:ph type="title"/>
          </p:nvPr>
        </p:nvSpPr>
        <p:spPr/>
        <p:txBody>
          <a:bodyPr/>
          <a:lstStyle/>
          <a:p>
            <a:r>
              <a:rPr lang="en-US" dirty="0"/>
              <a:t>IEEE-USA Sponsorship Levels</a:t>
            </a:r>
          </a:p>
        </p:txBody>
      </p:sp>
      <p:sp>
        <p:nvSpPr>
          <p:cNvPr id="4" name="Slide Number Placeholder 3">
            <a:extLst>
              <a:ext uri="{FF2B5EF4-FFF2-40B4-BE49-F238E27FC236}">
                <a16:creationId xmlns:a16="http://schemas.microsoft.com/office/drawing/2014/main" id="{E09490A7-763F-A08D-48CA-D013F4587D14}"/>
              </a:ext>
            </a:extLst>
          </p:cNvPr>
          <p:cNvSpPr>
            <a:spLocks noGrp="1"/>
          </p:cNvSpPr>
          <p:nvPr>
            <p:ph type="sldNum" sz="quarter" idx="12"/>
          </p:nvPr>
        </p:nvSpPr>
        <p:spPr/>
        <p:txBody>
          <a:bodyPr/>
          <a:lstStyle/>
          <a:p>
            <a:pPr>
              <a:defRPr/>
            </a:pPr>
            <a:fld id="{11FFE2BA-79A2-4A3D-AA9E-D8AD253845E3}" type="slidenum">
              <a:rPr lang="en-US" altLang="en-US" smtClean="0"/>
              <a:pPr>
                <a:defRPr/>
              </a:pPr>
              <a:t>15</a:t>
            </a:fld>
            <a:endParaRPr lang="en-US" altLang="en-US"/>
          </a:p>
        </p:txBody>
      </p:sp>
      <p:pic>
        <p:nvPicPr>
          <p:cNvPr id="5" name="Picture 4">
            <a:extLst>
              <a:ext uri="{FF2B5EF4-FFF2-40B4-BE49-F238E27FC236}">
                <a16:creationId xmlns:a16="http://schemas.microsoft.com/office/drawing/2014/main" id="{89E463D2-EB52-F549-52D2-8417B9A68CC6}"/>
              </a:ext>
            </a:extLst>
          </p:cNvPr>
          <p:cNvPicPr>
            <a:picLocks noChangeAspect="1"/>
          </p:cNvPicPr>
          <p:nvPr/>
        </p:nvPicPr>
        <p:blipFill>
          <a:blip r:embed="rId2"/>
          <a:stretch>
            <a:fillRect/>
          </a:stretch>
        </p:blipFill>
        <p:spPr>
          <a:xfrm>
            <a:off x="184690" y="2796540"/>
            <a:ext cx="12007310" cy="2087880"/>
          </a:xfrm>
          <a:prstGeom prst="rect">
            <a:avLst/>
          </a:prstGeom>
        </p:spPr>
      </p:pic>
      <p:sp>
        <p:nvSpPr>
          <p:cNvPr id="7" name="TextBox 6">
            <a:extLst>
              <a:ext uri="{FF2B5EF4-FFF2-40B4-BE49-F238E27FC236}">
                <a16:creationId xmlns:a16="http://schemas.microsoft.com/office/drawing/2014/main" id="{AEC822AE-85EF-BF96-A636-A9A7445D22FD}"/>
              </a:ext>
            </a:extLst>
          </p:cNvPr>
          <p:cNvSpPr txBox="1"/>
          <p:nvPr/>
        </p:nvSpPr>
        <p:spPr>
          <a:xfrm>
            <a:off x="676274" y="1536552"/>
            <a:ext cx="11340465" cy="830997"/>
          </a:xfrm>
          <a:prstGeom prst="rect">
            <a:avLst/>
          </a:prstGeom>
          <a:noFill/>
          <a:ln>
            <a:noFill/>
          </a:ln>
        </p:spPr>
        <p:txBody>
          <a:bodyPr wrap="square">
            <a:spAutoFit/>
          </a:bodyPr>
          <a:lstStyle/>
          <a:p>
            <a:r>
              <a:rPr lang="en-US" sz="2400" dirty="0">
                <a:latin typeface="+mn-lt"/>
                <a:cs typeface="Arial" panose="020B0604020202020204" pitchFamily="34" charset="0"/>
              </a:rPr>
              <a:t>With your help, we can keep our trucks maintained, fueled, and ready for the next disaster.</a:t>
            </a:r>
          </a:p>
        </p:txBody>
      </p:sp>
    </p:spTree>
    <p:extLst>
      <p:ext uri="{BB962C8B-B14F-4D97-AF65-F5344CB8AC3E}">
        <p14:creationId xmlns:p14="http://schemas.microsoft.com/office/powerpoint/2010/main" val="1221126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a:extLst>
              <a:ext uri="{FF2B5EF4-FFF2-40B4-BE49-F238E27FC236}">
                <a16:creationId xmlns:a16="http://schemas.microsoft.com/office/drawing/2014/main" id="{3199F9C0-2C36-447C-91ED-5D47A0236711}"/>
              </a:ext>
            </a:extLst>
          </p:cNvPr>
          <p:cNvSpPr>
            <a:spLocks noChangeArrowheads="1"/>
          </p:cNvSpPr>
          <p:nvPr/>
        </p:nvSpPr>
        <p:spPr bwMode="auto">
          <a:xfrm>
            <a:off x="3754121" y="2225629"/>
            <a:ext cx="298493"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52" tIns="36576" rIns="73152" bIns="36576" numCol="1" anchor="ctr" anchorCtr="0" compatLnSpc="1">
            <a:prstTxWarp prst="textNoShape">
              <a:avLst/>
            </a:prstTxWarp>
            <a:spAutoFit/>
          </a:bodyPr>
          <a:lstStyle/>
          <a:p>
            <a:endParaRPr lang="en-US" sz="1500">
              <a:latin typeface="+mn-lt"/>
            </a:endParaRPr>
          </a:p>
        </p:txBody>
      </p:sp>
      <p:sp>
        <p:nvSpPr>
          <p:cNvPr id="5" name="Rectangle 38">
            <a:extLst>
              <a:ext uri="{FF2B5EF4-FFF2-40B4-BE49-F238E27FC236}">
                <a16:creationId xmlns:a16="http://schemas.microsoft.com/office/drawing/2014/main" id="{BD0C401A-111B-4946-9815-F4694AFE335A}"/>
              </a:ext>
            </a:extLst>
          </p:cNvPr>
          <p:cNvSpPr>
            <a:spLocks noChangeArrowheads="1"/>
          </p:cNvSpPr>
          <p:nvPr/>
        </p:nvSpPr>
        <p:spPr bwMode="auto">
          <a:xfrm>
            <a:off x="3754121" y="2225629"/>
            <a:ext cx="298493"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52" tIns="36576" rIns="73152" bIns="36576" numCol="1" anchor="ctr" anchorCtr="0" compatLnSpc="1">
            <a:prstTxWarp prst="textNoShape">
              <a:avLst/>
            </a:prstTxWarp>
            <a:spAutoFit/>
          </a:bodyPr>
          <a:lstStyle/>
          <a:p>
            <a:endParaRPr lang="en-US" sz="1500">
              <a:latin typeface="+mn-lt"/>
            </a:endParaRPr>
          </a:p>
        </p:txBody>
      </p:sp>
      <p:pic>
        <p:nvPicPr>
          <p:cNvPr id="9" name="Picture 8">
            <a:hlinkClick r:id="rId2"/>
            <a:extLst>
              <a:ext uri="{FF2B5EF4-FFF2-40B4-BE49-F238E27FC236}">
                <a16:creationId xmlns:a16="http://schemas.microsoft.com/office/drawing/2014/main" id="{204C8208-D8BA-4A95-B0C8-568E6D5B5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3803" y="4134322"/>
            <a:ext cx="1724024" cy="736732"/>
          </a:xfrm>
          <a:prstGeom prst="rect">
            <a:avLst/>
          </a:prstGeom>
        </p:spPr>
      </p:pic>
      <p:pic>
        <p:nvPicPr>
          <p:cNvPr id="10" name="Picture 9">
            <a:extLst>
              <a:ext uri="{FF2B5EF4-FFF2-40B4-BE49-F238E27FC236}">
                <a16:creationId xmlns:a16="http://schemas.microsoft.com/office/drawing/2014/main" id="{6C9568AD-54C7-498E-AA3B-1E104B46BF10}"/>
              </a:ext>
            </a:extLst>
          </p:cNvPr>
          <p:cNvPicPr>
            <a:picLocks noChangeAspect="1"/>
          </p:cNvPicPr>
          <p:nvPr/>
        </p:nvPicPr>
        <p:blipFill>
          <a:blip r:embed="rId4"/>
          <a:stretch>
            <a:fillRect/>
          </a:stretch>
        </p:blipFill>
        <p:spPr>
          <a:xfrm>
            <a:off x="4530469" y="2778061"/>
            <a:ext cx="2600893" cy="499674"/>
          </a:xfrm>
          <a:prstGeom prst="rect">
            <a:avLst/>
          </a:prstGeom>
        </p:spPr>
      </p:pic>
      <p:pic>
        <p:nvPicPr>
          <p:cNvPr id="11" name="Picture 10">
            <a:extLst>
              <a:ext uri="{FF2B5EF4-FFF2-40B4-BE49-F238E27FC236}">
                <a16:creationId xmlns:a16="http://schemas.microsoft.com/office/drawing/2014/main" id="{AE1089E6-787E-4196-BFFD-9C20FB196AB2}"/>
              </a:ext>
            </a:extLst>
          </p:cNvPr>
          <p:cNvPicPr>
            <a:picLocks noChangeAspect="1"/>
          </p:cNvPicPr>
          <p:nvPr/>
        </p:nvPicPr>
        <p:blipFill>
          <a:blip r:embed="rId5"/>
          <a:stretch>
            <a:fillRect/>
          </a:stretch>
        </p:blipFill>
        <p:spPr>
          <a:xfrm>
            <a:off x="4593888" y="1933133"/>
            <a:ext cx="2445392" cy="580769"/>
          </a:xfrm>
          <a:prstGeom prst="rect">
            <a:avLst/>
          </a:prstGeom>
          <a:ln>
            <a:solidFill>
              <a:schemeClr val="bg2"/>
            </a:solidFill>
          </a:ln>
        </p:spPr>
      </p:pic>
      <p:pic>
        <p:nvPicPr>
          <p:cNvPr id="13" name="Picture 12">
            <a:extLst>
              <a:ext uri="{FF2B5EF4-FFF2-40B4-BE49-F238E27FC236}">
                <a16:creationId xmlns:a16="http://schemas.microsoft.com/office/drawing/2014/main" id="{67C17783-04BB-44A9-B640-F6B9C10D0229}"/>
              </a:ext>
            </a:extLst>
          </p:cNvPr>
          <p:cNvPicPr>
            <a:picLocks noChangeAspect="1"/>
          </p:cNvPicPr>
          <p:nvPr/>
        </p:nvPicPr>
        <p:blipFill>
          <a:blip r:embed="rId6"/>
          <a:stretch>
            <a:fillRect/>
          </a:stretch>
        </p:blipFill>
        <p:spPr>
          <a:xfrm>
            <a:off x="1883334" y="2772605"/>
            <a:ext cx="2169280" cy="551369"/>
          </a:xfrm>
          <a:prstGeom prst="rect">
            <a:avLst/>
          </a:prstGeom>
        </p:spPr>
      </p:pic>
      <p:pic>
        <p:nvPicPr>
          <p:cNvPr id="14" name="Picture 13">
            <a:extLst>
              <a:ext uri="{FF2B5EF4-FFF2-40B4-BE49-F238E27FC236}">
                <a16:creationId xmlns:a16="http://schemas.microsoft.com/office/drawing/2014/main" id="{31A90390-9786-412B-9621-37640ED2E191}"/>
              </a:ext>
            </a:extLst>
          </p:cNvPr>
          <p:cNvPicPr>
            <a:picLocks noChangeAspect="1"/>
          </p:cNvPicPr>
          <p:nvPr/>
        </p:nvPicPr>
        <p:blipFill>
          <a:blip r:embed="rId7"/>
          <a:stretch>
            <a:fillRect/>
          </a:stretch>
        </p:blipFill>
        <p:spPr>
          <a:xfrm>
            <a:off x="1928196" y="4680772"/>
            <a:ext cx="2261614" cy="360604"/>
          </a:xfrm>
          <a:prstGeom prst="rect">
            <a:avLst/>
          </a:prstGeom>
        </p:spPr>
      </p:pic>
      <p:sp>
        <p:nvSpPr>
          <p:cNvPr id="17" name="TextBox 16">
            <a:extLst>
              <a:ext uri="{FF2B5EF4-FFF2-40B4-BE49-F238E27FC236}">
                <a16:creationId xmlns:a16="http://schemas.microsoft.com/office/drawing/2014/main" id="{85F93AFA-8E33-488A-AE61-A763F6BFE633}"/>
              </a:ext>
            </a:extLst>
          </p:cNvPr>
          <p:cNvSpPr txBox="1"/>
          <p:nvPr/>
        </p:nvSpPr>
        <p:spPr>
          <a:xfrm>
            <a:off x="4512946" y="3570992"/>
            <a:ext cx="2631750" cy="300082"/>
          </a:xfrm>
          <a:prstGeom prst="rect">
            <a:avLst/>
          </a:prstGeom>
          <a:noFill/>
        </p:spPr>
        <p:txBody>
          <a:bodyPr wrap="square" rtlCol="0">
            <a:spAutoFit/>
          </a:bodyPr>
          <a:lstStyle/>
          <a:p>
            <a:r>
              <a:rPr lang="en-US" sz="1350" b="1" dirty="0">
                <a:solidFill>
                  <a:srgbClr val="FF9900"/>
                </a:solidFill>
                <a:latin typeface="+mn-lt"/>
              </a:rPr>
              <a:t>IEEE Eastern NC Section</a:t>
            </a:r>
          </a:p>
        </p:txBody>
      </p:sp>
      <p:pic>
        <p:nvPicPr>
          <p:cNvPr id="19" name="Picture 18" descr="A picture containing text&#10;&#10;Description automatically generated">
            <a:extLst>
              <a:ext uri="{FF2B5EF4-FFF2-40B4-BE49-F238E27FC236}">
                <a16:creationId xmlns:a16="http://schemas.microsoft.com/office/drawing/2014/main" id="{D1F0015C-70AD-48B1-9D76-695BD3A26B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4065" y="4204454"/>
            <a:ext cx="836923" cy="836923"/>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874A9D2B-1908-425C-8CBE-11F8F2410B3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90149" y="1824319"/>
            <a:ext cx="2169280" cy="702968"/>
          </a:xfrm>
          <a:prstGeom prst="rect">
            <a:avLst/>
          </a:prstGeom>
        </p:spPr>
      </p:pic>
      <p:pic>
        <p:nvPicPr>
          <p:cNvPr id="20" name="Picture 19">
            <a:extLst>
              <a:ext uri="{FF2B5EF4-FFF2-40B4-BE49-F238E27FC236}">
                <a16:creationId xmlns:a16="http://schemas.microsoft.com/office/drawing/2014/main" id="{A81A84A9-0A73-4A00-A43E-2C189C0FF681}"/>
              </a:ext>
            </a:extLst>
          </p:cNvPr>
          <p:cNvPicPr>
            <a:picLocks noChangeAspect="1"/>
          </p:cNvPicPr>
          <p:nvPr/>
        </p:nvPicPr>
        <p:blipFill>
          <a:blip r:embed="rId10"/>
          <a:stretch>
            <a:fillRect/>
          </a:stretch>
        </p:blipFill>
        <p:spPr>
          <a:xfrm>
            <a:off x="7505141" y="3108761"/>
            <a:ext cx="1619900" cy="559475"/>
          </a:xfrm>
          <a:prstGeom prst="rect">
            <a:avLst/>
          </a:prstGeom>
        </p:spPr>
      </p:pic>
      <p:sp>
        <p:nvSpPr>
          <p:cNvPr id="23" name="TextBox 22">
            <a:extLst>
              <a:ext uri="{FF2B5EF4-FFF2-40B4-BE49-F238E27FC236}">
                <a16:creationId xmlns:a16="http://schemas.microsoft.com/office/drawing/2014/main" id="{AFED4066-BE36-4DFE-B598-D2B1756608A5}"/>
              </a:ext>
            </a:extLst>
          </p:cNvPr>
          <p:cNvSpPr txBox="1"/>
          <p:nvPr/>
        </p:nvSpPr>
        <p:spPr>
          <a:xfrm>
            <a:off x="8531880" y="2652230"/>
            <a:ext cx="2169279" cy="276999"/>
          </a:xfrm>
          <a:prstGeom prst="rect">
            <a:avLst/>
          </a:prstGeom>
          <a:noFill/>
        </p:spPr>
        <p:txBody>
          <a:bodyPr wrap="square">
            <a:spAutoFit/>
          </a:bodyPr>
          <a:lstStyle/>
          <a:p>
            <a:pPr algn="l" fontAlgn="base"/>
            <a:r>
              <a:rPr lang="en-US" sz="1200" b="1" dirty="0">
                <a:solidFill>
                  <a:srgbClr val="006697"/>
                </a:solidFill>
                <a:latin typeface="+mn-lt"/>
              </a:rPr>
              <a:t>IEEE Alabama Section</a:t>
            </a:r>
          </a:p>
        </p:txBody>
      </p:sp>
      <p:sp>
        <p:nvSpPr>
          <p:cNvPr id="2" name="Title 1">
            <a:extLst>
              <a:ext uri="{FF2B5EF4-FFF2-40B4-BE49-F238E27FC236}">
                <a16:creationId xmlns:a16="http://schemas.microsoft.com/office/drawing/2014/main" id="{D6E5DFCC-B4A0-4CD5-AF94-D1E0B51F60EF}"/>
              </a:ext>
            </a:extLst>
          </p:cNvPr>
          <p:cNvSpPr>
            <a:spLocks noGrp="1"/>
          </p:cNvSpPr>
          <p:nvPr>
            <p:ph type="title"/>
          </p:nvPr>
        </p:nvSpPr>
        <p:spPr/>
        <p:txBody>
          <a:bodyPr>
            <a:normAutofit fontScale="90000"/>
          </a:bodyPr>
          <a:lstStyle/>
          <a:p>
            <a:r>
              <a:rPr lang="en-US" dirty="0">
                <a:latin typeface="+mn-lt"/>
                <a:ea typeface="+mn-ea"/>
                <a:cs typeface="+mn-cs"/>
              </a:rPr>
              <a:t>Thanks to our Volunteers &amp; Supporters</a:t>
            </a:r>
          </a:p>
        </p:txBody>
      </p:sp>
      <p:sp>
        <p:nvSpPr>
          <p:cNvPr id="18" name="Oval 17">
            <a:extLst>
              <a:ext uri="{FF2B5EF4-FFF2-40B4-BE49-F238E27FC236}">
                <a16:creationId xmlns:a16="http://schemas.microsoft.com/office/drawing/2014/main" id="{AD072C05-24A1-457F-ABE8-DBA42173B964}"/>
              </a:ext>
            </a:extLst>
          </p:cNvPr>
          <p:cNvSpPr/>
          <p:nvPr/>
        </p:nvSpPr>
        <p:spPr>
          <a:xfrm>
            <a:off x="8377977" y="1670643"/>
            <a:ext cx="638426" cy="638426"/>
          </a:xfrm>
          <a:prstGeom prst="ellipse">
            <a:avLst/>
          </a:prstGeom>
          <a:blipFill rotWithShape="1">
            <a:blip r:embed="rId11"/>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 name="TextBox 2">
            <a:extLst>
              <a:ext uri="{FF2B5EF4-FFF2-40B4-BE49-F238E27FC236}">
                <a16:creationId xmlns:a16="http://schemas.microsoft.com/office/drawing/2014/main" id="{2ADF9149-4621-40FB-86C0-8AB58A07F91B}"/>
              </a:ext>
            </a:extLst>
          </p:cNvPr>
          <p:cNvSpPr txBox="1"/>
          <p:nvPr/>
        </p:nvSpPr>
        <p:spPr>
          <a:xfrm>
            <a:off x="7805917" y="2244767"/>
            <a:ext cx="1782545" cy="300082"/>
          </a:xfrm>
          <a:prstGeom prst="rect">
            <a:avLst/>
          </a:prstGeom>
          <a:noFill/>
        </p:spPr>
        <p:txBody>
          <a:bodyPr wrap="square" rtlCol="0">
            <a:spAutoFit/>
          </a:bodyPr>
          <a:lstStyle/>
          <a:p>
            <a:r>
              <a:rPr lang="en-US" sz="1350" b="1" dirty="0">
                <a:solidFill>
                  <a:srgbClr val="0070C0"/>
                </a:solidFill>
                <a:latin typeface="+mn-lt"/>
              </a:rPr>
              <a:t>IEEE Volunteers</a:t>
            </a:r>
          </a:p>
        </p:txBody>
      </p:sp>
      <p:pic>
        <p:nvPicPr>
          <p:cNvPr id="6" name="Picture 5">
            <a:extLst>
              <a:ext uri="{FF2B5EF4-FFF2-40B4-BE49-F238E27FC236}">
                <a16:creationId xmlns:a16="http://schemas.microsoft.com/office/drawing/2014/main" id="{9BD4A3D8-FA9B-5FAE-A5BE-166BA83AE3CB}"/>
              </a:ext>
            </a:extLst>
          </p:cNvPr>
          <p:cNvPicPr>
            <a:picLocks noChangeAspect="1"/>
          </p:cNvPicPr>
          <p:nvPr/>
        </p:nvPicPr>
        <p:blipFill>
          <a:blip r:embed="rId12"/>
          <a:stretch>
            <a:fillRect/>
          </a:stretch>
        </p:blipFill>
        <p:spPr>
          <a:xfrm>
            <a:off x="4650982" y="5096352"/>
            <a:ext cx="1877852" cy="599719"/>
          </a:xfrm>
          <a:prstGeom prst="rect">
            <a:avLst/>
          </a:prstGeom>
        </p:spPr>
      </p:pic>
      <p:pic>
        <p:nvPicPr>
          <p:cNvPr id="8" name="Picture 7">
            <a:extLst>
              <a:ext uri="{FF2B5EF4-FFF2-40B4-BE49-F238E27FC236}">
                <a16:creationId xmlns:a16="http://schemas.microsoft.com/office/drawing/2014/main" id="{07734F87-F926-E374-374E-FC8AF48E90CA}"/>
              </a:ext>
            </a:extLst>
          </p:cNvPr>
          <p:cNvPicPr>
            <a:picLocks noChangeAspect="1"/>
          </p:cNvPicPr>
          <p:nvPr/>
        </p:nvPicPr>
        <p:blipFill>
          <a:blip r:embed="rId13"/>
          <a:stretch>
            <a:fillRect/>
          </a:stretch>
        </p:blipFill>
        <p:spPr>
          <a:xfrm>
            <a:off x="9144001" y="3926800"/>
            <a:ext cx="1266807" cy="473733"/>
          </a:xfrm>
          <a:prstGeom prst="rect">
            <a:avLst/>
          </a:prstGeom>
        </p:spPr>
      </p:pic>
      <p:pic>
        <p:nvPicPr>
          <p:cNvPr id="22" name="Picture 21">
            <a:extLst>
              <a:ext uri="{FF2B5EF4-FFF2-40B4-BE49-F238E27FC236}">
                <a16:creationId xmlns:a16="http://schemas.microsoft.com/office/drawing/2014/main" id="{154BDE59-8DD3-3386-9C01-50EF686911C5}"/>
              </a:ext>
            </a:extLst>
          </p:cNvPr>
          <p:cNvPicPr>
            <a:picLocks noChangeAspect="1"/>
          </p:cNvPicPr>
          <p:nvPr/>
        </p:nvPicPr>
        <p:blipFill>
          <a:blip r:embed="rId14"/>
          <a:srcRect l="1755" t="25860" r="1755" b="31094"/>
          <a:stretch/>
        </p:blipFill>
        <p:spPr>
          <a:xfrm>
            <a:off x="8164968" y="4778365"/>
            <a:ext cx="2321273" cy="776684"/>
          </a:xfrm>
          <a:prstGeom prst="rect">
            <a:avLst/>
          </a:prstGeom>
        </p:spPr>
      </p:pic>
      <p:pic>
        <p:nvPicPr>
          <p:cNvPr id="24" name="Picture 23">
            <a:extLst>
              <a:ext uri="{FF2B5EF4-FFF2-40B4-BE49-F238E27FC236}">
                <a16:creationId xmlns:a16="http://schemas.microsoft.com/office/drawing/2014/main" id="{A6BE1C85-0548-5B3C-A05A-1043D1EFE954}"/>
              </a:ext>
            </a:extLst>
          </p:cNvPr>
          <p:cNvPicPr>
            <a:picLocks noChangeAspect="1"/>
          </p:cNvPicPr>
          <p:nvPr/>
        </p:nvPicPr>
        <p:blipFill>
          <a:blip r:embed="rId15"/>
          <a:stretch>
            <a:fillRect/>
          </a:stretch>
        </p:blipFill>
        <p:spPr>
          <a:xfrm>
            <a:off x="1883334" y="3566251"/>
            <a:ext cx="2208894" cy="662668"/>
          </a:xfrm>
          <a:prstGeom prst="rect">
            <a:avLst/>
          </a:prstGeom>
        </p:spPr>
      </p:pic>
      <p:pic>
        <p:nvPicPr>
          <p:cNvPr id="2050" name="Picture 2" descr="Home Page - IEEE Region 6">
            <a:extLst>
              <a:ext uri="{FF2B5EF4-FFF2-40B4-BE49-F238E27FC236}">
                <a16:creationId xmlns:a16="http://schemas.microsoft.com/office/drawing/2014/main" id="{350AC814-EF02-EA18-A2B0-17528266E7D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28196" y="5348321"/>
            <a:ext cx="1563888" cy="62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11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46AD-467E-0760-4773-ABC8A4BD9DD2}"/>
              </a:ext>
            </a:extLst>
          </p:cNvPr>
          <p:cNvSpPr>
            <a:spLocks noGrp="1"/>
          </p:cNvSpPr>
          <p:nvPr>
            <p:ph type="title"/>
          </p:nvPr>
        </p:nvSpPr>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2B3851D4-AFA0-C123-887E-DB007B02527F}"/>
              </a:ext>
            </a:extLst>
          </p:cNvPr>
          <p:cNvSpPr>
            <a:spLocks noGrp="1"/>
          </p:cNvSpPr>
          <p:nvPr>
            <p:ph idx="1"/>
          </p:nvPr>
        </p:nvSpPr>
        <p:spPr/>
        <p:txBody>
          <a:bodyPr/>
          <a:lstStyle/>
          <a:p>
            <a:r>
              <a:rPr lang="en-US" dirty="0"/>
              <a:t>IEEE-USA MOVE Overview</a:t>
            </a:r>
          </a:p>
          <a:p>
            <a:r>
              <a:rPr lang="en-US" dirty="0"/>
              <a:t>2024 Disaster Responses</a:t>
            </a:r>
          </a:p>
          <a:p>
            <a:r>
              <a:rPr lang="en-US" dirty="0"/>
              <a:t>2024 STEM Outreach Events</a:t>
            </a:r>
          </a:p>
          <a:p>
            <a:r>
              <a:rPr lang="en-US" dirty="0"/>
              <a:t>How to support IEEE-USA MOVE</a:t>
            </a:r>
          </a:p>
        </p:txBody>
      </p:sp>
      <p:sp>
        <p:nvSpPr>
          <p:cNvPr id="4" name="Slide Number Placeholder 3">
            <a:extLst>
              <a:ext uri="{FF2B5EF4-FFF2-40B4-BE49-F238E27FC236}">
                <a16:creationId xmlns:a16="http://schemas.microsoft.com/office/drawing/2014/main" id="{D2C288B6-C466-D5F2-A668-C96616F89367}"/>
              </a:ext>
            </a:extLst>
          </p:cNvPr>
          <p:cNvSpPr>
            <a:spLocks noGrp="1"/>
          </p:cNvSpPr>
          <p:nvPr>
            <p:ph type="sldNum" sz="quarter" idx="12"/>
          </p:nvPr>
        </p:nvSpPr>
        <p:spPr/>
        <p:txBody>
          <a:bodyPr/>
          <a:lstStyle/>
          <a:p>
            <a:pPr>
              <a:defRPr/>
            </a:pPr>
            <a:fld id="{11FFE2BA-79A2-4A3D-AA9E-D8AD253845E3}" type="slidenum">
              <a:rPr lang="en-US" altLang="en-US" smtClean="0"/>
              <a:pPr>
                <a:defRPr/>
              </a:pPr>
              <a:t>2</a:t>
            </a:fld>
            <a:endParaRPr lang="en-US" altLang="en-US"/>
          </a:p>
        </p:txBody>
      </p:sp>
    </p:spTree>
    <p:extLst>
      <p:ext uri="{BB962C8B-B14F-4D97-AF65-F5344CB8AC3E}">
        <p14:creationId xmlns:p14="http://schemas.microsoft.com/office/powerpoint/2010/main" val="160021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86;p11">
            <a:extLst>
              <a:ext uri="{FF2B5EF4-FFF2-40B4-BE49-F238E27FC236}">
                <a16:creationId xmlns:a16="http://schemas.microsoft.com/office/drawing/2014/main" id="{69EC95BA-93F9-2DEA-64FC-9834BF1E0438}"/>
              </a:ext>
            </a:extLst>
          </p:cNvPr>
          <p:cNvSpPr txBox="1">
            <a:spLocks noGrp="1" noChangeArrowheads="1"/>
          </p:cNvSpPr>
          <p:nvPr>
            <p:ph type="title"/>
          </p:nvPr>
        </p:nvSpPr>
        <p:spPr/>
        <p:txBody>
          <a:bodyPr>
            <a:normAutofit/>
          </a:bodyPr>
          <a:lstStyle/>
          <a:p>
            <a:pPr eaLnBrk="1" hangingPunct="1">
              <a:spcBef>
                <a:spcPct val="0"/>
              </a:spcBef>
              <a:spcAft>
                <a:spcPct val="0"/>
              </a:spcAft>
              <a:buFont typeface="Open Sans" charset="0"/>
              <a:buNone/>
              <a:defRPr/>
            </a:pPr>
            <a:r>
              <a:rPr lang="en-US" altLang="en-US" sz="4000" dirty="0">
                <a:solidFill>
                  <a:srgbClr val="00629D"/>
                </a:solidFill>
                <a:cs typeface="Open Sans" charset="0"/>
                <a:sym typeface="Open Sans" charset="0"/>
              </a:rPr>
              <a:t>What is MOVE?</a:t>
            </a:r>
          </a:p>
        </p:txBody>
      </p:sp>
      <p:sp>
        <p:nvSpPr>
          <p:cNvPr id="16388" name="Text Placeholder 2">
            <a:extLst>
              <a:ext uri="{FF2B5EF4-FFF2-40B4-BE49-F238E27FC236}">
                <a16:creationId xmlns:a16="http://schemas.microsoft.com/office/drawing/2014/main" id="{155622CD-DA12-BB13-0035-B1D2DCA838D9}"/>
              </a:ext>
            </a:extLst>
          </p:cNvPr>
          <p:cNvSpPr txBox="1">
            <a:spLocks noGrp="1" noChangeArrowheads="1"/>
          </p:cNvSpPr>
          <p:nvPr>
            <p:ph idx="1"/>
          </p:nvPr>
        </p:nvSpPr>
        <p:spPr>
          <a:xfrm>
            <a:off x="838200" y="1371598"/>
            <a:ext cx="11353800" cy="4933555"/>
          </a:xfrm>
        </p:spPr>
        <p:txBody>
          <a:bodyPr>
            <a:normAutofit fontScale="92500" lnSpcReduction="10000"/>
          </a:bodyPr>
          <a:lstStyle/>
          <a:p>
            <a:pPr>
              <a:spcBef>
                <a:spcPts val="600"/>
              </a:spcBef>
              <a:defRPr/>
            </a:pPr>
            <a:r>
              <a:rPr lang="en-US" sz="3500" b="1" i="0" dirty="0">
                <a:solidFill>
                  <a:srgbClr val="0D0D0D"/>
                </a:solidFill>
                <a:effectLst/>
              </a:rPr>
              <a:t>MOVE: M</a:t>
            </a:r>
            <a:r>
              <a:rPr lang="en-US" sz="3500" b="0" i="0" dirty="0">
                <a:solidFill>
                  <a:srgbClr val="0D0D0D"/>
                </a:solidFill>
                <a:effectLst/>
              </a:rPr>
              <a:t>obile </a:t>
            </a:r>
            <a:r>
              <a:rPr lang="en-US" sz="3500" b="1" i="0" dirty="0">
                <a:solidFill>
                  <a:srgbClr val="0D0D0D"/>
                </a:solidFill>
                <a:effectLst/>
              </a:rPr>
              <a:t>O</a:t>
            </a:r>
            <a:r>
              <a:rPr lang="en-US" sz="3500" b="0" i="0" dirty="0">
                <a:solidFill>
                  <a:srgbClr val="0D0D0D"/>
                </a:solidFill>
                <a:effectLst/>
              </a:rPr>
              <a:t>utreach using </a:t>
            </a:r>
            <a:r>
              <a:rPr lang="en-US" sz="3500" b="1" i="0" dirty="0">
                <a:solidFill>
                  <a:srgbClr val="0D0D0D"/>
                </a:solidFill>
                <a:effectLst/>
              </a:rPr>
              <a:t>V</a:t>
            </a:r>
            <a:r>
              <a:rPr lang="en-US" sz="3500" b="0" i="0" dirty="0">
                <a:solidFill>
                  <a:srgbClr val="0D0D0D"/>
                </a:solidFill>
                <a:effectLst/>
              </a:rPr>
              <a:t>olunteer </a:t>
            </a:r>
            <a:r>
              <a:rPr lang="en-US" sz="3500" b="1" i="0" dirty="0">
                <a:solidFill>
                  <a:srgbClr val="0D0D0D"/>
                </a:solidFill>
                <a:effectLst/>
              </a:rPr>
              <a:t>E</a:t>
            </a:r>
            <a:r>
              <a:rPr lang="en-US" sz="3500" b="0" i="0" dirty="0">
                <a:solidFill>
                  <a:srgbClr val="0D0D0D"/>
                </a:solidFill>
                <a:effectLst/>
              </a:rPr>
              <a:t>ngagement: </a:t>
            </a:r>
          </a:p>
          <a:p>
            <a:pPr lvl="1">
              <a:spcBef>
                <a:spcPts val="600"/>
              </a:spcBef>
              <a:defRPr/>
            </a:pPr>
            <a:r>
              <a:rPr lang="en-US" sz="2600" dirty="0">
                <a:solidFill>
                  <a:srgbClr val="404040"/>
                </a:solidFill>
              </a:rPr>
              <a:t>Emergency relief program assisting victims of natural disasters with communications, lighting, and power solutions.</a:t>
            </a:r>
          </a:p>
          <a:p>
            <a:pPr>
              <a:spcBef>
                <a:spcPts val="600"/>
              </a:spcBef>
              <a:defRPr/>
            </a:pPr>
            <a:r>
              <a:rPr lang="en-US" sz="3500" dirty="0">
                <a:solidFill>
                  <a:srgbClr val="404040"/>
                </a:solidFill>
              </a:rPr>
              <a:t>Three truck across the USA</a:t>
            </a:r>
          </a:p>
          <a:p>
            <a:pPr lvl="1">
              <a:spcBef>
                <a:spcPts val="600"/>
              </a:spcBef>
              <a:defRPr/>
            </a:pPr>
            <a:r>
              <a:rPr lang="en-US" sz="2600" dirty="0">
                <a:solidFill>
                  <a:srgbClr val="404040"/>
                </a:solidFill>
              </a:rPr>
              <a:t>MOVE-1 Based in Texas</a:t>
            </a:r>
          </a:p>
          <a:p>
            <a:pPr lvl="1">
              <a:spcBef>
                <a:spcPts val="600"/>
              </a:spcBef>
              <a:defRPr/>
            </a:pPr>
            <a:r>
              <a:rPr lang="en-US" sz="2600" dirty="0">
                <a:solidFill>
                  <a:srgbClr val="404040"/>
                </a:solidFill>
              </a:rPr>
              <a:t>MOVE-2 Based in North Carolina</a:t>
            </a:r>
          </a:p>
          <a:p>
            <a:pPr lvl="1">
              <a:spcBef>
                <a:spcPts val="600"/>
              </a:spcBef>
              <a:defRPr/>
            </a:pPr>
            <a:r>
              <a:rPr lang="en-US" sz="2600" dirty="0">
                <a:solidFill>
                  <a:srgbClr val="404040"/>
                </a:solidFill>
              </a:rPr>
              <a:t>MOVE-3 Based in California</a:t>
            </a:r>
          </a:p>
          <a:p>
            <a:pPr>
              <a:spcBef>
                <a:spcPts val="600"/>
              </a:spcBef>
              <a:defRPr/>
            </a:pPr>
            <a:r>
              <a:rPr lang="en-US" sz="3500" dirty="0">
                <a:solidFill>
                  <a:srgbClr val="404040"/>
                </a:solidFill>
              </a:rPr>
              <a:t>When not supporting disaster victims, used for STEM Outreach</a:t>
            </a:r>
          </a:p>
          <a:p>
            <a:pPr lvl="1">
              <a:spcBef>
                <a:spcPts val="600"/>
              </a:spcBef>
              <a:defRPr/>
            </a:pPr>
            <a:r>
              <a:rPr lang="en-US" sz="2600" dirty="0">
                <a:solidFill>
                  <a:srgbClr val="404040"/>
                </a:solidFill>
              </a:rPr>
              <a:t>Started by Region 3 under leadership of President-Elect Mary Ellen Randall</a:t>
            </a:r>
          </a:p>
          <a:p>
            <a:pPr lvl="1">
              <a:spcBef>
                <a:spcPts val="600"/>
              </a:spcBef>
              <a:defRPr/>
            </a:pPr>
            <a:r>
              <a:rPr lang="en-US" sz="2600" dirty="0">
                <a:solidFill>
                  <a:srgbClr val="404040"/>
                </a:solidFill>
              </a:rPr>
              <a:t>Run by volunteers</a:t>
            </a:r>
          </a:p>
          <a:p>
            <a:pPr lvl="1">
              <a:spcBef>
                <a:spcPts val="600"/>
              </a:spcBef>
              <a:defRPr/>
            </a:pPr>
            <a:r>
              <a:rPr lang="en-US" sz="2600" dirty="0">
                <a:solidFill>
                  <a:srgbClr val="404040"/>
                </a:solidFill>
              </a:rPr>
              <a:t>Funded by donations</a:t>
            </a:r>
          </a:p>
          <a:p>
            <a:pPr lvl="1">
              <a:spcBef>
                <a:spcPts val="600"/>
              </a:spcBef>
              <a:defRPr/>
            </a:pPr>
            <a:r>
              <a:rPr lang="en-US" sz="2600" dirty="0">
                <a:solidFill>
                  <a:srgbClr val="404040"/>
                </a:solidFill>
              </a:rPr>
              <a:t>Supported by IEEE-USA staff</a:t>
            </a:r>
          </a:p>
          <a:p>
            <a:pPr marL="228600" indent="0" eaLnBrk="1" hangingPunct="1">
              <a:spcBef>
                <a:spcPts val="600"/>
              </a:spcBef>
              <a:spcAft>
                <a:spcPct val="0"/>
              </a:spcAft>
              <a:defRPr/>
            </a:pPr>
            <a:endParaRPr lang="en-US" dirty="0">
              <a:solidFill>
                <a:srgbClr val="404040"/>
              </a:solidFill>
            </a:endParaRPr>
          </a:p>
        </p:txBody>
      </p:sp>
      <p:sp>
        <p:nvSpPr>
          <p:cNvPr id="17411" name="Google Shape;187;p11">
            <a:extLst>
              <a:ext uri="{FF2B5EF4-FFF2-40B4-BE49-F238E27FC236}">
                <a16:creationId xmlns:a16="http://schemas.microsoft.com/office/drawing/2014/main" id="{022C6645-B1F2-CDF3-0A8F-B4274B8E7A4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91DEF1F-37C9-4083-BDAF-62AE097211AC}"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3</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599137225"/>
      </p:ext>
    </p:extLst>
  </p:cSld>
  <p:clrMapOvr>
    <a:masterClrMapping/>
  </p:clrMapOvr>
  <p:transition spd="slow" advClick="0" advTm="19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14FA-3BC2-72B8-3DBA-16F25C5D849B}"/>
              </a:ext>
            </a:extLst>
          </p:cNvPr>
          <p:cNvSpPr>
            <a:spLocks noGrp="1"/>
          </p:cNvSpPr>
          <p:nvPr>
            <p:ph type="title"/>
          </p:nvPr>
        </p:nvSpPr>
        <p:spPr/>
        <p:txBody>
          <a:bodyPr>
            <a:normAutofit/>
          </a:bodyPr>
          <a:lstStyle/>
          <a:p>
            <a:r>
              <a:rPr lang="en-US" sz="4000" dirty="0"/>
              <a:t>MOVE Trucks</a:t>
            </a:r>
          </a:p>
        </p:txBody>
      </p:sp>
      <p:sp>
        <p:nvSpPr>
          <p:cNvPr id="3" name="Slide Number Placeholder 2">
            <a:extLst>
              <a:ext uri="{FF2B5EF4-FFF2-40B4-BE49-F238E27FC236}">
                <a16:creationId xmlns:a16="http://schemas.microsoft.com/office/drawing/2014/main" id="{D5217488-292D-1749-D039-B2FF1D9089BC}"/>
              </a:ext>
            </a:extLst>
          </p:cNvPr>
          <p:cNvSpPr>
            <a:spLocks noGrp="1"/>
          </p:cNvSpPr>
          <p:nvPr>
            <p:ph type="sldNum" sz="quarter" idx="12"/>
          </p:nvPr>
        </p:nvSpPr>
        <p:spPr/>
        <p:txBody>
          <a:bodyPr/>
          <a:lstStyle/>
          <a:p>
            <a:pPr>
              <a:defRPr/>
            </a:pPr>
            <a:fld id="{11FFE2BA-79A2-4A3D-AA9E-D8AD253845E3}" type="slidenum">
              <a:rPr lang="en-US" altLang="en-US" smtClean="0"/>
              <a:pPr>
                <a:defRPr/>
              </a:pPr>
              <a:t>4</a:t>
            </a:fld>
            <a:endParaRPr lang="en-US" altLang="en-US"/>
          </a:p>
        </p:txBody>
      </p:sp>
      <p:pic>
        <p:nvPicPr>
          <p:cNvPr id="5" name="Picture 4">
            <a:extLst>
              <a:ext uri="{FF2B5EF4-FFF2-40B4-BE49-F238E27FC236}">
                <a16:creationId xmlns:a16="http://schemas.microsoft.com/office/drawing/2014/main" id="{1C15E7F2-A540-5E59-F989-9B04C9E86C87}"/>
              </a:ext>
            </a:extLst>
          </p:cNvPr>
          <p:cNvPicPr>
            <a:picLocks noChangeAspect="1"/>
          </p:cNvPicPr>
          <p:nvPr/>
        </p:nvPicPr>
        <p:blipFill>
          <a:blip r:embed="rId2"/>
          <a:srcRect l="5195" t="-1" r="8111" b="-1925"/>
          <a:stretch/>
        </p:blipFill>
        <p:spPr>
          <a:xfrm>
            <a:off x="308344" y="1759237"/>
            <a:ext cx="3710763" cy="2512921"/>
          </a:xfrm>
          <a:prstGeom prst="rect">
            <a:avLst/>
          </a:prstGeom>
        </p:spPr>
      </p:pic>
      <p:pic>
        <p:nvPicPr>
          <p:cNvPr id="7" name="Picture 6">
            <a:extLst>
              <a:ext uri="{FF2B5EF4-FFF2-40B4-BE49-F238E27FC236}">
                <a16:creationId xmlns:a16="http://schemas.microsoft.com/office/drawing/2014/main" id="{1D4A61CB-E0C8-B9C1-5F60-0A4D8B81CAD1}"/>
              </a:ext>
            </a:extLst>
          </p:cNvPr>
          <p:cNvPicPr>
            <a:picLocks noChangeAspect="1"/>
          </p:cNvPicPr>
          <p:nvPr/>
        </p:nvPicPr>
        <p:blipFill>
          <a:blip r:embed="rId3"/>
          <a:srcRect l="7058" t="5705" r="9081" b="5707"/>
          <a:stretch/>
        </p:blipFill>
        <p:spPr>
          <a:xfrm>
            <a:off x="4424918" y="1759237"/>
            <a:ext cx="3283688" cy="2419560"/>
          </a:xfrm>
          <a:prstGeom prst="rect">
            <a:avLst/>
          </a:prstGeom>
        </p:spPr>
      </p:pic>
      <p:pic>
        <p:nvPicPr>
          <p:cNvPr id="9" name="Picture 8">
            <a:extLst>
              <a:ext uri="{FF2B5EF4-FFF2-40B4-BE49-F238E27FC236}">
                <a16:creationId xmlns:a16="http://schemas.microsoft.com/office/drawing/2014/main" id="{BB80F423-069D-2301-DA42-7D7045D66787}"/>
              </a:ext>
            </a:extLst>
          </p:cNvPr>
          <p:cNvPicPr>
            <a:picLocks noChangeAspect="1"/>
          </p:cNvPicPr>
          <p:nvPr/>
        </p:nvPicPr>
        <p:blipFill>
          <a:blip r:embed="rId4"/>
          <a:srcRect l="1935" r="29067" b="8220"/>
          <a:stretch/>
        </p:blipFill>
        <p:spPr>
          <a:xfrm>
            <a:off x="8114417" y="1759236"/>
            <a:ext cx="3866708" cy="2419561"/>
          </a:xfrm>
          <a:prstGeom prst="rect">
            <a:avLst/>
          </a:prstGeom>
        </p:spPr>
      </p:pic>
      <p:sp>
        <p:nvSpPr>
          <p:cNvPr id="10" name="TextBox 9">
            <a:extLst>
              <a:ext uri="{FF2B5EF4-FFF2-40B4-BE49-F238E27FC236}">
                <a16:creationId xmlns:a16="http://schemas.microsoft.com/office/drawing/2014/main" id="{EA125589-E49B-1254-0A03-3E988959B394}"/>
              </a:ext>
            </a:extLst>
          </p:cNvPr>
          <p:cNvSpPr txBox="1"/>
          <p:nvPr/>
        </p:nvSpPr>
        <p:spPr>
          <a:xfrm>
            <a:off x="1265274" y="4329959"/>
            <a:ext cx="1796902" cy="461665"/>
          </a:xfrm>
          <a:prstGeom prst="rect">
            <a:avLst/>
          </a:prstGeom>
          <a:ln>
            <a:noFill/>
          </a:ln>
        </p:spPr>
        <p:txBody>
          <a:bodyPr wrap="square" rtlCol="0">
            <a:spAutoFit/>
          </a:bodyPr>
          <a:lstStyle/>
          <a:p>
            <a:pPr algn="ctr"/>
            <a:r>
              <a:rPr lang="en-US" sz="2400" dirty="0">
                <a:latin typeface="+mn-lt"/>
              </a:rPr>
              <a:t>MOVE 1</a:t>
            </a:r>
          </a:p>
        </p:txBody>
      </p:sp>
      <p:sp>
        <p:nvSpPr>
          <p:cNvPr id="11" name="TextBox 10">
            <a:extLst>
              <a:ext uri="{FF2B5EF4-FFF2-40B4-BE49-F238E27FC236}">
                <a16:creationId xmlns:a16="http://schemas.microsoft.com/office/drawing/2014/main" id="{6C27EF10-FDCE-B1A4-2B0D-368CAAA7770B}"/>
              </a:ext>
            </a:extLst>
          </p:cNvPr>
          <p:cNvSpPr txBox="1"/>
          <p:nvPr/>
        </p:nvSpPr>
        <p:spPr>
          <a:xfrm>
            <a:off x="5139341" y="4329959"/>
            <a:ext cx="1796902" cy="461665"/>
          </a:xfrm>
          <a:prstGeom prst="rect">
            <a:avLst/>
          </a:prstGeom>
          <a:ln>
            <a:noFill/>
          </a:ln>
        </p:spPr>
        <p:txBody>
          <a:bodyPr wrap="square" rtlCol="0">
            <a:spAutoFit/>
          </a:bodyPr>
          <a:lstStyle/>
          <a:p>
            <a:pPr algn="ctr"/>
            <a:r>
              <a:rPr lang="en-US" sz="2400" dirty="0">
                <a:latin typeface="+mn-lt"/>
              </a:rPr>
              <a:t>MOVE 2</a:t>
            </a:r>
          </a:p>
        </p:txBody>
      </p:sp>
      <p:sp>
        <p:nvSpPr>
          <p:cNvPr id="12" name="TextBox 11">
            <a:extLst>
              <a:ext uri="{FF2B5EF4-FFF2-40B4-BE49-F238E27FC236}">
                <a16:creationId xmlns:a16="http://schemas.microsoft.com/office/drawing/2014/main" id="{063211A5-8DA9-AD30-816E-626FABF1D20D}"/>
              </a:ext>
            </a:extLst>
          </p:cNvPr>
          <p:cNvSpPr txBox="1"/>
          <p:nvPr/>
        </p:nvSpPr>
        <p:spPr>
          <a:xfrm>
            <a:off x="8114415" y="4329958"/>
            <a:ext cx="3866709" cy="830997"/>
          </a:xfrm>
          <a:prstGeom prst="rect">
            <a:avLst/>
          </a:prstGeom>
          <a:ln>
            <a:noFill/>
          </a:ln>
        </p:spPr>
        <p:txBody>
          <a:bodyPr wrap="square" rtlCol="0">
            <a:spAutoFit/>
          </a:bodyPr>
          <a:lstStyle/>
          <a:p>
            <a:pPr algn="ctr"/>
            <a:r>
              <a:rPr lang="en-US" sz="2400" dirty="0">
                <a:latin typeface="+mn-lt"/>
              </a:rPr>
              <a:t>MOVE 3</a:t>
            </a:r>
          </a:p>
          <a:p>
            <a:pPr algn="ctr"/>
            <a:r>
              <a:rPr lang="en-US" sz="2400" dirty="0"/>
              <a:t>Added Last Year!</a:t>
            </a:r>
            <a:endParaRPr lang="en-US" sz="2400" dirty="0">
              <a:latin typeface="+mn-lt"/>
            </a:endParaRPr>
          </a:p>
        </p:txBody>
      </p:sp>
    </p:spTree>
    <p:extLst>
      <p:ext uri="{BB962C8B-B14F-4D97-AF65-F5344CB8AC3E}">
        <p14:creationId xmlns:p14="http://schemas.microsoft.com/office/powerpoint/2010/main" val="130515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376B879-7D8B-EE9A-6700-5F4CE3C8BCA6}"/>
              </a:ext>
            </a:extLst>
          </p:cNvPr>
          <p:cNvSpPr txBox="1">
            <a:spLocks noGrp="1" noChangeArrowheads="1"/>
          </p:cNvSpPr>
          <p:nvPr>
            <p:ph type="title"/>
          </p:nvPr>
        </p:nvSpPr>
        <p:spPr>
          <a:xfrm>
            <a:off x="838199" y="365125"/>
            <a:ext cx="9827239" cy="914400"/>
          </a:xfrm>
        </p:spPr>
        <p:txBody>
          <a:bodyPr>
            <a:normAutofit/>
          </a:bodyPr>
          <a:lstStyle/>
          <a:p>
            <a:pPr>
              <a:spcBef>
                <a:spcPct val="0"/>
              </a:spcBef>
              <a:spcAft>
                <a:spcPct val="0"/>
              </a:spcAft>
            </a:pPr>
            <a:r>
              <a:rPr lang="en-US" altLang="en-US" sz="4000" dirty="0">
                <a:solidFill>
                  <a:srgbClr val="00629D"/>
                </a:solidFill>
                <a:cs typeface="Open Sans" charset="0"/>
                <a:sym typeface="Open Sans" charset="0"/>
              </a:rPr>
              <a:t>IEEE-USA MOVE Overview: </a:t>
            </a:r>
            <a:r>
              <a:rPr lang="en-US" altLang="en-US" sz="4000" b="1" dirty="0">
                <a:solidFill>
                  <a:srgbClr val="00629D"/>
                </a:solidFill>
                <a:cs typeface="Arial" panose="020B0604020202020204" pitchFamily="34" charset="0"/>
              </a:rPr>
              <a:t>Truck Virtual Tour</a:t>
            </a:r>
            <a:endParaRPr lang="en-US" altLang="en-US" sz="4000" dirty="0">
              <a:solidFill>
                <a:srgbClr val="00629D"/>
              </a:solidFill>
              <a:cs typeface="Open Sans" panose="020B0606030504020204" pitchFamily="34" charset="0"/>
              <a:sym typeface="Open Sans" panose="020B0606030504020204" pitchFamily="34" charset="0"/>
            </a:endParaRPr>
          </a:p>
        </p:txBody>
      </p:sp>
      <p:sp>
        <p:nvSpPr>
          <p:cNvPr id="31747" name="Text Placeholder 1">
            <a:extLst>
              <a:ext uri="{FF2B5EF4-FFF2-40B4-BE49-F238E27FC236}">
                <a16:creationId xmlns:a16="http://schemas.microsoft.com/office/drawing/2014/main" id="{A4C2E242-3781-7BBB-91B7-BC61D53C3F95}"/>
              </a:ext>
            </a:extLst>
          </p:cNvPr>
          <p:cNvSpPr txBox="1">
            <a:spLocks noGrp="1" noChangeArrowheads="1"/>
          </p:cNvSpPr>
          <p:nvPr>
            <p:ph idx="1"/>
          </p:nvPr>
        </p:nvSpPr>
        <p:spPr/>
        <p:txBody>
          <a:bodyPr/>
          <a:lstStyle/>
          <a:p>
            <a:pPr marL="228600" indent="0">
              <a:buNone/>
              <a:defRPr/>
            </a:pPr>
            <a:r>
              <a:rPr lang="en-US" altLang="en-US" sz="2000" dirty="0">
                <a:cs typeface="Arial" panose="020B0604020202020204" pitchFamily="34" charset="0"/>
              </a:rPr>
              <a:t>Take a virtual tour of the MOVE truck to see the power, communications, networking and battery charging equipment inside the truck.  Then go outside the truck and see the solar panels and other equipment mounted on the roof of the truck.</a:t>
            </a:r>
          </a:p>
          <a:p>
            <a:pPr>
              <a:spcAft>
                <a:spcPct val="0"/>
              </a:spcAft>
              <a:defRPr/>
            </a:pPr>
            <a:endParaRPr lang="en-US" altLang="en-US" dirty="0">
              <a:cs typeface="Arial" panose="020B0604020202020204" pitchFamily="34" charset="0"/>
            </a:endParaRPr>
          </a:p>
        </p:txBody>
      </p:sp>
      <p:sp>
        <p:nvSpPr>
          <p:cNvPr id="30724" name="Slide Number Placeholder 3">
            <a:extLst>
              <a:ext uri="{FF2B5EF4-FFF2-40B4-BE49-F238E27FC236}">
                <a16:creationId xmlns:a16="http://schemas.microsoft.com/office/drawing/2014/main" id="{E55453EE-14EA-48C3-42DD-0D50A18972A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1FCCBA7-098E-4A54-9524-37BD2071EDE1}"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5</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pic>
        <p:nvPicPr>
          <p:cNvPr id="30725" name="Picture 2" descr="A qr code on a white background&#10;&#10;Description automatically generated with medium confidence">
            <a:extLst>
              <a:ext uri="{FF2B5EF4-FFF2-40B4-BE49-F238E27FC236}">
                <a16:creationId xmlns:a16="http://schemas.microsoft.com/office/drawing/2014/main" id="{20DE3A74-A503-E289-50A2-35C7DE2B152C}"/>
              </a:ext>
            </a:extLst>
          </p:cNvPr>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7330262" y="3339402"/>
            <a:ext cx="2501116" cy="249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
            <a:extLst>
              <a:ext uri="{FF2B5EF4-FFF2-40B4-BE49-F238E27FC236}">
                <a16:creationId xmlns:a16="http://schemas.microsoft.com/office/drawing/2014/main" id="{ADB668A1-34A5-EA08-0C28-E5471B705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46" y="3292134"/>
            <a:ext cx="5278089" cy="259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572668"/>
      </p:ext>
    </p:extLst>
  </p:cSld>
  <p:clrMapOvr>
    <a:masterClrMapping/>
  </p:clrMapOvr>
  <p:transition spd="slow" advClick="0" advTm="14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FF82A77-F061-DEDF-CE00-4920A971D713}"/>
              </a:ext>
            </a:extLst>
          </p:cNvPr>
          <p:cNvSpPr txBox="1">
            <a:spLocks noGrp="1" noChangeArrowheads="1"/>
          </p:cNvSpPr>
          <p:nvPr>
            <p:ph type="title"/>
          </p:nvPr>
        </p:nvSpPr>
        <p:spPr/>
        <p:txBody>
          <a:bodyPr>
            <a:normAutofit/>
          </a:bodyPr>
          <a:lstStyle/>
          <a:p>
            <a:pPr>
              <a:spcBef>
                <a:spcPct val="0"/>
              </a:spcBef>
              <a:spcAft>
                <a:spcPct val="0"/>
              </a:spcAft>
              <a:buFont typeface="Open Sans" panose="020B0606030504020204" pitchFamily="34" charset="0"/>
              <a:buNone/>
            </a:pPr>
            <a:r>
              <a:rPr lang="en-US" altLang="en-US" sz="4000" dirty="0">
                <a:solidFill>
                  <a:srgbClr val="00629D"/>
                </a:solidFill>
                <a:cs typeface="Open Sans" charset="0"/>
                <a:sym typeface="Open Sans" charset="0"/>
              </a:rPr>
              <a:t>IEEE-USA MOVE Overview: Capabilities</a:t>
            </a:r>
            <a:endParaRPr lang="en-US" altLang="en-US" sz="4000" dirty="0">
              <a:solidFill>
                <a:srgbClr val="00629D"/>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20483" name="Text Placeholder 1">
            <a:extLst>
              <a:ext uri="{FF2B5EF4-FFF2-40B4-BE49-F238E27FC236}">
                <a16:creationId xmlns:a16="http://schemas.microsoft.com/office/drawing/2014/main" id="{FECB11B0-322E-0578-A5A3-EC75A141D797}"/>
              </a:ext>
            </a:extLst>
          </p:cNvPr>
          <p:cNvSpPr txBox="1">
            <a:spLocks noGrp="1" noChangeArrowheads="1"/>
          </p:cNvSpPr>
          <p:nvPr>
            <p:ph idx="1"/>
          </p:nvPr>
        </p:nvSpPr>
        <p:spPr/>
        <p:txBody>
          <a:bodyPr>
            <a:normAutofit/>
          </a:bodyPr>
          <a:lstStyle/>
          <a:p>
            <a:pPr>
              <a:defRPr/>
            </a:pPr>
            <a:r>
              <a:rPr lang="en-US" altLang="en-US" sz="2800" b="1" dirty="0">
                <a:cs typeface="Arial" panose="020B0604020202020204" pitchFamily="34" charset="0"/>
              </a:rPr>
              <a:t>Provide Power</a:t>
            </a:r>
            <a:r>
              <a:rPr lang="en-US" altLang="en-US" sz="2800" dirty="0">
                <a:cs typeface="Arial" panose="020B0604020202020204" pitchFamily="34" charset="0"/>
              </a:rPr>
              <a:t> for the Red Cross Shelters and Disaster Response Operations</a:t>
            </a:r>
          </a:p>
          <a:p>
            <a:pPr>
              <a:defRPr/>
            </a:pPr>
            <a:r>
              <a:rPr lang="en-US" altLang="en-US" sz="2800" b="1" dirty="0">
                <a:cs typeface="Arial" panose="020B0604020202020204" pitchFamily="34" charset="0"/>
              </a:rPr>
              <a:t>Provide Internet and Network Access </a:t>
            </a:r>
            <a:r>
              <a:rPr lang="en-US" altLang="en-US" sz="2800" dirty="0">
                <a:cs typeface="Arial" panose="020B0604020202020204" pitchFamily="34" charset="0"/>
              </a:rPr>
              <a:t>to the Red Cross Shelters and other Disaster Response Operations for email, messages, </a:t>
            </a:r>
            <a:r>
              <a:rPr lang="en-US" sz="2800" dirty="0">
                <a:cs typeface="Arial" panose="020B0604020202020204" pitchFamily="34" charset="0"/>
              </a:rPr>
              <a:t>IP telephone, Videoconferencing, etc. </a:t>
            </a:r>
          </a:p>
          <a:p>
            <a:pPr>
              <a:defRPr/>
            </a:pPr>
            <a:r>
              <a:rPr lang="en-US" altLang="en-US" sz="2800" b="1" dirty="0">
                <a:cs typeface="Arial" panose="020B0604020202020204" pitchFamily="34" charset="0"/>
              </a:rPr>
              <a:t>Recharging Battery Packs </a:t>
            </a:r>
            <a:r>
              <a:rPr lang="en-US" altLang="en-US" sz="2800" dirty="0">
                <a:cs typeface="Arial" panose="020B0604020202020204" pitchFamily="34" charset="0"/>
              </a:rPr>
              <a:t>to power cell phones </a:t>
            </a:r>
          </a:p>
          <a:p>
            <a:pPr>
              <a:defRPr/>
            </a:pPr>
            <a:r>
              <a:rPr lang="en-US" altLang="en-US" sz="2800" b="1" dirty="0">
                <a:cs typeface="Arial" panose="020B0604020202020204" pitchFamily="34" charset="0"/>
              </a:rPr>
              <a:t>Transport Capabilities </a:t>
            </a:r>
            <a:r>
              <a:rPr lang="en-US" altLang="en-US" sz="2800" dirty="0">
                <a:cs typeface="Arial" panose="020B0604020202020204" pitchFamily="34" charset="0"/>
              </a:rPr>
              <a:t>to remote locations impacted by the disaster</a:t>
            </a:r>
          </a:p>
          <a:p>
            <a:pPr>
              <a:defRPr/>
            </a:pPr>
            <a:r>
              <a:rPr lang="en-US" altLang="en-US" sz="2800" b="1" dirty="0">
                <a:cs typeface="Arial" panose="020B0604020202020204" pitchFamily="34" charset="0"/>
              </a:rPr>
              <a:t>Provide Lighting</a:t>
            </a:r>
          </a:p>
        </p:txBody>
      </p:sp>
      <p:sp>
        <p:nvSpPr>
          <p:cNvPr id="22532" name="Slide Number Placeholder 3">
            <a:extLst>
              <a:ext uri="{FF2B5EF4-FFF2-40B4-BE49-F238E27FC236}">
                <a16:creationId xmlns:a16="http://schemas.microsoft.com/office/drawing/2014/main" id="{4D50AFFA-A2CD-7570-D501-0CD128DCB1D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0FE4366-5675-4DA7-8C5B-8E4D708ADCF0}"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6</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068431061"/>
      </p:ext>
    </p:extLst>
  </p:cSld>
  <p:clrMapOvr>
    <a:masterClrMapping/>
  </p:clrMapOvr>
  <p:transition spd="slow" advClick="0" advTm="19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7EFA7-447A-7FF4-3705-4621C370D432}"/>
            </a:ext>
          </a:extLst>
        </p:cNvPr>
        <p:cNvGrpSpPr/>
        <p:nvPr/>
      </p:nvGrpSpPr>
      <p:grpSpPr>
        <a:xfrm>
          <a:off x="0" y="0"/>
          <a:ext cx="0" cy="0"/>
          <a:chOff x="0" y="0"/>
          <a:chExt cx="0" cy="0"/>
        </a:xfrm>
      </p:grpSpPr>
      <p:sp>
        <p:nvSpPr>
          <p:cNvPr id="15362" name="Google Shape;186;p11">
            <a:extLst>
              <a:ext uri="{FF2B5EF4-FFF2-40B4-BE49-F238E27FC236}">
                <a16:creationId xmlns:a16="http://schemas.microsoft.com/office/drawing/2014/main" id="{E0580ADC-9C00-D732-6D95-834A5F9A1D54}"/>
              </a:ext>
            </a:extLst>
          </p:cNvPr>
          <p:cNvSpPr txBox="1">
            <a:spLocks noGrp="1" noChangeArrowheads="1"/>
          </p:cNvSpPr>
          <p:nvPr>
            <p:ph type="title"/>
          </p:nvPr>
        </p:nvSpPr>
        <p:spPr/>
        <p:txBody>
          <a:bodyPr>
            <a:noAutofit/>
          </a:bodyPr>
          <a:lstStyle/>
          <a:p>
            <a:pPr eaLnBrk="1" hangingPunct="1">
              <a:spcBef>
                <a:spcPct val="0"/>
              </a:spcBef>
              <a:spcAft>
                <a:spcPct val="0"/>
              </a:spcAft>
              <a:buFont typeface="Open Sans" charset="0"/>
              <a:buNone/>
              <a:defRPr/>
            </a:pPr>
            <a:r>
              <a:rPr lang="en-US" altLang="en-US" sz="4000" dirty="0">
                <a:solidFill>
                  <a:srgbClr val="00629D"/>
                </a:solidFill>
                <a:cs typeface="Open Sans" charset="0"/>
                <a:sym typeface="Open Sans" charset="0"/>
              </a:rPr>
              <a:t>IEEE-USA MOVE Overview: </a:t>
            </a:r>
            <a:br>
              <a:rPr lang="en-US" altLang="en-US" sz="4000" dirty="0">
                <a:solidFill>
                  <a:srgbClr val="00629D"/>
                </a:solidFill>
                <a:cs typeface="Open Sans" charset="0"/>
                <a:sym typeface="Open Sans" charset="0"/>
              </a:rPr>
            </a:br>
            <a:r>
              <a:rPr lang="en-US" altLang="en-US" sz="4000" dirty="0">
                <a:solidFill>
                  <a:srgbClr val="00629D"/>
                </a:solidFill>
                <a:cs typeface="Open Sans" charset="0"/>
                <a:sym typeface="Open Sans" charset="0"/>
              </a:rPr>
              <a:t>Disasters Supported Over the Years</a:t>
            </a:r>
          </a:p>
        </p:txBody>
      </p:sp>
      <p:sp>
        <p:nvSpPr>
          <p:cNvPr id="16388" name="Text Placeholder 2">
            <a:extLst>
              <a:ext uri="{FF2B5EF4-FFF2-40B4-BE49-F238E27FC236}">
                <a16:creationId xmlns:a16="http://schemas.microsoft.com/office/drawing/2014/main" id="{95C0B535-94B6-854D-43B4-35EA3DC982C9}"/>
              </a:ext>
            </a:extLst>
          </p:cNvPr>
          <p:cNvSpPr txBox="1">
            <a:spLocks noGrp="1" noChangeArrowheads="1"/>
          </p:cNvSpPr>
          <p:nvPr>
            <p:ph idx="1"/>
          </p:nvPr>
        </p:nvSpPr>
        <p:spPr/>
        <p:txBody>
          <a:bodyPr/>
          <a:lstStyle/>
          <a:p>
            <a:pPr>
              <a:spcBef>
                <a:spcPts val="600"/>
              </a:spcBef>
              <a:defRPr/>
            </a:pPr>
            <a:r>
              <a:rPr lang="en-US" i="0" dirty="0">
                <a:solidFill>
                  <a:srgbClr val="0D0D0D"/>
                </a:solidFill>
                <a:effectLst/>
              </a:rPr>
              <a:t>Responded to </a:t>
            </a:r>
            <a:r>
              <a:rPr lang="en-US" b="1" i="0" dirty="0">
                <a:solidFill>
                  <a:srgbClr val="0D0D0D"/>
                </a:solidFill>
                <a:effectLst/>
              </a:rPr>
              <a:t>40</a:t>
            </a:r>
            <a:r>
              <a:rPr lang="en-US" i="0" dirty="0">
                <a:solidFill>
                  <a:srgbClr val="0D0D0D"/>
                </a:solidFill>
                <a:effectLst/>
              </a:rPr>
              <a:t> disasters </a:t>
            </a:r>
            <a:r>
              <a:rPr lang="en-US" dirty="0">
                <a:solidFill>
                  <a:srgbClr val="0D0D0D"/>
                </a:solidFill>
              </a:rPr>
              <a:t>since March 2016</a:t>
            </a:r>
          </a:p>
          <a:p>
            <a:pPr lvl="1">
              <a:spcBef>
                <a:spcPts val="600"/>
              </a:spcBef>
              <a:defRPr/>
            </a:pPr>
            <a:r>
              <a:rPr lang="en-US" dirty="0">
                <a:solidFill>
                  <a:srgbClr val="0D0D0D"/>
                </a:solidFill>
              </a:rPr>
              <a:t>Hurricanes</a:t>
            </a:r>
          </a:p>
          <a:p>
            <a:pPr lvl="1">
              <a:spcBef>
                <a:spcPts val="600"/>
              </a:spcBef>
              <a:defRPr/>
            </a:pPr>
            <a:r>
              <a:rPr lang="en-US" dirty="0">
                <a:solidFill>
                  <a:srgbClr val="0D0D0D"/>
                </a:solidFill>
              </a:rPr>
              <a:t>Tornados</a:t>
            </a:r>
          </a:p>
          <a:p>
            <a:pPr lvl="1">
              <a:spcBef>
                <a:spcPts val="600"/>
              </a:spcBef>
              <a:defRPr/>
            </a:pPr>
            <a:r>
              <a:rPr lang="en-US" dirty="0">
                <a:solidFill>
                  <a:srgbClr val="0D0D0D"/>
                </a:solidFill>
              </a:rPr>
              <a:t>Fires</a:t>
            </a:r>
          </a:p>
          <a:p>
            <a:pPr lvl="1">
              <a:spcBef>
                <a:spcPts val="600"/>
              </a:spcBef>
              <a:defRPr/>
            </a:pPr>
            <a:r>
              <a:rPr lang="en-US" dirty="0">
                <a:solidFill>
                  <a:srgbClr val="0D0D0D"/>
                </a:solidFill>
              </a:rPr>
              <a:t>Floods</a:t>
            </a:r>
            <a:endParaRPr lang="en-US" dirty="0">
              <a:solidFill>
                <a:srgbClr val="404040"/>
              </a:solidFill>
            </a:endParaRPr>
          </a:p>
          <a:p>
            <a:pPr marL="228600" indent="0" eaLnBrk="1" hangingPunct="1">
              <a:spcBef>
                <a:spcPts val="600"/>
              </a:spcBef>
              <a:spcAft>
                <a:spcPct val="0"/>
              </a:spcAft>
              <a:defRPr/>
            </a:pPr>
            <a:r>
              <a:rPr lang="en-US" dirty="0">
                <a:solidFill>
                  <a:srgbClr val="404040"/>
                </a:solidFill>
              </a:rPr>
              <a:t> Across a dozen states:</a:t>
            </a:r>
          </a:p>
          <a:p>
            <a:pPr marL="476250" lvl="1" indent="0">
              <a:spcBef>
                <a:spcPts val="600"/>
              </a:spcBef>
              <a:defRPr/>
            </a:pPr>
            <a:r>
              <a:rPr lang="en-US" dirty="0">
                <a:solidFill>
                  <a:srgbClr val="404040"/>
                </a:solidFill>
              </a:rPr>
              <a:t>AL, AZ, FL, KY, LA, MO, MS, NC, NM, SC, TN, WV</a:t>
            </a:r>
          </a:p>
          <a:p>
            <a:pPr marL="476250" lvl="1" indent="0">
              <a:spcBef>
                <a:spcPts val="600"/>
              </a:spcBef>
              <a:defRPr/>
            </a:pPr>
            <a:endParaRPr lang="en-US" dirty="0">
              <a:solidFill>
                <a:srgbClr val="404040"/>
              </a:solidFill>
            </a:endParaRPr>
          </a:p>
        </p:txBody>
      </p:sp>
      <p:sp>
        <p:nvSpPr>
          <p:cNvPr id="17411" name="Google Shape;187;p11">
            <a:extLst>
              <a:ext uri="{FF2B5EF4-FFF2-40B4-BE49-F238E27FC236}">
                <a16:creationId xmlns:a16="http://schemas.microsoft.com/office/drawing/2014/main" id="{B2D93A99-AEF9-3EF8-BE26-34DF192CF12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91DEF1F-37C9-4083-BDAF-62AE097211AC}"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7</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661707779"/>
      </p:ext>
    </p:extLst>
  </p:cSld>
  <p:clrMapOvr>
    <a:masterClrMapping/>
  </p:clrMapOvr>
  <p:transition spd="slow" advClick="0" advTm="19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173B0-A6CF-3BA2-E477-4875087C0388}"/>
            </a:ext>
          </a:extLst>
        </p:cNvPr>
        <p:cNvGrpSpPr/>
        <p:nvPr/>
      </p:nvGrpSpPr>
      <p:grpSpPr>
        <a:xfrm>
          <a:off x="0" y="0"/>
          <a:ext cx="0" cy="0"/>
          <a:chOff x="0" y="0"/>
          <a:chExt cx="0" cy="0"/>
        </a:xfrm>
      </p:grpSpPr>
      <p:sp>
        <p:nvSpPr>
          <p:cNvPr id="15362" name="Google Shape;186;p11">
            <a:extLst>
              <a:ext uri="{FF2B5EF4-FFF2-40B4-BE49-F238E27FC236}">
                <a16:creationId xmlns:a16="http://schemas.microsoft.com/office/drawing/2014/main" id="{B2B26C7E-4D4A-423D-3ECF-DD2466F70DA7}"/>
              </a:ext>
            </a:extLst>
          </p:cNvPr>
          <p:cNvSpPr txBox="1">
            <a:spLocks noGrp="1" noChangeArrowheads="1"/>
          </p:cNvSpPr>
          <p:nvPr>
            <p:ph type="title"/>
          </p:nvPr>
        </p:nvSpPr>
        <p:spPr/>
        <p:txBody>
          <a:bodyPr>
            <a:normAutofit/>
          </a:bodyPr>
          <a:lstStyle/>
          <a:p>
            <a:pPr eaLnBrk="1" hangingPunct="1">
              <a:spcBef>
                <a:spcPct val="0"/>
              </a:spcBef>
              <a:spcAft>
                <a:spcPct val="0"/>
              </a:spcAft>
              <a:buFont typeface="Open Sans" charset="0"/>
              <a:buNone/>
              <a:defRPr/>
            </a:pPr>
            <a:r>
              <a:rPr lang="en-US" altLang="en-US" sz="4000" dirty="0">
                <a:solidFill>
                  <a:srgbClr val="00629D"/>
                </a:solidFill>
                <a:cs typeface="Open Sans" charset="0"/>
                <a:sym typeface="Open Sans" charset="0"/>
              </a:rPr>
              <a:t>2024 Disaster Response</a:t>
            </a:r>
          </a:p>
        </p:txBody>
      </p:sp>
      <p:sp>
        <p:nvSpPr>
          <p:cNvPr id="16388" name="Text Placeholder 2">
            <a:extLst>
              <a:ext uri="{FF2B5EF4-FFF2-40B4-BE49-F238E27FC236}">
                <a16:creationId xmlns:a16="http://schemas.microsoft.com/office/drawing/2014/main" id="{FCF13D21-4958-AE88-8C17-D2CBAEF556A0}"/>
              </a:ext>
            </a:extLst>
          </p:cNvPr>
          <p:cNvSpPr txBox="1">
            <a:spLocks noGrp="1" noChangeArrowheads="1"/>
          </p:cNvSpPr>
          <p:nvPr>
            <p:ph idx="1"/>
          </p:nvPr>
        </p:nvSpPr>
        <p:spPr>
          <a:xfrm>
            <a:off x="838200" y="1371598"/>
            <a:ext cx="11125840" cy="4933555"/>
          </a:xfrm>
        </p:spPr>
        <p:txBody>
          <a:bodyPr>
            <a:normAutofit/>
          </a:bodyPr>
          <a:lstStyle/>
          <a:p>
            <a:pPr marL="228600" indent="0">
              <a:spcBef>
                <a:spcPts val="600"/>
              </a:spcBef>
              <a:tabLst>
                <a:tab pos="233363" algn="l"/>
              </a:tabLst>
              <a:defRPr/>
            </a:pPr>
            <a:r>
              <a:rPr lang="en-US" dirty="0">
                <a:solidFill>
                  <a:srgbClr val="404040"/>
                </a:solidFill>
              </a:rPr>
              <a:t> </a:t>
            </a:r>
            <a:r>
              <a:rPr lang="en-US" sz="3200" dirty="0">
                <a:solidFill>
                  <a:srgbClr val="404040"/>
                </a:solidFill>
              </a:rPr>
              <a:t>Jun 2024, Ruidoso Fires, NM</a:t>
            </a:r>
          </a:p>
          <a:p>
            <a:pPr marL="914400" lvl="1">
              <a:spcBef>
                <a:spcPts val="600"/>
              </a:spcBef>
              <a:tabLst>
                <a:tab pos="233363" algn="l"/>
              </a:tabLst>
              <a:defRPr/>
            </a:pPr>
            <a:r>
              <a:rPr lang="en-US" dirty="0">
                <a:solidFill>
                  <a:srgbClr val="404040"/>
                </a:solidFill>
              </a:rPr>
              <a:t>MOVE-1, 13 days</a:t>
            </a:r>
          </a:p>
          <a:p>
            <a:pPr marL="228600" indent="0">
              <a:spcBef>
                <a:spcPts val="600"/>
              </a:spcBef>
              <a:tabLst>
                <a:tab pos="233363" algn="l"/>
              </a:tabLst>
              <a:defRPr/>
            </a:pPr>
            <a:r>
              <a:rPr lang="en-US" sz="3200" dirty="0">
                <a:solidFill>
                  <a:srgbClr val="404040"/>
                </a:solidFill>
              </a:rPr>
              <a:t> Jul  2024, Hurricane Beryl, TX </a:t>
            </a:r>
          </a:p>
          <a:p>
            <a:pPr marL="914400" lvl="1">
              <a:spcBef>
                <a:spcPts val="600"/>
              </a:spcBef>
              <a:tabLst>
                <a:tab pos="233363" algn="l"/>
              </a:tabLst>
              <a:defRPr/>
            </a:pPr>
            <a:r>
              <a:rPr lang="en-US" dirty="0">
                <a:solidFill>
                  <a:srgbClr val="404040"/>
                </a:solidFill>
              </a:rPr>
              <a:t>MOVE-1, 9 days</a:t>
            </a:r>
          </a:p>
          <a:p>
            <a:pPr marL="228600" indent="0">
              <a:spcBef>
                <a:spcPts val="600"/>
              </a:spcBef>
              <a:tabLst>
                <a:tab pos="233363" algn="l"/>
              </a:tabLst>
              <a:defRPr/>
            </a:pPr>
            <a:r>
              <a:rPr lang="en-US" sz="3200" dirty="0">
                <a:solidFill>
                  <a:srgbClr val="404040"/>
                </a:solidFill>
              </a:rPr>
              <a:t> Sep 2024, Hurricane Helene, NC</a:t>
            </a:r>
          </a:p>
          <a:p>
            <a:pPr marL="914400" lvl="1" indent="-230188">
              <a:spcBef>
                <a:spcPts val="600"/>
              </a:spcBef>
              <a:tabLst>
                <a:tab pos="233363" algn="l"/>
              </a:tabLst>
              <a:defRPr/>
            </a:pPr>
            <a:r>
              <a:rPr lang="en-US" dirty="0">
                <a:solidFill>
                  <a:srgbClr val="404040"/>
                </a:solidFill>
              </a:rPr>
              <a:t>MOVE-1, 14 days </a:t>
            </a:r>
          </a:p>
          <a:p>
            <a:pPr marL="914400" lvl="1" indent="-230188">
              <a:spcBef>
                <a:spcPts val="600"/>
              </a:spcBef>
              <a:tabLst>
                <a:tab pos="233363" algn="l"/>
              </a:tabLst>
              <a:defRPr/>
            </a:pPr>
            <a:r>
              <a:rPr lang="en-US" dirty="0">
                <a:solidFill>
                  <a:srgbClr val="404040"/>
                </a:solidFill>
              </a:rPr>
              <a:t>MOVE-2, 35 days</a:t>
            </a:r>
          </a:p>
          <a:p>
            <a:pPr marL="228600" indent="0">
              <a:spcBef>
                <a:spcPts val="600"/>
              </a:spcBef>
              <a:tabLst>
                <a:tab pos="233363" algn="l"/>
              </a:tabLst>
              <a:defRPr/>
            </a:pPr>
            <a:r>
              <a:rPr lang="en-US" sz="3200" dirty="0">
                <a:solidFill>
                  <a:srgbClr val="404040"/>
                </a:solidFill>
              </a:rPr>
              <a:t> October 2024, Hurricane Milton, FL</a:t>
            </a:r>
          </a:p>
          <a:p>
            <a:pPr marL="914400" lvl="1" indent="-230188">
              <a:spcBef>
                <a:spcPts val="600"/>
              </a:spcBef>
              <a:tabLst>
                <a:tab pos="233363" algn="l"/>
              </a:tabLst>
              <a:defRPr/>
            </a:pPr>
            <a:r>
              <a:rPr lang="en-US" dirty="0">
                <a:solidFill>
                  <a:srgbClr val="404040"/>
                </a:solidFill>
              </a:rPr>
              <a:t>MOVE-3, 31 days</a:t>
            </a:r>
          </a:p>
          <a:p>
            <a:pPr marL="228600" indent="0">
              <a:spcBef>
                <a:spcPts val="600"/>
              </a:spcBef>
              <a:buNone/>
              <a:tabLst>
                <a:tab pos="233363" algn="l"/>
              </a:tabLst>
              <a:defRPr/>
            </a:pPr>
            <a:endParaRPr lang="en-US" dirty="0">
              <a:solidFill>
                <a:srgbClr val="404040"/>
              </a:solidFill>
            </a:endParaRPr>
          </a:p>
        </p:txBody>
      </p:sp>
      <p:sp>
        <p:nvSpPr>
          <p:cNvPr id="17411" name="Google Shape;187;p11">
            <a:extLst>
              <a:ext uri="{FF2B5EF4-FFF2-40B4-BE49-F238E27FC236}">
                <a16:creationId xmlns:a16="http://schemas.microsoft.com/office/drawing/2014/main" id="{2807B930-2739-B281-2FE8-CFEDC91889F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91DEF1F-37C9-4083-BDAF-62AE097211AC}"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8</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72863194"/>
      </p:ext>
    </p:extLst>
  </p:cSld>
  <p:clrMapOvr>
    <a:masterClrMapping/>
  </p:clrMapOvr>
  <p:transition spd="slow" advClick="0" advTm="19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BB0E-2F09-8BD3-989D-4E438D5DE87D}"/>
              </a:ext>
            </a:extLst>
          </p:cNvPr>
          <p:cNvSpPr>
            <a:spLocks noGrp="1"/>
          </p:cNvSpPr>
          <p:nvPr>
            <p:ph type="title"/>
          </p:nvPr>
        </p:nvSpPr>
        <p:spPr/>
        <p:txBody>
          <a:bodyPr>
            <a:normAutofit/>
          </a:bodyPr>
          <a:lstStyle/>
          <a:p>
            <a:r>
              <a:rPr lang="en-US" sz="4000" dirty="0"/>
              <a:t>Gratitude from Red Cross Leadership</a:t>
            </a:r>
          </a:p>
        </p:txBody>
      </p:sp>
      <p:sp>
        <p:nvSpPr>
          <p:cNvPr id="3" name="Content Placeholder 2">
            <a:extLst>
              <a:ext uri="{FF2B5EF4-FFF2-40B4-BE49-F238E27FC236}">
                <a16:creationId xmlns:a16="http://schemas.microsoft.com/office/drawing/2014/main" id="{8AB8187E-703D-A98D-92AF-C2E429D4C35E}"/>
              </a:ext>
            </a:extLst>
          </p:cNvPr>
          <p:cNvSpPr>
            <a:spLocks noGrp="1"/>
          </p:cNvSpPr>
          <p:nvPr>
            <p:ph idx="1"/>
          </p:nvPr>
        </p:nvSpPr>
        <p:spPr/>
        <p:txBody>
          <a:bodyPr>
            <a:noAutofit/>
          </a:bodyPr>
          <a:lstStyle/>
          <a:p>
            <a:pPr marL="0" indent="0">
              <a:buNone/>
            </a:pPr>
            <a:r>
              <a:rPr lang="en-US" sz="1200" b="1" i="0" dirty="0">
                <a:solidFill>
                  <a:srgbClr val="222222"/>
                </a:solidFill>
                <a:effectLst/>
              </a:rPr>
              <a:t>From:</a:t>
            </a:r>
            <a:r>
              <a:rPr lang="en-US" sz="1200" b="0" i="0" dirty="0">
                <a:solidFill>
                  <a:srgbClr val="222222"/>
                </a:solidFill>
                <a:effectLst/>
              </a:rPr>
              <a:t> McGrath, Chris </a:t>
            </a:r>
            <a:r>
              <a:rPr lang="en-US" sz="1200" b="0" i="0" dirty="0">
                <a:solidFill>
                  <a:srgbClr val="000000"/>
                </a:solidFill>
                <a:effectLst/>
              </a:rPr>
              <a:t>Director, DST Operations</a:t>
            </a:r>
            <a:br>
              <a:rPr lang="en-US" sz="1200" b="0" i="0" dirty="0">
                <a:solidFill>
                  <a:srgbClr val="222222"/>
                </a:solidFill>
                <a:effectLst/>
              </a:rPr>
            </a:br>
            <a:r>
              <a:rPr lang="en-US" sz="1200" b="1" i="0" dirty="0">
                <a:solidFill>
                  <a:srgbClr val="222222"/>
                </a:solidFill>
                <a:effectLst/>
              </a:rPr>
              <a:t>Sent:</a:t>
            </a:r>
            <a:r>
              <a:rPr lang="en-US" sz="1200" b="0" i="0" dirty="0">
                <a:solidFill>
                  <a:srgbClr val="222222"/>
                </a:solidFill>
                <a:effectLst/>
              </a:rPr>
              <a:t> Thursday, November 7, 2024 3:39 PM</a:t>
            </a:r>
            <a:br>
              <a:rPr lang="en-US" sz="1200" b="0" i="0" dirty="0">
                <a:solidFill>
                  <a:srgbClr val="222222"/>
                </a:solidFill>
                <a:effectLst/>
              </a:rPr>
            </a:br>
            <a:r>
              <a:rPr lang="en-US" sz="1200" b="1" i="0" dirty="0">
                <a:solidFill>
                  <a:srgbClr val="222222"/>
                </a:solidFill>
                <a:effectLst/>
              </a:rPr>
              <a:t>Subject:</a:t>
            </a:r>
            <a:r>
              <a:rPr lang="en-US" sz="1200" b="0" i="0" dirty="0">
                <a:solidFill>
                  <a:srgbClr val="222222"/>
                </a:solidFill>
                <a:effectLst/>
              </a:rPr>
              <a:t> Thank you, IEEE!</a:t>
            </a:r>
          </a:p>
          <a:p>
            <a:pPr marL="0" indent="0">
              <a:buNone/>
            </a:pPr>
            <a:endParaRPr lang="en-US" sz="400" b="0" i="0" dirty="0">
              <a:solidFill>
                <a:srgbClr val="222222"/>
              </a:solidFill>
              <a:effectLst/>
            </a:endParaRPr>
          </a:p>
          <a:p>
            <a:pPr marL="0" algn="l">
              <a:lnSpc>
                <a:spcPct val="120000"/>
              </a:lnSpc>
              <a:spcBef>
                <a:spcPts val="0"/>
              </a:spcBef>
              <a:buNone/>
            </a:pPr>
            <a:r>
              <a:rPr lang="en-US" sz="1200" b="0" i="0" dirty="0">
                <a:solidFill>
                  <a:srgbClr val="222222"/>
                </a:solidFill>
                <a:effectLst/>
              </a:rPr>
              <a:t>Dear IEEE MOVE Team,</a:t>
            </a:r>
          </a:p>
          <a:p>
            <a:pPr marL="0" algn="l">
              <a:lnSpc>
                <a:spcPct val="120000"/>
              </a:lnSpc>
              <a:spcBef>
                <a:spcPts val="0"/>
              </a:spcBef>
              <a:buNone/>
            </a:pPr>
            <a:endParaRPr lang="en-US" sz="400" b="0" i="0" dirty="0">
              <a:solidFill>
                <a:srgbClr val="222222"/>
              </a:solidFill>
              <a:effectLst/>
            </a:endParaRPr>
          </a:p>
          <a:p>
            <a:pPr marL="0" algn="l">
              <a:lnSpc>
                <a:spcPct val="120000"/>
              </a:lnSpc>
              <a:spcBef>
                <a:spcPts val="0"/>
              </a:spcBef>
              <a:buNone/>
            </a:pPr>
            <a:r>
              <a:rPr lang="en-US" sz="1200" b="0" i="0" dirty="0">
                <a:solidFill>
                  <a:srgbClr val="222222"/>
                </a:solidFill>
                <a:effectLst/>
              </a:rPr>
              <a:t>I want to sincerely thank you for your partnership, commitment, and dedication over the past few months. </a:t>
            </a:r>
            <a:r>
              <a:rPr lang="en-US" sz="1200" b="1" i="0" dirty="0">
                <a:solidFill>
                  <a:srgbClr val="222222"/>
                </a:solidFill>
                <a:effectLst/>
              </a:rPr>
              <a:t>Your quick deployments and commitment have helped countless communities during some of their most challenging times</a:t>
            </a:r>
            <a:r>
              <a:rPr lang="en-US" sz="1200" b="0" i="0" dirty="0">
                <a:solidFill>
                  <a:srgbClr val="222222"/>
                </a:solidFill>
                <a:effectLst/>
              </a:rPr>
              <a:t>. </a:t>
            </a:r>
          </a:p>
          <a:p>
            <a:pPr marL="0" algn="l">
              <a:lnSpc>
                <a:spcPct val="120000"/>
              </a:lnSpc>
              <a:spcBef>
                <a:spcPts val="0"/>
              </a:spcBef>
              <a:buNone/>
            </a:pPr>
            <a:endParaRPr lang="en-US" sz="400" b="0" i="0" dirty="0">
              <a:solidFill>
                <a:srgbClr val="222222"/>
              </a:solidFill>
              <a:effectLst/>
            </a:endParaRPr>
          </a:p>
          <a:p>
            <a:pPr marL="0" algn="l">
              <a:lnSpc>
                <a:spcPct val="120000"/>
              </a:lnSpc>
              <a:spcBef>
                <a:spcPts val="0"/>
              </a:spcBef>
              <a:buNone/>
            </a:pPr>
            <a:r>
              <a:rPr lang="en-US" sz="1200" b="0" i="0" dirty="0">
                <a:solidFill>
                  <a:srgbClr val="222222"/>
                </a:solidFill>
                <a:effectLst/>
              </a:rPr>
              <a:t>The IEEE team’s expertise and ability to quickly provide support and connectivity during large-scale disaster responses have been a tremendous asset to the American Red Cross and those in need. Recent responses in New Mexico, the Carolinas, and Florida, especially in response to Hurricanes Helene and Milton, has been especially meaningful. Arriving in Asheville as some of the first responders on scene, bringing not only your technical skills but also a positive, helpful attitude that made a significant impact to all those around. While in Asheville the IEEE team provided immediate and vital support to the DRO Command Center as well as the WNC AG Center to support clients. </a:t>
            </a:r>
          </a:p>
          <a:p>
            <a:pPr marL="0" algn="l">
              <a:lnSpc>
                <a:spcPct val="120000"/>
              </a:lnSpc>
              <a:spcBef>
                <a:spcPts val="0"/>
              </a:spcBef>
              <a:buNone/>
            </a:pPr>
            <a:endParaRPr lang="en-US" sz="400" dirty="0">
              <a:solidFill>
                <a:srgbClr val="222222"/>
              </a:solidFill>
            </a:endParaRPr>
          </a:p>
          <a:p>
            <a:pPr marL="0" algn="l">
              <a:lnSpc>
                <a:spcPct val="120000"/>
              </a:lnSpc>
              <a:spcBef>
                <a:spcPts val="0"/>
              </a:spcBef>
              <a:buNone/>
            </a:pPr>
            <a:r>
              <a:rPr lang="en-US" sz="1200" b="0" i="0" dirty="0">
                <a:solidFill>
                  <a:srgbClr val="222222"/>
                </a:solidFill>
                <a:effectLst/>
              </a:rPr>
              <a:t>In addition, </a:t>
            </a:r>
            <a:r>
              <a:rPr lang="en-US" sz="1200" b="1" i="0" dirty="0">
                <a:solidFill>
                  <a:srgbClr val="222222"/>
                </a:solidFill>
                <a:effectLst/>
              </a:rPr>
              <a:t>I’d like to highlight the effort it took to mobilize MOVE-3 from California to Florida on very short notice. While </a:t>
            </a:r>
            <a:r>
              <a:rPr lang="en-US" sz="1200" b="1" i="0" dirty="0" err="1">
                <a:solidFill>
                  <a:srgbClr val="222222"/>
                </a:solidFill>
                <a:effectLst/>
              </a:rPr>
              <a:t>en</a:t>
            </a:r>
            <a:r>
              <a:rPr lang="en-US" sz="1200" b="1" i="0" dirty="0">
                <a:solidFill>
                  <a:srgbClr val="222222"/>
                </a:solidFill>
                <a:effectLst/>
              </a:rPr>
              <a:t> route to multiple sites, the teams picked up critical DST equipment from the LFC or other staging areas, ensuring that all the necessary tools were available to support the communities in need.</a:t>
            </a:r>
            <a:r>
              <a:rPr lang="en-US" sz="1200" b="0" i="0" dirty="0">
                <a:solidFill>
                  <a:srgbClr val="222222"/>
                </a:solidFill>
                <a:effectLst/>
              </a:rPr>
              <a:t> This effort truly reflects the dedication and commitment of the IEEE MOVE team, no matter the distance or scope.</a:t>
            </a:r>
          </a:p>
          <a:p>
            <a:pPr marL="0" algn="l">
              <a:lnSpc>
                <a:spcPct val="120000"/>
              </a:lnSpc>
              <a:spcBef>
                <a:spcPts val="0"/>
              </a:spcBef>
              <a:buNone/>
            </a:pPr>
            <a:endParaRPr lang="en-US" sz="400" dirty="0">
              <a:solidFill>
                <a:srgbClr val="222222"/>
              </a:solidFill>
            </a:endParaRPr>
          </a:p>
          <a:p>
            <a:pPr marL="0" algn="l">
              <a:lnSpc>
                <a:spcPct val="120000"/>
              </a:lnSpc>
              <a:spcBef>
                <a:spcPts val="0"/>
              </a:spcBef>
              <a:buNone/>
            </a:pPr>
            <a:r>
              <a:rPr lang="en-US" sz="1200" b="0" i="0" dirty="0">
                <a:solidFill>
                  <a:srgbClr val="222222"/>
                </a:solidFill>
                <a:effectLst/>
              </a:rPr>
              <a:t>The kindness, resilience, and eagerness to help that each of you demonstrated made a real difference to our team and those affected by the natural disasters. </a:t>
            </a:r>
            <a:r>
              <a:rPr lang="en-US" sz="1200" b="1" i="0" dirty="0">
                <a:solidFill>
                  <a:srgbClr val="222222"/>
                </a:solidFill>
                <a:effectLst/>
              </a:rPr>
              <a:t>Your hard work and dedication to communities across the country truly reflect the spirit of service and support.</a:t>
            </a:r>
          </a:p>
          <a:p>
            <a:pPr marL="0" algn="l">
              <a:lnSpc>
                <a:spcPct val="120000"/>
              </a:lnSpc>
              <a:spcBef>
                <a:spcPts val="0"/>
              </a:spcBef>
              <a:buNone/>
            </a:pPr>
            <a:endParaRPr lang="en-US" sz="400" b="0" i="0" dirty="0">
              <a:solidFill>
                <a:srgbClr val="222222"/>
              </a:solidFill>
              <a:effectLst/>
            </a:endParaRPr>
          </a:p>
          <a:p>
            <a:pPr marL="0" algn="l">
              <a:lnSpc>
                <a:spcPct val="120000"/>
              </a:lnSpc>
              <a:spcBef>
                <a:spcPts val="0"/>
              </a:spcBef>
              <a:buNone/>
            </a:pPr>
            <a:r>
              <a:rPr lang="en-US" sz="1200" b="0" i="0" dirty="0">
                <a:solidFill>
                  <a:srgbClr val="222222"/>
                </a:solidFill>
                <a:effectLst/>
              </a:rPr>
              <a:t>Thank you for everything you’ve done. Unfortunately, I couldn’t meet any of you in person this season, but I sincerely hope we’ll have the opportunity to do so in the future so I can personally thank you all. </a:t>
            </a:r>
          </a:p>
          <a:p>
            <a:pPr marL="0" algn="l">
              <a:lnSpc>
                <a:spcPct val="120000"/>
              </a:lnSpc>
              <a:spcBef>
                <a:spcPts val="0"/>
              </a:spcBef>
              <a:buNone/>
            </a:pPr>
            <a:endParaRPr lang="en-US" sz="400" b="0" i="0" dirty="0">
              <a:solidFill>
                <a:srgbClr val="222222"/>
              </a:solidFill>
              <a:effectLst/>
            </a:endParaRPr>
          </a:p>
          <a:p>
            <a:pPr marL="0" algn="l">
              <a:lnSpc>
                <a:spcPct val="120000"/>
              </a:lnSpc>
              <a:spcBef>
                <a:spcPts val="0"/>
              </a:spcBef>
              <a:buNone/>
            </a:pPr>
            <a:r>
              <a:rPr lang="en-US" sz="1200" b="1" dirty="0">
                <a:solidFill>
                  <a:srgbClr val="222222"/>
                </a:solidFill>
                <a:effectLst/>
              </a:rPr>
              <a:t>We are incredibly grateful to have the entire IEEE team as a vital partner in our shared mission to help people recover and rebuild.</a:t>
            </a:r>
          </a:p>
          <a:p>
            <a:pPr marL="0" algn="l">
              <a:lnSpc>
                <a:spcPct val="120000"/>
              </a:lnSpc>
              <a:spcBef>
                <a:spcPts val="0"/>
              </a:spcBef>
              <a:buNone/>
            </a:pPr>
            <a:endParaRPr lang="en-US" sz="400" b="0" i="0" dirty="0">
              <a:solidFill>
                <a:srgbClr val="222222"/>
              </a:solidFill>
              <a:effectLst/>
            </a:endParaRPr>
          </a:p>
          <a:p>
            <a:pPr marL="0" algn="l">
              <a:lnSpc>
                <a:spcPct val="120000"/>
              </a:lnSpc>
              <a:spcBef>
                <a:spcPts val="0"/>
              </a:spcBef>
              <a:buNone/>
            </a:pPr>
            <a:r>
              <a:rPr lang="en-US" sz="1200" b="0" i="0" dirty="0">
                <a:solidFill>
                  <a:srgbClr val="222222"/>
                </a:solidFill>
                <a:effectLst/>
              </a:rPr>
              <a:t>With deepest appreciation,</a:t>
            </a:r>
          </a:p>
          <a:p>
            <a:pPr marL="0" algn="l">
              <a:lnSpc>
                <a:spcPct val="120000"/>
              </a:lnSpc>
              <a:spcBef>
                <a:spcPts val="0"/>
              </a:spcBef>
              <a:buNone/>
            </a:pPr>
            <a:endParaRPr lang="en-US" sz="1200" b="0" i="0" dirty="0">
              <a:solidFill>
                <a:srgbClr val="222222"/>
              </a:solidFill>
              <a:effectLst/>
            </a:endParaRPr>
          </a:p>
        </p:txBody>
      </p:sp>
    </p:spTree>
    <p:extLst>
      <p:ext uri="{BB962C8B-B14F-4D97-AF65-F5344CB8AC3E}">
        <p14:creationId xmlns:p14="http://schemas.microsoft.com/office/powerpoint/2010/main" val="3594786163"/>
      </p:ext>
    </p:extLst>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SEC2024_presentation template</Template>
  <TotalTime>4602</TotalTime>
  <Words>953</Words>
  <Application>Microsoft Office PowerPoint</Application>
  <PresentationFormat>Widescreen</PresentationFormat>
  <Paragraphs>126</Paragraphs>
  <Slides>16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Open Sans</vt:lpstr>
      <vt:lpstr>Office Theme</vt:lpstr>
      <vt:lpstr>Why You Should Join the MOVEment! </vt:lpstr>
      <vt:lpstr>Agenda</vt:lpstr>
      <vt:lpstr>What is MOVE?</vt:lpstr>
      <vt:lpstr>MOVE Trucks</vt:lpstr>
      <vt:lpstr>IEEE-USA MOVE Overview: Truck Virtual Tour</vt:lpstr>
      <vt:lpstr>IEEE-USA MOVE Overview: Capabilities</vt:lpstr>
      <vt:lpstr>IEEE-USA MOVE Overview:  Disasters Supported Over the Years</vt:lpstr>
      <vt:lpstr>2024 Disaster Response</vt:lpstr>
      <vt:lpstr>Gratitude from Red Cross Leadership</vt:lpstr>
      <vt:lpstr>2024 Public Visibility &amp; STEM Events</vt:lpstr>
      <vt:lpstr>MOVE is going Global</vt:lpstr>
      <vt:lpstr>How to support IEEE-USA MOVE</vt:lpstr>
      <vt:lpstr>Join the MOVEment!</vt:lpstr>
      <vt:lpstr>Support us with your donations!</vt:lpstr>
      <vt:lpstr>IEEE-USA Sponsorship Levels</vt:lpstr>
      <vt:lpstr>Thanks to our Volunteers &amp; Supporters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Grigorian, Eric</dc:creator>
  <cp:lastModifiedBy>Pat Donohoe</cp:lastModifiedBy>
  <cp:revision>19</cp:revision>
  <dcterms:created xsi:type="dcterms:W3CDTF">2024-01-28T22:59:39Z</dcterms:created>
  <dcterms:modified xsi:type="dcterms:W3CDTF">2025-03-27T03:46:41Z</dcterms:modified>
</cp:coreProperties>
</file>