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7" r:id="rId2"/>
    <p:sldId id="268" r:id="rId3"/>
    <p:sldId id="271" r:id="rId4"/>
    <p:sldId id="272" r:id="rId5"/>
    <p:sldId id="278" r:id="rId6"/>
    <p:sldId id="285" r:id="rId7"/>
    <p:sldId id="284" r:id="rId8"/>
    <p:sldId id="286" r:id="rId9"/>
    <p:sldId id="287" r:id="rId10"/>
    <p:sldId id="277" r:id="rId11"/>
    <p:sldId id="270" r:id="rId12"/>
    <p:sldId id="290" r:id="rId13"/>
    <p:sldId id="291" r:id="rId14"/>
    <p:sldId id="294" r:id="rId15"/>
    <p:sldId id="295" r:id="rId16"/>
    <p:sldId id="292" r:id="rId17"/>
    <p:sldId id="293" r:id="rId18"/>
    <p:sldId id="274" r:id="rId19"/>
    <p:sldId id="299" r:id="rId20"/>
    <p:sldId id="297" r:id="rId21"/>
    <p:sldId id="298" r:id="rId22"/>
    <p:sldId id="275" r:id="rId23"/>
    <p:sldId id="301" r:id="rId24"/>
    <p:sldId id="300" r:id="rId25"/>
    <p:sldId id="302" r:id="rId26"/>
    <p:sldId id="303" r:id="rId27"/>
    <p:sldId id="304" r:id="rId28"/>
    <p:sldId id="305" r:id="rId29"/>
    <p:sldId id="308" r:id="rId30"/>
    <p:sldId id="306" r:id="rId31"/>
    <p:sldId id="307" r:id="rId32"/>
    <p:sldId id="296" r:id="rId33"/>
    <p:sldId id="288" r:id="rId34"/>
    <p:sldId id="309" r:id="rId35"/>
    <p:sldId id="289" r:id="rId36"/>
    <p:sldId id="27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D"/>
    <a:srgbClr val="E3E8EB"/>
    <a:srgbClr val="DFE3E7"/>
    <a:srgbClr val="E4E9ED"/>
    <a:srgbClr val="002A4E"/>
    <a:srgbClr val="F6BE07"/>
    <a:srgbClr val="006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88489" autoAdjust="0"/>
  </p:normalViewPr>
  <p:slideViewPr>
    <p:cSldViewPr snapToGrid="0">
      <p:cViewPr varScale="1">
        <p:scale>
          <a:sx n="86" d="100"/>
          <a:sy n="86" d="100"/>
        </p:scale>
        <p:origin x="1650" y="30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5556-C536-4B27-B812-A02EA16935C3}"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11C49-634C-40A4-B611-39B3208BDC72}" type="slidenum">
              <a:rPr lang="en-US" smtClean="0"/>
              <a:t>‹#›</a:t>
            </a:fld>
            <a:endParaRPr lang="en-US"/>
          </a:p>
        </p:txBody>
      </p:sp>
    </p:spTree>
    <p:extLst>
      <p:ext uri="{BB962C8B-B14F-4D97-AF65-F5344CB8AC3E}">
        <p14:creationId xmlns:p14="http://schemas.microsoft.com/office/powerpoint/2010/main" val="265175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1" i="0" dirty="0">
                <a:solidFill>
                  <a:srgbClr val="000000"/>
                </a:solidFill>
                <a:effectLst/>
                <a:latin typeface="Times New Roman" panose="02020603050405020304" pitchFamily="18" charset="0"/>
              </a:rPr>
              <a:t>Region 3 Committee Program - Day 1</a:t>
            </a:r>
          </a:p>
          <a:p>
            <a:pPr algn="l"/>
            <a:r>
              <a:rPr lang="en-US" b="0" i="0" dirty="0">
                <a:solidFill>
                  <a:srgbClr val="000000"/>
                </a:solidFill>
                <a:effectLst/>
                <a:latin typeface="Times New Roman" panose="02020603050405020304" pitchFamily="18" charset="0"/>
              </a:rPr>
              <a:t>Friday, 28 March 2025, 8:00am-6:00pm EDT</a:t>
            </a:r>
          </a:p>
          <a:p>
            <a:pPr algn="l"/>
            <a:r>
              <a:rPr lang="en-US" b="0" i="0" dirty="0">
                <a:solidFill>
                  <a:srgbClr val="000000"/>
                </a:solidFill>
                <a:effectLst/>
                <a:latin typeface="Times New Roman" panose="02020603050405020304" pitchFamily="18" charset="0"/>
              </a:rPr>
              <a:t>Track 3 – Concourse D</a:t>
            </a:r>
          </a:p>
          <a:p>
            <a:pPr algn="l"/>
            <a:r>
              <a:rPr lang="en-US" b="0" i="0" dirty="0">
                <a:solidFill>
                  <a:srgbClr val="000000"/>
                </a:solidFill>
                <a:effectLst/>
                <a:latin typeface="Times New Roman" panose="02020603050405020304" pitchFamily="18" charset="0"/>
              </a:rPr>
              <a:t>12:45pm</a:t>
            </a:r>
          </a:p>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2</a:t>
            </a:fld>
            <a:endParaRPr lang="en-US"/>
          </a:p>
        </p:txBody>
      </p:sp>
    </p:spTree>
    <p:extLst>
      <p:ext uri="{BB962C8B-B14F-4D97-AF65-F5344CB8AC3E}">
        <p14:creationId xmlns:p14="http://schemas.microsoft.com/office/powerpoint/2010/main" val="1600094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https://www.ieee.org/about/corporate/initiatives.html</a:t>
            </a:r>
          </a:p>
        </p:txBody>
      </p:sp>
      <p:sp>
        <p:nvSpPr>
          <p:cNvPr id="4" name="Slide Number Placeholder 3"/>
          <p:cNvSpPr>
            <a:spLocks noGrp="1"/>
          </p:cNvSpPr>
          <p:nvPr>
            <p:ph type="sldNum" sz="quarter" idx="5"/>
          </p:nvPr>
        </p:nvSpPr>
        <p:spPr/>
        <p:txBody>
          <a:bodyPr/>
          <a:lstStyle/>
          <a:p>
            <a:fld id="{BD711C49-634C-40A4-B611-39B3208BDC72}" type="slidenum">
              <a:rPr lang="en-US" smtClean="0"/>
              <a:t>24</a:t>
            </a:fld>
            <a:endParaRPr lang="en-US"/>
          </a:p>
        </p:txBody>
      </p:sp>
    </p:spTree>
    <p:extLst>
      <p:ext uri="{BB962C8B-B14F-4D97-AF65-F5344CB8AC3E}">
        <p14:creationId xmlns:p14="http://schemas.microsoft.com/office/powerpoint/2010/main" val="930035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https://www.ieee.org/about/corporate/initiatives.html</a:t>
            </a:r>
          </a:p>
        </p:txBody>
      </p:sp>
      <p:sp>
        <p:nvSpPr>
          <p:cNvPr id="4" name="Slide Number Placeholder 3"/>
          <p:cNvSpPr>
            <a:spLocks noGrp="1"/>
          </p:cNvSpPr>
          <p:nvPr>
            <p:ph type="sldNum" sz="quarter" idx="5"/>
          </p:nvPr>
        </p:nvSpPr>
        <p:spPr/>
        <p:txBody>
          <a:bodyPr/>
          <a:lstStyle/>
          <a:p>
            <a:fld id="{BD711C49-634C-40A4-B611-39B3208BDC72}" type="slidenum">
              <a:rPr lang="en-US" smtClean="0"/>
              <a:t>25</a:t>
            </a:fld>
            <a:endParaRPr lang="en-US"/>
          </a:p>
        </p:txBody>
      </p:sp>
    </p:spTree>
    <p:extLst>
      <p:ext uri="{BB962C8B-B14F-4D97-AF65-F5344CB8AC3E}">
        <p14:creationId xmlns:p14="http://schemas.microsoft.com/office/powerpoint/2010/main" val="1351727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chrome-extension://</a:t>
            </a:r>
            <a:r>
              <a:rPr lang="en-US" dirty="0" err="1"/>
              <a:t>efaidnbmnnnibpcajpcglclefindmkaj</a:t>
            </a:r>
            <a:r>
              <a:rPr lang="en-US" dirty="0"/>
              <a:t>/https://www.ieee.org/content/dam/ieee-org/ieee/web/org/about/corporate/nic/nic-promo-presentation.pdf</a:t>
            </a:r>
          </a:p>
        </p:txBody>
      </p:sp>
      <p:sp>
        <p:nvSpPr>
          <p:cNvPr id="4" name="Slide Number Placeholder 3"/>
          <p:cNvSpPr>
            <a:spLocks noGrp="1"/>
          </p:cNvSpPr>
          <p:nvPr>
            <p:ph type="sldNum" sz="quarter" idx="5"/>
          </p:nvPr>
        </p:nvSpPr>
        <p:spPr/>
        <p:txBody>
          <a:bodyPr/>
          <a:lstStyle/>
          <a:p>
            <a:fld id="{BD711C49-634C-40A4-B611-39B3208BDC72}" type="slidenum">
              <a:rPr lang="en-US" smtClean="0"/>
              <a:t>26</a:t>
            </a:fld>
            <a:endParaRPr lang="en-US"/>
          </a:p>
        </p:txBody>
      </p:sp>
    </p:spTree>
    <p:extLst>
      <p:ext uri="{BB962C8B-B14F-4D97-AF65-F5344CB8AC3E}">
        <p14:creationId xmlns:p14="http://schemas.microsoft.com/office/powerpoint/2010/main" val="12248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https://cmte.ieee.org/futuredirections/projects/</a:t>
            </a:r>
          </a:p>
        </p:txBody>
      </p:sp>
      <p:sp>
        <p:nvSpPr>
          <p:cNvPr id="4" name="Slide Number Placeholder 3"/>
          <p:cNvSpPr>
            <a:spLocks noGrp="1"/>
          </p:cNvSpPr>
          <p:nvPr>
            <p:ph type="sldNum" sz="quarter" idx="5"/>
          </p:nvPr>
        </p:nvSpPr>
        <p:spPr/>
        <p:txBody>
          <a:bodyPr/>
          <a:lstStyle/>
          <a:p>
            <a:fld id="{BD711C49-634C-40A4-B611-39B3208BDC72}" type="slidenum">
              <a:rPr lang="en-US" smtClean="0"/>
              <a:t>29</a:t>
            </a:fld>
            <a:endParaRPr lang="en-US"/>
          </a:p>
        </p:txBody>
      </p:sp>
    </p:spTree>
    <p:extLst>
      <p:ext uri="{BB962C8B-B14F-4D97-AF65-F5344CB8AC3E}">
        <p14:creationId xmlns:p14="http://schemas.microsoft.com/office/powerpoint/2010/main" val="2032404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https://cmte.ieee.org/futuredirections/fd-opportunities/</a:t>
            </a:r>
          </a:p>
        </p:txBody>
      </p:sp>
      <p:sp>
        <p:nvSpPr>
          <p:cNvPr id="4" name="Slide Number Placeholder 3"/>
          <p:cNvSpPr>
            <a:spLocks noGrp="1"/>
          </p:cNvSpPr>
          <p:nvPr>
            <p:ph type="sldNum" sz="quarter" idx="5"/>
          </p:nvPr>
        </p:nvSpPr>
        <p:spPr/>
        <p:txBody>
          <a:bodyPr/>
          <a:lstStyle/>
          <a:p>
            <a:fld id="{BD711C49-634C-40A4-B611-39B3208BDC72}" type="slidenum">
              <a:rPr lang="en-US" smtClean="0"/>
              <a:t>30</a:t>
            </a:fld>
            <a:endParaRPr lang="en-US"/>
          </a:p>
        </p:txBody>
      </p:sp>
    </p:spTree>
    <p:extLst>
      <p:ext uri="{BB962C8B-B14F-4D97-AF65-F5344CB8AC3E}">
        <p14:creationId xmlns:p14="http://schemas.microsoft.com/office/powerpoint/2010/main" val="304808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7917-4770-C911-6559-59932B09E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3202A-F473-F5F9-3E08-504E258186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B17A0-1F87-92BD-FD48-799D0AADEDE2}"/>
              </a:ext>
            </a:extLst>
          </p:cNvPr>
          <p:cNvSpPr>
            <a:spLocks noGrp="1"/>
          </p:cNvSpPr>
          <p:nvPr>
            <p:ph type="body" idx="1"/>
          </p:nvPr>
        </p:nvSpPr>
        <p:spPr/>
        <p:txBody>
          <a:bodyPr/>
          <a:lstStyle/>
          <a:p>
            <a:r>
              <a:rPr lang="en-US" dirty="0"/>
              <a:t>https://cmte.ieee.org/futuredirections/fd-opportunities/</a:t>
            </a:r>
          </a:p>
        </p:txBody>
      </p:sp>
      <p:sp>
        <p:nvSpPr>
          <p:cNvPr id="4" name="Slide Number Placeholder 3">
            <a:extLst>
              <a:ext uri="{FF2B5EF4-FFF2-40B4-BE49-F238E27FC236}">
                <a16:creationId xmlns:a16="http://schemas.microsoft.com/office/drawing/2014/main" id="{C8102056-D904-C90C-C193-4960F6E4F1C6}"/>
              </a:ext>
            </a:extLst>
          </p:cNvPr>
          <p:cNvSpPr>
            <a:spLocks noGrp="1"/>
          </p:cNvSpPr>
          <p:nvPr>
            <p:ph type="sldNum" sz="quarter" idx="5"/>
          </p:nvPr>
        </p:nvSpPr>
        <p:spPr/>
        <p:txBody>
          <a:bodyPr/>
          <a:lstStyle/>
          <a:p>
            <a:fld id="{BD711C49-634C-40A4-B611-39B3208BDC72}" type="slidenum">
              <a:rPr lang="en-US" smtClean="0"/>
              <a:t>31</a:t>
            </a:fld>
            <a:endParaRPr lang="en-US"/>
          </a:p>
        </p:txBody>
      </p:sp>
    </p:spTree>
    <p:extLst>
      <p:ext uri="{BB962C8B-B14F-4D97-AF65-F5344CB8AC3E}">
        <p14:creationId xmlns:p14="http://schemas.microsoft.com/office/powerpoint/2010/main" val="3307567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https://cmte.ieee.org/futuredirections/projects/</a:t>
            </a:r>
          </a:p>
        </p:txBody>
      </p:sp>
      <p:sp>
        <p:nvSpPr>
          <p:cNvPr id="4" name="Slide Number Placeholder 3"/>
          <p:cNvSpPr>
            <a:spLocks noGrp="1"/>
          </p:cNvSpPr>
          <p:nvPr>
            <p:ph type="sldNum" sz="quarter" idx="5"/>
          </p:nvPr>
        </p:nvSpPr>
        <p:spPr/>
        <p:txBody>
          <a:bodyPr/>
          <a:lstStyle/>
          <a:p>
            <a:fld id="{BD711C49-634C-40A4-B611-39B3208BDC72}" type="slidenum">
              <a:rPr lang="en-US" smtClean="0"/>
              <a:t>32</a:t>
            </a:fld>
            <a:endParaRPr lang="en-US"/>
          </a:p>
        </p:txBody>
      </p:sp>
    </p:spTree>
    <p:extLst>
      <p:ext uri="{BB962C8B-B14F-4D97-AF65-F5344CB8AC3E}">
        <p14:creationId xmlns:p14="http://schemas.microsoft.com/office/powerpoint/2010/main" val="3154062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34</a:t>
            </a:fld>
            <a:endParaRPr lang="en-US"/>
          </a:p>
        </p:txBody>
      </p:sp>
    </p:spTree>
    <p:extLst>
      <p:ext uri="{BB962C8B-B14F-4D97-AF65-F5344CB8AC3E}">
        <p14:creationId xmlns:p14="http://schemas.microsoft.com/office/powerpoint/2010/main" val="169281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8</a:t>
            </a:fld>
            <a:endParaRPr lang="en-US" dirty="0"/>
          </a:p>
        </p:txBody>
      </p:sp>
    </p:spTree>
    <p:extLst>
      <p:ext uri="{BB962C8B-B14F-4D97-AF65-F5344CB8AC3E}">
        <p14:creationId xmlns:p14="http://schemas.microsoft.com/office/powerpoint/2010/main" val="3751450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10</a:t>
            </a:fld>
            <a:endParaRPr lang="en-US" dirty="0"/>
          </a:p>
        </p:txBody>
      </p:sp>
    </p:spTree>
    <p:extLst>
      <p:ext uri="{BB962C8B-B14F-4D97-AF65-F5344CB8AC3E}">
        <p14:creationId xmlns:p14="http://schemas.microsoft.com/office/powerpoint/2010/main" val="109253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https://epics.ieee.org/getting-started/</a:t>
            </a:r>
          </a:p>
          <a:p>
            <a:r>
              <a:rPr lang="en-US" dirty="0"/>
              <a:t>https://epics.ieee.org/frequently-asked-questions/</a:t>
            </a:r>
          </a:p>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12</a:t>
            </a:fld>
            <a:endParaRPr lang="en-US"/>
          </a:p>
        </p:txBody>
      </p:sp>
    </p:spTree>
    <p:extLst>
      <p:ext uri="{BB962C8B-B14F-4D97-AF65-F5344CB8AC3E}">
        <p14:creationId xmlns:p14="http://schemas.microsoft.com/office/powerpoint/2010/main" val="276184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14</a:t>
            </a:fld>
            <a:endParaRPr lang="en-US"/>
          </a:p>
        </p:txBody>
      </p:sp>
    </p:spTree>
    <p:extLst>
      <p:ext uri="{BB962C8B-B14F-4D97-AF65-F5344CB8AC3E}">
        <p14:creationId xmlns:p14="http://schemas.microsoft.com/office/powerpoint/2010/main" val="338679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https://epics.ieee.org/projects/</a:t>
            </a:r>
          </a:p>
        </p:txBody>
      </p:sp>
      <p:sp>
        <p:nvSpPr>
          <p:cNvPr id="4" name="Slide Number Placeholder 3"/>
          <p:cNvSpPr>
            <a:spLocks noGrp="1"/>
          </p:cNvSpPr>
          <p:nvPr>
            <p:ph type="sldNum" sz="quarter" idx="5"/>
          </p:nvPr>
        </p:nvSpPr>
        <p:spPr/>
        <p:txBody>
          <a:bodyPr/>
          <a:lstStyle/>
          <a:p>
            <a:fld id="{BD711C49-634C-40A4-B611-39B3208BDC72}" type="slidenum">
              <a:rPr lang="en-US" smtClean="0"/>
              <a:t>16</a:t>
            </a:fld>
            <a:endParaRPr lang="en-US"/>
          </a:p>
        </p:txBody>
      </p:sp>
    </p:spTree>
    <p:extLst>
      <p:ext uri="{BB962C8B-B14F-4D97-AF65-F5344CB8AC3E}">
        <p14:creationId xmlns:p14="http://schemas.microsoft.com/office/powerpoint/2010/main" val="243858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https://www.ieee.org/about/corporate/initiatives/initiatives-faqs.html</a:t>
            </a:r>
          </a:p>
        </p:txBody>
      </p:sp>
      <p:sp>
        <p:nvSpPr>
          <p:cNvPr id="4" name="Slide Number Placeholder 3"/>
          <p:cNvSpPr>
            <a:spLocks noGrp="1"/>
          </p:cNvSpPr>
          <p:nvPr>
            <p:ph type="sldNum" sz="quarter" idx="5"/>
          </p:nvPr>
        </p:nvSpPr>
        <p:spPr/>
        <p:txBody>
          <a:bodyPr/>
          <a:lstStyle/>
          <a:p>
            <a:fld id="{BD711C49-634C-40A4-B611-39B3208BDC72}" type="slidenum">
              <a:rPr lang="en-US" smtClean="0"/>
              <a:t>18</a:t>
            </a:fld>
            <a:endParaRPr lang="en-US"/>
          </a:p>
        </p:txBody>
      </p:sp>
    </p:spTree>
    <p:extLst>
      <p:ext uri="{BB962C8B-B14F-4D97-AF65-F5344CB8AC3E}">
        <p14:creationId xmlns:p14="http://schemas.microsoft.com/office/powerpoint/2010/main" val="3070099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22</a:t>
            </a:fld>
            <a:endParaRPr lang="en-US"/>
          </a:p>
        </p:txBody>
      </p:sp>
    </p:spTree>
    <p:extLst>
      <p:ext uri="{BB962C8B-B14F-4D97-AF65-F5344CB8AC3E}">
        <p14:creationId xmlns:p14="http://schemas.microsoft.com/office/powerpoint/2010/main" val="286308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68331-65BB-237B-84A5-84F23A6FE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AB171-37E8-6EBD-0AC7-6719BDF5A8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4311D-FC11-E821-C874-1271BB711283}"/>
              </a:ext>
            </a:extLst>
          </p:cNvPr>
          <p:cNvSpPr>
            <a:spLocks noGrp="1"/>
          </p:cNvSpPr>
          <p:nvPr>
            <p:ph type="body" idx="1"/>
          </p:nvPr>
        </p:nvSpPr>
        <p:spPr/>
        <p:txBody>
          <a:bodyPr/>
          <a:lstStyle/>
          <a:p>
            <a:r>
              <a:rPr lang="en-US" dirty="0"/>
              <a:t>https://www.ieee.org/about/corporate/initiatives.html</a:t>
            </a:r>
          </a:p>
        </p:txBody>
      </p:sp>
      <p:sp>
        <p:nvSpPr>
          <p:cNvPr id="4" name="Slide Number Placeholder 3">
            <a:extLst>
              <a:ext uri="{FF2B5EF4-FFF2-40B4-BE49-F238E27FC236}">
                <a16:creationId xmlns:a16="http://schemas.microsoft.com/office/drawing/2014/main" id="{48DC771C-52F8-1A83-B987-38CD9967AF79}"/>
              </a:ext>
            </a:extLst>
          </p:cNvPr>
          <p:cNvSpPr>
            <a:spLocks noGrp="1"/>
          </p:cNvSpPr>
          <p:nvPr>
            <p:ph type="sldNum" sz="quarter" idx="5"/>
          </p:nvPr>
        </p:nvSpPr>
        <p:spPr/>
        <p:txBody>
          <a:bodyPr/>
          <a:lstStyle/>
          <a:p>
            <a:fld id="{BD711C49-634C-40A4-B611-39B3208BDC72}" type="slidenum">
              <a:rPr lang="en-US" smtClean="0"/>
              <a:t>23</a:t>
            </a:fld>
            <a:endParaRPr lang="en-US"/>
          </a:p>
        </p:txBody>
      </p:sp>
    </p:spTree>
    <p:extLst>
      <p:ext uri="{BB962C8B-B14F-4D97-AF65-F5344CB8AC3E}">
        <p14:creationId xmlns:p14="http://schemas.microsoft.com/office/powerpoint/2010/main" val="3278440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2746-9516-4131-A66B-13D41FE5D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82867A-808D-4B4C-8147-E20DE8F56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613B5D-7A28-4567-9D95-6D56D75EDDEB}"/>
              </a:ext>
            </a:extLst>
          </p:cNvPr>
          <p:cNvSpPr>
            <a:spLocks noGrp="1"/>
          </p:cNvSpPr>
          <p:nvPr>
            <p:ph type="dt" sz="half" idx="10"/>
          </p:nvPr>
        </p:nvSpPr>
        <p:spPr/>
        <p:txBody>
          <a:bodyPr/>
          <a:lstStyle/>
          <a:p>
            <a:fld id="{E6CF6E10-088A-474C-A2BB-26858750F9E5}" type="datetime1">
              <a:rPr lang="en-US" smtClean="0"/>
              <a:t>3/26/2025</a:t>
            </a:fld>
            <a:endParaRPr lang="en-US"/>
          </a:p>
        </p:txBody>
      </p:sp>
      <p:sp>
        <p:nvSpPr>
          <p:cNvPr id="6" name="Slide Number Placeholder 5">
            <a:extLst>
              <a:ext uri="{FF2B5EF4-FFF2-40B4-BE49-F238E27FC236}">
                <a16:creationId xmlns:a16="http://schemas.microsoft.com/office/drawing/2014/main" id="{BC0F18A2-42DA-4AF3-B769-DFD694605B03}"/>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9" name="Picture 8">
            <a:extLst>
              <a:ext uri="{FF2B5EF4-FFF2-40B4-BE49-F238E27FC236}">
                <a16:creationId xmlns:a16="http://schemas.microsoft.com/office/drawing/2014/main" id="{97A59788-7E7E-4BE1-807C-8B58310132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701" y="213459"/>
            <a:ext cx="1628452" cy="908904"/>
          </a:xfrm>
          <a:prstGeom prst="rect">
            <a:avLst/>
          </a:prstGeom>
        </p:spPr>
      </p:pic>
    </p:spTree>
    <p:extLst>
      <p:ext uri="{BB962C8B-B14F-4D97-AF65-F5344CB8AC3E}">
        <p14:creationId xmlns:p14="http://schemas.microsoft.com/office/powerpoint/2010/main" val="2399676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DBF9-1070-4D1D-B24A-AC9D4C4B39D5}"/>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0785C7-F30C-41C5-B470-AB1FB71145C8}"/>
              </a:ext>
            </a:extLst>
          </p:cNvPr>
          <p:cNvSpPr>
            <a:spLocks noGrp="1"/>
          </p:cNvSpPr>
          <p:nvPr>
            <p:ph type="pic" idx="1"/>
          </p:nvPr>
        </p:nvSpPr>
        <p:spPr>
          <a:xfrm>
            <a:off x="5183188" y="1600200"/>
            <a:ext cx="6172200" cy="47007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DCA933-8B8C-488C-8599-84327CF05BF2}"/>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5A62C-4F9F-43DC-8E79-D0E7C60BE11D}"/>
              </a:ext>
            </a:extLst>
          </p:cNvPr>
          <p:cNvSpPr>
            <a:spLocks noGrp="1"/>
          </p:cNvSpPr>
          <p:nvPr>
            <p:ph type="dt" sz="half" idx="10"/>
          </p:nvPr>
        </p:nvSpPr>
        <p:spPr>
          <a:xfrm>
            <a:off x="7455495" y="6384415"/>
            <a:ext cx="2743200" cy="365125"/>
          </a:xfrm>
        </p:spPr>
        <p:txBody>
          <a:bodyPr/>
          <a:lstStyle>
            <a:lvl1pPr algn="ctr">
              <a:defRPr/>
            </a:lvl1pPr>
          </a:lstStyle>
          <a:p>
            <a:fld id="{7F9B0DC5-2C23-46EA-9207-C3334FEAA56E}" type="datetime1">
              <a:rPr lang="en-US" smtClean="0"/>
              <a:pPr/>
              <a:t>3/26/2025</a:t>
            </a:fld>
            <a:endParaRPr lang="en-US"/>
          </a:p>
        </p:txBody>
      </p:sp>
      <p:sp>
        <p:nvSpPr>
          <p:cNvPr id="7" name="Slide Number Placeholder 6">
            <a:extLst>
              <a:ext uri="{FF2B5EF4-FFF2-40B4-BE49-F238E27FC236}">
                <a16:creationId xmlns:a16="http://schemas.microsoft.com/office/drawing/2014/main" id="{F9D4410C-2ADE-4198-AF7C-F1A2A46C3FFA}"/>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4770E9F6-FA5E-4B26-A454-8D366B38AD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31329B70-8EB0-6BF7-8DBC-806B7142841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4270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AA4-672F-4E6B-A8DF-43E43537C3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19B63-9B50-4AE3-8E69-59AF4CE8B49C}"/>
              </a:ext>
            </a:extLst>
          </p:cNvPr>
          <p:cNvSpPr>
            <a:spLocks noGrp="1"/>
          </p:cNvSpPr>
          <p:nvPr>
            <p:ph idx="1"/>
          </p:nvPr>
        </p:nvSpPr>
        <p:spPr>
          <a:xfrm>
            <a:off x="838200" y="1371598"/>
            <a:ext cx="10515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FE146CA-3223-49D8-8A04-78A4B0BAE014}"/>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9" name="Straight Connector 8">
            <a:extLst>
              <a:ext uri="{FF2B5EF4-FFF2-40B4-BE49-F238E27FC236}">
                <a16:creationId xmlns:a16="http://schemas.microsoft.com/office/drawing/2014/main" id="{5A9B48D5-747D-4432-BC9A-3C77664234B5}"/>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0B5F19B-9159-48B6-8D3A-235A1EA0A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329783C-1584-9C4D-16E4-9D8E2AD693C3}"/>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254584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5EA7-C868-490E-B23A-318ECA48A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72C6D4-09FA-4CB4-BBE1-0C9A335D3E35}"/>
              </a:ext>
            </a:extLst>
          </p:cNvPr>
          <p:cNvSpPr>
            <a:spLocks noGrp="1"/>
          </p:cNvSpPr>
          <p:nvPr>
            <p:ph type="body" idx="1"/>
          </p:nvPr>
        </p:nvSpPr>
        <p:spPr>
          <a:xfrm>
            <a:off x="831850" y="456247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4D455-26D7-488B-82F6-553A3A7ADEC2}"/>
              </a:ext>
            </a:extLst>
          </p:cNvPr>
          <p:cNvSpPr>
            <a:spLocks noGrp="1"/>
          </p:cNvSpPr>
          <p:nvPr>
            <p:ph type="dt" sz="half" idx="10"/>
          </p:nvPr>
        </p:nvSpPr>
        <p:spPr>
          <a:xfrm>
            <a:off x="7469860" y="6369485"/>
            <a:ext cx="2743200" cy="365125"/>
          </a:xfrm>
        </p:spPr>
        <p:txBody>
          <a:bodyPr/>
          <a:lstStyle>
            <a:lvl1pPr algn="ctr">
              <a:defRPr/>
            </a:lvl1pPr>
          </a:lstStyle>
          <a:p>
            <a:fld id="{3ADABA23-1EE7-4FF7-81E1-1C903E520C5D}" type="datetime1">
              <a:rPr lang="en-US" smtClean="0"/>
              <a:pPr/>
              <a:t>3/26/2025</a:t>
            </a:fld>
            <a:endParaRPr lang="en-US"/>
          </a:p>
        </p:txBody>
      </p:sp>
      <p:sp>
        <p:nvSpPr>
          <p:cNvPr id="6" name="Slide Number Placeholder 5">
            <a:extLst>
              <a:ext uri="{FF2B5EF4-FFF2-40B4-BE49-F238E27FC236}">
                <a16:creationId xmlns:a16="http://schemas.microsoft.com/office/drawing/2014/main" id="{8D2F5C34-085F-499C-8F57-D2607BD49276}"/>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29352316-4A36-4DCD-8BEF-80FF909BC3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FC3977CD-F53E-609A-2E0C-7B065062E2F0}"/>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211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E7D5-A79C-4556-83E8-6B58CFF10B0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5A1758-89B2-45B0-8905-D8E64D78AFA4}"/>
              </a:ext>
            </a:extLst>
          </p:cNvPr>
          <p:cNvSpPr>
            <a:spLocks noGrp="1"/>
          </p:cNvSpPr>
          <p:nvPr>
            <p:ph sz="half" idx="1"/>
          </p:nvPr>
        </p:nvSpPr>
        <p:spPr>
          <a:xfrm>
            <a:off x="838200" y="1371600"/>
            <a:ext cx="5181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0545AE-17DA-4C71-83F1-F155B735E45C}"/>
              </a:ext>
            </a:extLst>
          </p:cNvPr>
          <p:cNvSpPr>
            <a:spLocks noGrp="1"/>
          </p:cNvSpPr>
          <p:nvPr>
            <p:ph sz="half" idx="2"/>
          </p:nvPr>
        </p:nvSpPr>
        <p:spPr>
          <a:xfrm>
            <a:off x="6172200" y="1371600"/>
            <a:ext cx="5181600" cy="4933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08DFCAE-B36C-4702-A2EF-1529D21F20B3}"/>
              </a:ext>
            </a:extLst>
          </p:cNvPr>
          <p:cNvSpPr>
            <a:spLocks noGrp="1"/>
          </p:cNvSpPr>
          <p:nvPr>
            <p:ph type="dt" sz="half" idx="10"/>
          </p:nvPr>
        </p:nvSpPr>
        <p:spPr>
          <a:xfrm>
            <a:off x="7475456" y="6356350"/>
            <a:ext cx="2743200" cy="365125"/>
          </a:xfrm>
        </p:spPr>
        <p:txBody>
          <a:bodyPr/>
          <a:lstStyle>
            <a:lvl1pPr algn="ctr">
              <a:defRPr/>
            </a:lvl1pPr>
          </a:lstStyle>
          <a:p>
            <a:fld id="{EBFD83CA-F91E-4889-B6AB-2E0D3BB037F7}" type="datetime1">
              <a:rPr lang="en-US" smtClean="0"/>
              <a:pPr/>
              <a:t>3/26/2025</a:t>
            </a:fld>
            <a:endParaRPr lang="en-US"/>
          </a:p>
        </p:txBody>
      </p:sp>
      <p:sp>
        <p:nvSpPr>
          <p:cNvPr id="7" name="Slide Number Placeholder 6">
            <a:extLst>
              <a:ext uri="{FF2B5EF4-FFF2-40B4-BE49-F238E27FC236}">
                <a16:creationId xmlns:a16="http://schemas.microsoft.com/office/drawing/2014/main" id="{9F82323D-EC91-44B4-8D19-93D7E79087F3}"/>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2" name="Straight Connector 11">
            <a:extLst>
              <a:ext uri="{FF2B5EF4-FFF2-40B4-BE49-F238E27FC236}">
                <a16:creationId xmlns:a16="http://schemas.microsoft.com/office/drawing/2014/main" id="{F4099521-FBD7-45D2-92CB-9A69E9D0E48F}"/>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AAE1901-43D2-4F3A-9275-4921C6B1F0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F10BC7A9-5DD8-88E1-57DA-9885FB42176F}"/>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31338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8815-F4F7-410A-B2E9-DC60AECEA7F6}"/>
              </a:ext>
            </a:extLst>
          </p:cNvPr>
          <p:cNvSpPr>
            <a:spLocks noGrp="1"/>
          </p:cNvSpPr>
          <p:nvPr>
            <p:ph type="title"/>
          </p:nvPr>
        </p:nvSpPr>
        <p:spPr>
          <a:xfrm>
            <a:off x="839788" y="365125"/>
            <a:ext cx="9378868"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8E8B4D-A7F8-4D7E-8944-717B7F947DED}"/>
              </a:ext>
            </a:extLst>
          </p:cNvPr>
          <p:cNvSpPr>
            <a:spLocks noGrp="1"/>
          </p:cNvSpPr>
          <p:nvPr>
            <p:ph type="body" idx="1"/>
          </p:nvPr>
        </p:nvSpPr>
        <p:spPr>
          <a:xfrm>
            <a:off x="839788" y="1371600"/>
            <a:ext cx="515778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04F3D9-108D-4DEB-AF00-C0FD453C3809}"/>
              </a:ext>
            </a:extLst>
          </p:cNvPr>
          <p:cNvSpPr>
            <a:spLocks noGrp="1"/>
          </p:cNvSpPr>
          <p:nvPr>
            <p:ph sz="half" idx="2"/>
          </p:nvPr>
        </p:nvSpPr>
        <p:spPr>
          <a:xfrm>
            <a:off x="839788" y="2057399"/>
            <a:ext cx="5157787" cy="4247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266C876-8A3A-4A74-92FE-1D89B100A36A}"/>
              </a:ext>
            </a:extLst>
          </p:cNvPr>
          <p:cNvSpPr>
            <a:spLocks noGrp="1"/>
          </p:cNvSpPr>
          <p:nvPr>
            <p:ph type="body" sz="quarter" idx="3"/>
          </p:nvPr>
        </p:nvSpPr>
        <p:spPr>
          <a:xfrm>
            <a:off x="6172200" y="1371600"/>
            <a:ext cx="51831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81145-5C02-4A69-A774-4E2700B064D3}"/>
              </a:ext>
            </a:extLst>
          </p:cNvPr>
          <p:cNvSpPr>
            <a:spLocks noGrp="1"/>
          </p:cNvSpPr>
          <p:nvPr>
            <p:ph sz="quarter" idx="4"/>
          </p:nvPr>
        </p:nvSpPr>
        <p:spPr>
          <a:xfrm>
            <a:off x="6172200" y="2057401"/>
            <a:ext cx="5183188" cy="4247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5054ACE-E1D0-4EEA-AF0A-122B4714A63C}"/>
              </a:ext>
            </a:extLst>
          </p:cNvPr>
          <p:cNvSpPr>
            <a:spLocks noGrp="1"/>
          </p:cNvSpPr>
          <p:nvPr>
            <p:ph type="dt" sz="half" idx="10"/>
          </p:nvPr>
        </p:nvSpPr>
        <p:spPr>
          <a:xfrm>
            <a:off x="7538281" y="6394821"/>
            <a:ext cx="2743200" cy="365125"/>
          </a:xfrm>
        </p:spPr>
        <p:txBody>
          <a:bodyPr/>
          <a:lstStyle>
            <a:lvl1pPr algn="ctr">
              <a:defRPr/>
            </a:lvl1pPr>
          </a:lstStyle>
          <a:p>
            <a:fld id="{52C753F6-1C0C-417A-BC3A-636F67AE8E6A}" type="datetime1">
              <a:rPr lang="en-US" smtClean="0"/>
              <a:pPr/>
              <a:t>3/26/2025</a:t>
            </a:fld>
            <a:endParaRPr lang="en-US"/>
          </a:p>
        </p:txBody>
      </p:sp>
      <p:sp>
        <p:nvSpPr>
          <p:cNvPr id="9" name="Slide Number Placeholder 8">
            <a:extLst>
              <a:ext uri="{FF2B5EF4-FFF2-40B4-BE49-F238E27FC236}">
                <a16:creationId xmlns:a16="http://schemas.microsoft.com/office/drawing/2014/main" id="{642189F4-B00A-47ED-B6B7-2B915226DDCA}"/>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3" name="Straight Connector 12">
            <a:extLst>
              <a:ext uri="{FF2B5EF4-FFF2-40B4-BE49-F238E27FC236}">
                <a16:creationId xmlns:a16="http://schemas.microsoft.com/office/drawing/2014/main" id="{01D2F6C1-58C9-4282-9125-E7D07A790849}"/>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34923EF-5F62-4EA8-B71C-CE03F5438D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0" name="Picture 9">
            <a:extLst>
              <a:ext uri="{FF2B5EF4-FFF2-40B4-BE49-F238E27FC236}">
                <a16:creationId xmlns:a16="http://schemas.microsoft.com/office/drawing/2014/main" id="{9050744B-24E1-6BDB-07BB-D307A6E1D565}"/>
              </a:ext>
            </a:extLst>
          </p:cNvPr>
          <p:cNvPicPr>
            <a:picLocks noChangeAspect="1"/>
          </p:cNvPicPr>
          <p:nvPr userDrawn="1"/>
        </p:nvPicPr>
        <p:blipFill>
          <a:blip r:embed="rId3"/>
          <a:stretch>
            <a:fillRect/>
          </a:stretch>
        </p:blipFill>
        <p:spPr>
          <a:xfrm>
            <a:off x="10582672" y="8352"/>
            <a:ext cx="948242" cy="1363248"/>
          </a:xfrm>
          <a:prstGeom prst="rect">
            <a:avLst/>
          </a:prstGeom>
        </p:spPr>
      </p:pic>
      <p:pic>
        <p:nvPicPr>
          <p:cNvPr id="11" name="Picture 10">
            <a:extLst>
              <a:ext uri="{FF2B5EF4-FFF2-40B4-BE49-F238E27FC236}">
                <a16:creationId xmlns:a16="http://schemas.microsoft.com/office/drawing/2014/main" id="{E08BA1DE-7833-5598-04C3-E554BC4A77A6}"/>
              </a:ext>
            </a:extLst>
          </p:cNvPr>
          <p:cNvPicPr>
            <a:picLocks noChangeAspect="1"/>
          </p:cNvPicPr>
          <p:nvPr userDrawn="1"/>
        </p:nvPicPr>
        <p:blipFill>
          <a:blip r:embed="rId3"/>
          <a:stretch>
            <a:fillRect/>
          </a:stretch>
        </p:blipFill>
        <p:spPr>
          <a:xfrm>
            <a:off x="10735072" y="160752"/>
            <a:ext cx="948242" cy="1363248"/>
          </a:xfrm>
          <a:prstGeom prst="rect">
            <a:avLst/>
          </a:prstGeom>
        </p:spPr>
      </p:pic>
    </p:spTree>
    <p:extLst>
      <p:ext uri="{BB962C8B-B14F-4D97-AF65-F5344CB8AC3E}">
        <p14:creationId xmlns:p14="http://schemas.microsoft.com/office/powerpoint/2010/main" val="159012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75E2-5FDD-49C2-817D-1582EE837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27A49-99F5-42F1-8613-6F7A554A6A78}"/>
              </a:ext>
            </a:extLst>
          </p:cNvPr>
          <p:cNvSpPr>
            <a:spLocks noGrp="1"/>
          </p:cNvSpPr>
          <p:nvPr>
            <p:ph type="dt" sz="half" idx="10"/>
          </p:nvPr>
        </p:nvSpPr>
        <p:spPr>
          <a:xfrm>
            <a:off x="7538281" y="6384415"/>
            <a:ext cx="2743200" cy="365125"/>
          </a:xfrm>
        </p:spPr>
        <p:txBody>
          <a:bodyPr/>
          <a:lstStyle>
            <a:lvl1pPr algn="ctr">
              <a:defRPr/>
            </a:lvl1pPr>
          </a:lstStyle>
          <a:p>
            <a:fld id="{F3641CA9-E3AA-4498-AC10-74A73C18C207}" type="datetime1">
              <a:rPr lang="en-US" smtClean="0"/>
              <a:pPr/>
              <a:t>3/26/2025</a:t>
            </a:fld>
            <a:endParaRPr lang="en-US" dirty="0"/>
          </a:p>
        </p:txBody>
      </p:sp>
      <p:sp>
        <p:nvSpPr>
          <p:cNvPr id="5" name="Slide Number Placeholder 4">
            <a:extLst>
              <a:ext uri="{FF2B5EF4-FFF2-40B4-BE49-F238E27FC236}">
                <a16:creationId xmlns:a16="http://schemas.microsoft.com/office/drawing/2014/main" id="{4D2F6ADD-9DB3-4E49-AC87-A9AA8F0AA580}"/>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0" name="Straight Connector 9">
            <a:extLst>
              <a:ext uri="{FF2B5EF4-FFF2-40B4-BE49-F238E27FC236}">
                <a16:creationId xmlns:a16="http://schemas.microsoft.com/office/drawing/2014/main" id="{FB60EE1F-EA91-4806-AA4C-FE3A89BBD870}"/>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490283F-240E-4AE1-9F80-A0B7FDF796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4" name="Picture 3">
            <a:extLst>
              <a:ext uri="{FF2B5EF4-FFF2-40B4-BE49-F238E27FC236}">
                <a16:creationId xmlns:a16="http://schemas.microsoft.com/office/drawing/2014/main" id="{CA9BCA02-3247-AAC3-FE81-6747F1F393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94138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a:xfrm>
            <a:off x="7538281" y="6356349"/>
            <a:ext cx="2743200" cy="365125"/>
          </a:xfrm>
        </p:spPr>
        <p:txBody>
          <a:bodyPr/>
          <a:lstStyle>
            <a:lvl1pPr algn="ctr">
              <a:defRPr/>
            </a:lvl1pPr>
          </a:lstStyle>
          <a:p>
            <a:fld id="{E9D43D7C-EB68-4353-A5C8-0CD4D58E9116}" type="datetime1">
              <a:rPr lang="en-US" smtClean="0"/>
              <a:pPr/>
              <a:t>3/26/2025</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7" name="Picture 6">
            <a:extLst>
              <a:ext uri="{FF2B5EF4-FFF2-40B4-BE49-F238E27FC236}">
                <a16:creationId xmlns:a16="http://schemas.microsoft.com/office/drawing/2014/main" id="{84439596-7566-4AE3-8DD6-6FE5ED8CC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E14205D6-895C-E2D2-2689-08473AB380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4608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No Logo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p:txBody>
          <a:bodyPr/>
          <a:lstStyle/>
          <a:p>
            <a:fld id="{E9D43D7C-EB68-4353-A5C8-0CD4D58E9116}" type="datetime1">
              <a:rPr lang="en-US" smtClean="0"/>
              <a:t>3/26/2025</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3" name="Picture 2">
            <a:extLst>
              <a:ext uri="{FF2B5EF4-FFF2-40B4-BE49-F238E27FC236}">
                <a16:creationId xmlns:a16="http://schemas.microsoft.com/office/drawing/2014/main" id="{E11F65BB-C8BE-5B8B-6ED5-E5840BF19AF3}"/>
              </a:ext>
            </a:extLst>
          </p:cNvPr>
          <p:cNvPicPr>
            <a:picLocks noChangeAspect="1"/>
          </p:cNvPicPr>
          <p:nvPr userDrawn="1"/>
        </p:nvPicPr>
        <p:blipFill>
          <a:blip r:embed="rId2"/>
          <a:stretch>
            <a:fillRect/>
          </a:stretch>
        </p:blipFill>
        <p:spPr>
          <a:xfrm>
            <a:off x="10582672" y="8352"/>
            <a:ext cx="948242" cy="1363248"/>
          </a:xfrm>
          <a:prstGeom prst="rect">
            <a:avLst/>
          </a:prstGeom>
        </p:spPr>
      </p:pic>
    </p:spTree>
    <p:extLst>
      <p:ext uri="{BB962C8B-B14F-4D97-AF65-F5344CB8AC3E}">
        <p14:creationId xmlns:p14="http://schemas.microsoft.com/office/powerpoint/2010/main" val="8705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DF11-B347-4596-B6C5-B0574BC41388}"/>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E475C10-DD34-4E31-95BD-ADA20108953A}"/>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72760-94C0-4F07-9F7B-07C186A40940}"/>
              </a:ext>
            </a:extLst>
          </p:cNvPr>
          <p:cNvSpPr>
            <a:spLocks noGrp="1"/>
          </p:cNvSpPr>
          <p:nvPr>
            <p:ph type="dt" sz="half" idx="10"/>
          </p:nvPr>
        </p:nvSpPr>
        <p:spPr>
          <a:xfrm>
            <a:off x="7538281" y="6356350"/>
            <a:ext cx="2743200" cy="365125"/>
          </a:xfrm>
        </p:spPr>
        <p:txBody>
          <a:bodyPr/>
          <a:lstStyle>
            <a:lvl1pPr algn="ctr">
              <a:defRPr/>
            </a:lvl1pPr>
          </a:lstStyle>
          <a:p>
            <a:fld id="{623B2362-B003-4262-AB00-599FB7FA1887}" type="datetime1">
              <a:rPr lang="en-US" smtClean="0"/>
              <a:pPr/>
              <a:t>3/26/2025</a:t>
            </a:fld>
            <a:endParaRPr lang="en-US"/>
          </a:p>
        </p:txBody>
      </p:sp>
      <p:sp>
        <p:nvSpPr>
          <p:cNvPr id="7" name="Slide Number Placeholder 6">
            <a:extLst>
              <a:ext uri="{FF2B5EF4-FFF2-40B4-BE49-F238E27FC236}">
                <a16:creationId xmlns:a16="http://schemas.microsoft.com/office/drawing/2014/main" id="{795B5755-8F0F-4329-B2EE-F1842085A610}"/>
              </a:ext>
            </a:extLst>
          </p:cNvPr>
          <p:cNvSpPr>
            <a:spLocks noGrp="1"/>
          </p:cNvSpPr>
          <p:nvPr>
            <p:ph type="sldNum" sz="quarter" idx="12"/>
          </p:nvPr>
        </p:nvSpPr>
        <p:spPr/>
        <p:txBody>
          <a:bodyPr/>
          <a:lstStyle/>
          <a:p>
            <a:fld id="{FE9165D2-D3B6-435C-A2E0-8337FBEE834F}" type="slidenum">
              <a:rPr lang="en-US" smtClean="0"/>
              <a:t>‹#›</a:t>
            </a:fld>
            <a:endParaRPr lang="en-US"/>
          </a:p>
        </p:txBody>
      </p:sp>
      <p:sp>
        <p:nvSpPr>
          <p:cNvPr id="3" name="Content Placeholder 2">
            <a:extLst>
              <a:ext uri="{FF2B5EF4-FFF2-40B4-BE49-F238E27FC236}">
                <a16:creationId xmlns:a16="http://schemas.microsoft.com/office/drawing/2014/main" id="{022CC31A-9B29-4A49-9312-701F95A75F83}"/>
              </a:ext>
            </a:extLst>
          </p:cNvPr>
          <p:cNvSpPr>
            <a:spLocks noGrp="1"/>
          </p:cNvSpPr>
          <p:nvPr>
            <p:ph idx="1"/>
          </p:nvPr>
        </p:nvSpPr>
        <p:spPr>
          <a:xfrm>
            <a:off x="5183188" y="1600199"/>
            <a:ext cx="6172200" cy="47007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86E958DD-90D0-4B62-A086-FFF4CAA220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D09D575-8033-E951-83C6-AF12E7495BE6}"/>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21212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66D23-FCC2-4FC3-9AE9-8E3E1A47EDDB}"/>
              </a:ext>
            </a:extLst>
          </p:cNvPr>
          <p:cNvSpPr>
            <a:spLocks noGrp="1"/>
          </p:cNvSpPr>
          <p:nvPr>
            <p:ph type="title"/>
          </p:nvPr>
        </p:nvSpPr>
        <p:spPr>
          <a:xfrm>
            <a:off x="838200" y="365125"/>
            <a:ext cx="9380456"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24CED0-24BC-47BC-A404-5DD31B44DED2}"/>
              </a:ext>
            </a:extLst>
          </p:cNvPr>
          <p:cNvSpPr>
            <a:spLocks noGrp="1"/>
          </p:cNvSpPr>
          <p:nvPr>
            <p:ph type="body" idx="1"/>
          </p:nvPr>
        </p:nvSpPr>
        <p:spPr>
          <a:xfrm>
            <a:off x="838200" y="1371600"/>
            <a:ext cx="105156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141762-9D66-4C7A-9CA8-2639E87AE914}"/>
              </a:ext>
            </a:extLst>
          </p:cNvPr>
          <p:cNvSpPr>
            <a:spLocks noGrp="1"/>
          </p:cNvSpPr>
          <p:nvPr>
            <p:ph type="dt" sz="half" idx="2"/>
          </p:nvPr>
        </p:nvSpPr>
        <p:spPr>
          <a:xfrm>
            <a:off x="8610599"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9E9083D1-6D31-4A34-9FB3-2BA837F6CB85}" type="datetime1">
              <a:rPr lang="en-US" smtClean="0"/>
              <a:t>3/26/2025</a:t>
            </a:fld>
            <a:endParaRPr lang="en-US" dirty="0"/>
          </a:p>
        </p:txBody>
      </p:sp>
      <p:sp>
        <p:nvSpPr>
          <p:cNvPr id="6" name="Slide Number Placeholder 5">
            <a:extLst>
              <a:ext uri="{FF2B5EF4-FFF2-40B4-BE49-F238E27FC236}">
                <a16:creationId xmlns:a16="http://schemas.microsoft.com/office/drawing/2014/main" id="{4685F490-C0E0-4090-A63F-CC14194A338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ctr">
              <a:defRPr sz="1200">
                <a:solidFill>
                  <a:schemeClr val="tx1"/>
                </a:solidFill>
              </a:defRPr>
            </a:lvl1pPr>
          </a:lstStyle>
          <a:p>
            <a:pPr algn="l"/>
            <a:fld id="{FE9165D2-D3B6-435C-A2E0-8337FBEE834F}" type="slidenum">
              <a:rPr lang="en-US" smtClean="0"/>
              <a:pPr algn="l"/>
              <a:t>‹#›</a:t>
            </a:fld>
            <a:endParaRPr lang="en-US" dirty="0"/>
          </a:p>
        </p:txBody>
      </p:sp>
      <p:sp>
        <p:nvSpPr>
          <p:cNvPr id="5" name="TextBox 4">
            <a:extLst>
              <a:ext uri="{FF2B5EF4-FFF2-40B4-BE49-F238E27FC236}">
                <a16:creationId xmlns:a16="http://schemas.microsoft.com/office/drawing/2014/main" id="{48875A42-3E08-BA07-4EAF-7048CAD01F80}"/>
              </a:ext>
            </a:extLst>
          </p:cNvPr>
          <p:cNvSpPr txBox="1"/>
          <p:nvPr userDrawn="1"/>
        </p:nvSpPr>
        <p:spPr>
          <a:xfrm>
            <a:off x="4105072" y="6390273"/>
            <a:ext cx="3936975" cy="369332"/>
          </a:xfrm>
          <a:prstGeom prst="rect">
            <a:avLst/>
          </a:prstGeom>
          <a:noFill/>
        </p:spPr>
        <p:txBody>
          <a:bodyPr wrap="none" rtlCol="0">
            <a:spAutoFit/>
          </a:bodyPr>
          <a:lstStyle/>
          <a:p>
            <a:r>
              <a:rPr lang="en-US" dirty="0"/>
              <a:t>IEEE SoutheastCon 2025 – Charlotte, NC</a:t>
            </a:r>
          </a:p>
        </p:txBody>
      </p:sp>
    </p:spTree>
    <p:extLst>
      <p:ext uri="{BB962C8B-B14F-4D97-AF65-F5344CB8AC3E}">
        <p14:creationId xmlns:p14="http://schemas.microsoft.com/office/powerpoint/2010/main" val="66826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hf sldNum="0" hdr="0" dt="0"/>
  <p:txStyles>
    <p:title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E6EDB-0477-2ADB-78BE-CF139FC129D3}"/>
              </a:ext>
            </a:extLst>
          </p:cNvPr>
          <p:cNvSpPr>
            <a:spLocks noGrp="1"/>
          </p:cNvSpPr>
          <p:nvPr>
            <p:ph type="ctrTitle"/>
          </p:nvPr>
        </p:nvSpPr>
        <p:spPr/>
        <p:txBody>
          <a:bodyPr/>
          <a:lstStyle/>
          <a:p>
            <a:r>
              <a:rPr lang="en-US" dirty="0"/>
              <a:t>Project Funding</a:t>
            </a:r>
          </a:p>
        </p:txBody>
      </p:sp>
      <p:sp>
        <p:nvSpPr>
          <p:cNvPr id="5" name="Subtitle 4">
            <a:extLst>
              <a:ext uri="{FF2B5EF4-FFF2-40B4-BE49-F238E27FC236}">
                <a16:creationId xmlns:a16="http://schemas.microsoft.com/office/drawing/2014/main" id="{A20537DC-833D-D49C-EC88-B8C300EDA39A}"/>
              </a:ext>
            </a:extLst>
          </p:cNvPr>
          <p:cNvSpPr>
            <a:spLocks noGrp="1"/>
          </p:cNvSpPr>
          <p:nvPr>
            <p:ph type="subTitle" idx="1"/>
          </p:nvPr>
        </p:nvSpPr>
        <p:spPr/>
        <p:txBody>
          <a:bodyPr/>
          <a:lstStyle/>
          <a:p>
            <a:r>
              <a:rPr lang="en-US" dirty="0"/>
              <a:t>LaRhonda Julien</a:t>
            </a:r>
          </a:p>
        </p:txBody>
      </p:sp>
    </p:spTree>
    <p:extLst>
      <p:ext uri="{BB962C8B-B14F-4D97-AF65-F5344CB8AC3E}">
        <p14:creationId xmlns:p14="http://schemas.microsoft.com/office/powerpoint/2010/main" val="333581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E57F9-10A5-38E7-E3F7-521FC881B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711A29-6762-D699-AE4E-8B3D9F04CCD1}"/>
              </a:ext>
            </a:extLst>
          </p:cNvPr>
          <p:cNvSpPr>
            <a:spLocks noGrp="1"/>
          </p:cNvSpPr>
          <p:nvPr>
            <p:ph type="title"/>
          </p:nvPr>
        </p:nvSpPr>
        <p:spPr>
          <a:xfrm>
            <a:off x="838200" y="365125"/>
            <a:ext cx="9380456" cy="914400"/>
          </a:xfrm>
        </p:spPr>
        <p:txBody>
          <a:bodyPr anchor="ctr">
            <a:normAutofit fontScale="90000"/>
          </a:bodyPr>
          <a:lstStyle/>
          <a:p>
            <a:r>
              <a:rPr lang="en-US" dirty="0"/>
              <a:t>MGA Surplus Funding Proposal Budget</a:t>
            </a:r>
          </a:p>
        </p:txBody>
      </p:sp>
      <p:pic>
        <p:nvPicPr>
          <p:cNvPr id="5" name="Content Placeholder 4">
            <a:extLst>
              <a:ext uri="{FF2B5EF4-FFF2-40B4-BE49-F238E27FC236}">
                <a16:creationId xmlns:a16="http://schemas.microsoft.com/office/drawing/2014/main" id="{1CE1AC45-ACF1-3758-764D-0C86EFC2F28B}"/>
              </a:ext>
            </a:extLst>
          </p:cNvPr>
          <p:cNvPicPr>
            <a:picLocks noGrp="1" noChangeAspect="1"/>
          </p:cNvPicPr>
          <p:nvPr>
            <p:ph idx="1"/>
          </p:nvPr>
        </p:nvPicPr>
        <p:blipFill>
          <a:blip r:embed="rId3"/>
          <a:stretch>
            <a:fillRect/>
          </a:stretch>
        </p:blipFill>
        <p:spPr>
          <a:xfrm>
            <a:off x="838200" y="1600842"/>
            <a:ext cx="10515600" cy="4475067"/>
          </a:xfrm>
          <a:noFill/>
        </p:spPr>
      </p:pic>
    </p:spTree>
    <p:extLst>
      <p:ext uri="{BB962C8B-B14F-4D97-AF65-F5344CB8AC3E}">
        <p14:creationId xmlns:p14="http://schemas.microsoft.com/office/powerpoint/2010/main" val="412726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5823A9-C94F-1DC3-FDEC-80D7393EDDD5}"/>
              </a:ext>
            </a:extLst>
          </p:cNvPr>
          <p:cNvSpPr>
            <a:spLocks noGrp="1"/>
          </p:cNvSpPr>
          <p:nvPr>
            <p:ph type="title"/>
          </p:nvPr>
        </p:nvSpPr>
        <p:spPr/>
        <p:txBody>
          <a:bodyPr/>
          <a:lstStyle/>
          <a:p>
            <a:r>
              <a:rPr lang="en-US" dirty="0"/>
              <a:t>Marketing</a:t>
            </a:r>
          </a:p>
        </p:txBody>
      </p:sp>
      <p:sp>
        <p:nvSpPr>
          <p:cNvPr id="6" name="Content Placeholder 5">
            <a:extLst>
              <a:ext uri="{FF2B5EF4-FFF2-40B4-BE49-F238E27FC236}">
                <a16:creationId xmlns:a16="http://schemas.microsoft.com/office/drawing/2014/main" id="{E50DA323-7FA5-0289-F000-9220AAD41B2C}"/>
              </a:ext>
            </a:extLst>
          </p:cNvPr>
          <p:cNvSpPr>
            <a:spLocks noGrp="1"/>
          </p:cNvSpPr>
          <p:nvPr>
            <p:ph idx="1"/>
          </p:nvPr>
        </p:nvSpPr>
        <p:spPr/>
        <p:txBody>
          <a:bodyPr/>
          <a:lstStyle/>
          <a:p>
            <a:r>
              <a:rPr lang="en-US" dirty="0"/>
              <a:t>Email to Section Chairs</a:t>
            </a:r>
          </a:p>
          <a:p>
            <a:r>
              <a:rPr lang="en-US" dirty="0"/>
              <a:t>Newsletter</a:t>
            </a:r>
          </a:p>
          <a:p>
            <a:r>
              <a:rPr lang="en-US" dirty="0"/>
              <a:t>Region Secretary</a:t>
            </a:r>
          </a:p>
        </p:txBody>
      </p:sp>
    </p:spTree>
    <p:extLst>
      <p:ext uri="{BB962C8B-B14F-4D97-AF65-F5344CB8AC3E}">
        <p14:creationId xmlns:p14="http://schemas.microsoft.com/office/powerpoint/2010/main" val="233106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CBF4-41F6-CE19-05C3-803122E51875}"/>
              </a:ext>
            </a:extLst>
          </p:cNvPr>
          <p:cNvSpPr>
            <a:spLocks noGrp="1"/>
          </p:cNvSpPr>
          <p:nvPr>
            <p:ph type="title"/>
          </p:nvPr>
        </p:nvSpPr>
        <p:spPr/>
        <p:txBody>
          <a:bodyPr/>
          <a:lstStyle/>
          <a:p>
            <a:r>
              <a:rPr lang="en-US" dirty="0"/>
              <a:t>EPICS Funding Opportunities</a:t>
            </a:r>
          </a:p>
        </p:txBody>
      </p:sp>
      <p:sp>
        <p:nvSpPr>
          <p:cNvPr id="3" name="Content Placeholder 2">
            <a:extLst>
              <a:ext uri="{FF2B5EF4-FFF2-40B4-BE49-F238E27FC236}">
                <a16:creationId xmlns:a16="http://schemas.microsoft.com/office/drawing/2014/main" id="{D2152503-3EF3-66A7-7439-40B274F973C4}"/>
              </a:ext>
            </a:extLst>
          </p:cNvPr>
          <p:cNvSpPr>
            <a:spLocks noGrp="1"/>
          </p:cNvSpPr>
          <p:nvPr>
            <p:ph idx="1"/>
          </p:nvPr>
        </p:nvSpPr>
        <p:spPr/>
        <p:txBody>
          <a:bodyPr>
            <a:normAutofit lnSpcReduction="10000"/>
          </a:bodyPr>
          <a:lstStyle/>
          <a:p>
            <a:r>
              <a:rPr lang="en-US" dirty="0"/>
              <a:t>“The EPICS in IEEE team provides funding, support, mentorship, and visibility for engineering projects in the following four core categories of community improvement; </a:t>
            </a:r>
            <a:r>
              <a:rPr lang="en-US" dirty="0">
                <a:solidFill>
                  <a:srgbClr val="FF0000"/>
                </a:solidFill>
              </a:rPr>
              <a:t>Access and Abilities, Human Services, Environment, and Education.</a:t>
            </a:r>
          </a:p>
          <a:p>
            <a:r>
              <a:rPr lang="en-US" dirty="0"/>
              <a:t>Funding allocation typically ranges between </a:t>
            </a:r>
            <a:r>
              <a:rPr lang="en-US" dirty="0">
                <a:solidFill>
                  <a:srgbClr val="FF0000"/>
                </a:solidFill>
              </a:rPr>
              <a:t>$1,000 and $10,000 per project</a:t>
            </a:r>
            <a:r>
              <a:rPr lang="en-US" dirty="0"/>
              <a:t>.”</a:t>
            </a:r>
          </a:p>
          <a:p>
            <a:r>
              <a:rPr lang="en-US" dirty="0"/>
              <a:t>Submit the proposal via the submission </a:t>
            </a:r>
            <a:r>
              <a:rPr lang="en-US" dirty="0">
                <a:solidFill>
                  <a:srgbClr val="FF0000"/>
                </a:solidFill>
              </a:rPr>
              <a:t>platform or email</a:t>
            </a:r>
          </a:p>
          <a:p>
            <a:r>
              <a:rPr lang="en-US" dirty="0"/>
              <a:t>Submission due dates for 2025 – </a:t>
            </a:r>
            <a:r>
              <a:rPr lang="en-US" dirty="0">
                <a:solidFill>
                  <a:srgbClr val="FF0000"/>
                </a:solidFill>
              </a:rPr>
              <a:t>May 1 and October 1</a:t>
            </a:r>
          </a:p>
          <a:p>
            <a:endParaRPr lang="en-US" dirty="0"/>
          </a:p>
        </p:txBody>
      </p:sp>
    </p:spTree>
    <p:extLst>
      <p:ext uri="{BB962C8B-B14F-4D97-AF65-F5344CB8AC3E}">
        <p14:creationId xmlns:p14="http://schemas.microsoft.com/office/powerpoint/2010/main" val="1498351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A885-90CE-6EA6-61F4-23DE4862440E}"/>
              </a:ext>
            </a:extLst>
          </p:cNvPr>
          <p:cNvSpPr>
            <a:spLocks noGrp="1"/>
          </p:cNvSpPr>
          <p:nvPr>
            <p:ph type="title"/>
          </p:nvPr>
        </p:nvSpPr>
        <p:spPr/>
        <p:txBody>
          <a:bodyPr/>
          <a:lstStyle/>
          <a:p>
            <a:r>
              <a:rPr lang="en-US" dirty="0"/>
              <a:t>EPICS Funding Opportunities</a:t>
            </a:r>
          </a:p>
        </p:txBody>
      </p:sp>
      <p:sp>
        <p:nvSpPr>
          <p:cNvPr id="3" name="Content Placeholder 2">
            <a:extLst>
              <a:ext uri="{FF2B5EF4-FFF2-40B4-BE49-F238E27FC236}">
                <a16:creationId xmlns:a16="http://schemas.microsoft.com/office/drawing/2014/main" id="{34DA16A1-9887-B1A7-9F88-54DA8A7F1047}"/>
              </a:ext>
            </a:extLst>
          </p:cNvPr>
          <p:cNvSpPr>
            <a:spLocks noGrp="1"/>
          </p:cNvSpPr>
          <p:nvPr>
            <p:ph idx="1"/>
          </p:nvPr>
        </p:nvSpPr>
        <p:spPr/>
        <p:txBody>
          <a:bodyPr>
            <a:normAutofit/>
          </a:bodyPr>
          <a:lstStyle/>
          <a:p>
            <a:r>
              <a:rPr lang="en-US" dirty="0"/>
              <a:t>“Once you have an idea for your service-learning project, the first steps are to establish the following:</a:t>
            </a:r>
          </a:p>
          <a:p>
            <a:pPr lvl="1"/>
            <a:r>
              <a:rPr lang="en-US" dirty="0"/>
              <a:t>Project Details</a:t>
            </a:r>
          </a:p>
          <a:p>
            <a:pPr lvl="1"/>
            <a:r>
              <a:rPr lang="en-US" dirty="0"/>
              <a:t>Project Team</a:t>
            </a:r>
          </a:p>
          <a:p>
            <a:pPr lvl="1"/>
            <a:r>
              <a:rPr lang="en-US" dirty="0"/>
              <a:t>Non-profit partner(s)</a:t>
            </a:r>
          </a:p>
          <a:p>
            <a:pPr lvl="1"/>
            <a:r>
              <a:rPr lang="en-US" dirty="0"/>
              <a:t>Budget</a:t>
            </a:r>
          </a:p>
          <a:p>
            <a:pPr lvl="1"/>
            <a:r>
              <a:rPr lang="en-US" dirty="0"/>
              <a:t>Estimated Impact</a:t>
            </a:r>
          </a:p>
          <a:p>
            <a:r>
              <a:rPr lang="en-US" dirty="0"/>
              <a:t>Then you will need to fill out the formal application in the Grant Management Platform.”</a:t>
            </a:r>
          </a:p>
          <a:p>
            <a:r>
              <a:rPr lang="en-US" dirty="0"/>
              <a:t>11 page pdf for review</a:t>
            </a:r>
          </a:p>
        </p:txBody>
      </p:sp>
    </p:spTree>
    <p:extLst>
      <p:ext uri="{BB962C8B-B14F-4D97-AF65-F5344CB8AC3E}">
        <p14:creationId xmlns:p14="http://schemas.microsoft.com/office/powerpoint/2010/main" val="298611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106D5-C479-82C2-1005-1A8F0B64CD00}"/>
              </a:ext>
            </a:extLst>
          </p:cNvPr>
          <p:cNvSpPr>
            <a:spLocks noGrp="1"/>
          </p:cNvSpPr>
          <p:nvPr>
            <p:ph type="title"/>
          </p:nvPr>
        </p:nvSpPr>
        <p:spPr/>
        <p:txBody>
          <a:bodyPr/>
          <a:lstStyle/>
          <a:p>
            <a:r>
              <a:rPr lang="en-US" dirty="0"/>
              <a:t>EPICS Funding Opportunities</a:t>
            </a:r>
          </a:p>
        </p:txBody>
      </p:sp>
      <p:sp>
        <p:nvSpPr>
          <p:cNvPr id="3" name="Content Placeholder 2">
            <a:extLst>
              <a:ext uri="{FF2B5EF4-FFF2-40B4-BE49-F238E27FC236}">
                <a16:creationId xmlns:a16="http://schemas.microsoft.com/office/drawing/2014/main" id="{53EBE9A9-05B3-EF58-E67F-20C2C2106301}"/>
              </a:ext>
            </a:extLst>
          </p:cNvPr>
          <p:cNvSpPr>
            <a:spLocks noGrp="1"/>
          </p:cNvSpPr>
          <p:nvPr>
            <p:ph idx="1"/>
          </p:nvPr>
        </p:nvSpPr>
        <p:spPr/>
        <p:txBody>
          <a:bodyPr>
            <a:normAutofit/>
          </a:bodyPr>
          <a:lstStyle/>
          <a:p>
            <a:r>
              <a:rPr lang="en-US" dirty="0"/>
              <a:t>Note</a:t>
            </a:r>
          </a:p>
          <a:p>
            <a:pPr lvl="1"/>
            <a:r>
              <a:rPr lang="en-US" i="1" dirty="0"/>
              <a:t>“EPICS in IEEE do not typically fund research proposals that are </a:t>
            </a:r>
            <a:r>
              <a:rPr lang="en-US" i="1" dirty="0">
                <a:solidFill>
                  <a:srgbClr val="FF0000"/>
                </a:solidFill>
              </a:rPr>
              <a:t>focused on problem-identification or data collection</a:t>
            </a:r>
            <a:r>
              <a:rPr lang="en-US" i="1" dirty="0"/>
              <a:t>, rather than solution development.</a:t>
            </a:r>
          </a:p>
          <a:p>
            <a:pPr lvl="1"/>
            <a:r>
              <a:rPr lang="en-US" i="1" dirty="0"/>
              <a:t>EPICS in IEEE typically </a:t>
            </a:r>
            <a:r>
              <a:rPr lang="en-US" i="1" dirty="0">
                <a:solidFill>
                  <a:srgbClr val="FF0000"/>
                </a:solidFill>
              </a:rPr>
              <a:t>only funds requests for materials</a:t>
            </a:r>
            <a:r>
              <a:rPr lang="en-US" i="1" dirty="0"/>
              <a:t> and it does not typically approve requests for stipends, honorariums, maintenance, personal computers, significant capital equipment or machinery, etc.”</a:t>
            </a:r>
          </a:p>
          <a:p>
            <a:r>
              <a:rPr lang="en-US" dirty="0"/>
              <a:t>Reporting requirements</a:t>
            </a:r>
          </a:p>
          <a:p>
            <a:pPr lvl="1"/>
            <a:r>
              <a:rPr lang="en-US" dirty="0"/>
              <a:t>“The project leader must submit </a:t>
            </a:r>
            <a:r>
              <a:rPr lang="en-US" dirty="0">
                <a:solidFill>
                  <a:srgbClr val="FF0000"/>
                </a:solidFill>
              </a:rPr>
              <a:t>quarterly reports for the entire duration of the project</a:t>
            </a:r>
            <a:r>
              <a:rPr lang="en-US" dirty="0"/>
              <a:t> after initial funding is approved. </a:t>
            </a:r>
          </a:p>
          <a:p>
            <a:pPr lvl="1"/>
            <a:r>
              <a:rPr lang="en-US" dirty="0"/>
              <a:t>The project leader must also submit a </a:t>
            </a:r>
            <a:r>
              <a:rPr lang="en-US" dirty="0">
                <a:solidFill>
                  <a:srgbClr val="FF0000"/>
                </a:solidFill>
              </a:rPr>
              <a:t>final report</a:t>
            </a:r>
            <a:r>
              <a:rPr lang="en-US" dirty="0"/>
              <a:t> detailing the achievement of milestones and the expenditure of funds </a:t>
            </a:r>
            <a:r>
              <a:rPr lang="en-US" dirty="0">
                <a:solidFill>
                  <a:srgbClr val="FF0000"/>
                </a:solidFill>
              </a:rPr>
              <a:t>within one month of project completion</a:t>
            </a:r>
            <a:r>
              <a:rPr lang="en-US" dirty="0"/>
              <a:t>.”</a:t>
            </a:r>
          </a:p>
        </p:txBody>
      </p:sp>
    </p:spTree>
    <p:extLst>
      <p:ext uri="{BB962C8B-B14F-4D97-AF65-F5344CB8AC3E}">
        <p14:creationId xmlns:p14="http://schemas.microsoft.com/office/powerpoint/2010/main" val="225792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7602-4CAB-F2A3-880C-332AA3A68647}"/>
              </a:ext>
            </a:extLst>
          </p:cNvPr>
          <p:cNvSpPr>
            <a:spLocks noGrp="1"/>
          </p:cNvSpPr>
          <p:nvPr>
            <p:ph type="title"/>
          </p:nvPr>
        </p:nvSpPr>
        <p:spPr/>
        <p:txBody>
          <a:bodyPr>
            <a:normAutofit fontScale="90000"/>
          </a:bodyPr>
          <a:lstStyle/>
          <a:p>
            <a:r>
              <a:rPr lang="en-US" dirty="0"/>
              <a:t>EPICS Funding Opportunities - Benefits</a:t>
            </a:r>
          </a:p>
        </p:txBody>
      </p:sp>
      <p:sp>
        <p:nvSpPr>
          <p:cNvPr id="3" name="Content Placeholder 2">
            <a:extLst>
              <a:ext uri="{FF2B5EF4-FFF2-40B4-BE49-F238E27FC236}">
                <a16:creationId xmlns:a16="http://schemas.microsoft.com/office/drawing/2014/main" id="{832BD1D4-0775-DA1F-BC5B-E02D8157F821}"/>
              </a:ext>
            </a:extLst>
          </p:cNvPr>
          <p:cNvSpPr>
            <a:spLocks noGrp="1"/>
          </p:cNvSpPr>
          <p:nvPr>
            <p:ph idx="1"/>
          </p:nvPr>
        </p:nvSpPr>
        <p:spPr/>
        <p:txBody>
          <a:bodyPr/>
          <a:lstStyle/>
          <a:p>
            <a:r>
              <a:rPr lang="en-US" dirty="0"/>
              <a:t>Service-learning education</a:t>
            </a:r>
          </a:p>
          <a:p>
            <a:r>
              <a:rPr lang="en-US" dirty="0"/>
              <a:t>Mentoring</a:t>
            </a:r>
          </a:p>
          <a:p>
            <a:r>
              <a:rPr lang="en-US" dirty="0"/>
              <a:t>Workforce development</a:t>
            </a:r>
          </a:p>
          <a:p>
            <a:r>
              <a:rPr lang="en-US" dirty="0"/>
              <a:t>Professional skills</a:t>
            </a:r>
          </a:p>
          <a:p>
            <a:r>
              <a:rPr lang="en-US" dirty="0"/>
              <a:t>Non-profit support</a:t>
            </a:r>
          </a:p>
          <a:p>
            <a:r>
              <a:rPr lang="en-US" dirty="0"/>
              <a:t>Advancing STEM</a:t>
            </a:r>
          </a:p>
          <a:p>
            <a:endParaRPr lang="en-US" dirty="0"/>
          </a:p>
        </p:txBody>
      </p:sp>
    </p:spTree>
    <p:extLst>
      <p:ext uri="{BB962C8B-B14F-4D97-AF65-F5344CB8AC3E}">
        <p14:creationId xmlns:p14="http://schemas.microsoft.com/office/powerpoint/2010/main" val="3464692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D3FE-4B34-C65B-66E1-79C5780F9417}"/>
              </a:ext>
            </a:extLst>
          </p:cNvPr>
          <p:cNvSpPr>
            <a:spLocks noGrp="1"/>
          </p:cNvSpPr>
          <p:nvPr>
            <p:ph type="title"/>
          </p:nvPr>
        </p:nvSpPr>
        <p:spPr/>
        <p:txBody>
          <a:bodyPr>
            <a:normAutofit/>
          </a:bodyPr>
          <a:lstStyle/>
          <a:p>
            <a:r>
              <a:rPr lang="en-US" sz="3600" dirty="0"/>
              <a:t>EPICS Funding Opportunities – Past Projects</a:t>
            </a:r>
          </a:p>
        </p:txBody>
      </p:sp>
      <p:sp>
        <p:nvSpPr>
          <p:cNvPr id="3" name="Content Placeholder 2">
            <a:extLst>
              <a:ext uri="{FF2B5EF4-FFF2-40B4-BE49-F238E27FC236}">
                <a16:creationId xmlns:a16="http://schemas.microsoft.com/office/drawing/2014/main" id="{A746743A-E852-6686-3C8B-BD142F618A7D}"/>
              </a:ext>
            </a:extLst>
          </p:cNvPr>
          <p:cNvSpPr>
            <a:spLocks noGrp="1"/>
          </p:cNvSpPr>
          <p:nvPr>
            <p:ph idx="1"/>
          </p:nvPr>
        </p:nvSpPr>
        <p:spPr/>
        <p:txBody>
          <a:bodyPr>
            <a:normAutofit fontScale="70000" lnSpcReduction="20000"/>
          </a:bodyPr>
          <a:lstStyle/>
          <a:p>
            <a:r>
              <a:rPr lang="en-US" dirty="0"/>
              <a:t>Smart Device for Cardiopulmonary Resuscitation (CPR) Training with Real-Time Feedback</a:t>
            </a:r>
          </a:p>
          <a:p>
            <a:r>
              <a:rPr lang="en-US" dirty="0" err="1"/>
              <a:t>FocusLens</a:t>
            </a:r>
            <a:r>
              <a:rPr lang="en-US" dirty="0"/>
              <a:t>: Utilizing </a:t>
            </a:r>
            <a:r>
              <a:rPr lang="en-US" dirty="0" err="1"/>
              <a:t>Ultrafocus</a:t>
            </a:r>
            <a:r>
              <a:rPr lang="en-US" dirty="0"/>
              <a:t> Spectacles, Sound Therapy and an Integrated App for ADHD management</a:t>
            </a:r>
          </a:p>
          <a:p>
            <a:r>
              <a:rPr lang="en-US" dirty="0"/>
              <a:t>Empowering Rural Schools: Early Engineering and Smart Energy for Equity – Colombia</a:t>
            </a:r>
          </a:p>
          <a:p>
            <a:r>
              <a:rPr lang="en-US" dirty="0"/>
              <a:t>Multimodal Smart Glove for Enhancing Livelihood of Disabled Children-India</a:t>
            </a:r>
          </a:p>
          <a:p>
            <a:r>
              <a:rPr lang="en-US" dirty="0"/>
              <a:t>Water Storage, Automated Irrigation, and Waste Management in the </a:t>
            </a:r>
            <a:r>
              <a:rPr lang="en-US" dirty="0" err="1"/>
              <a:t>Matoruco</a:t>
            </a:r>
            <a:r>
              <a:rPr lang="en-US" dirty="0"/>
              <a:t> Agroecological Garden</a:t>
            </a:r>
          </a:p>
          <a:p>
            <a:r>
              <a:rPr lang="en-US" dirty="0"/>
              <a:t>A Comprehensive Maintenance Strategy for Electric Vehicles: Empowering Rural Communities</a:t>
            </a:r>
          </a:p>
          <a:p>
            <a:r>
              <a:rPr lang="en-US" dirty="0"/>
              <a:t>Solar Powered Water Purification and Real-Time Monitoring Project- Kenya</a:t>
            </a:r>
          </a:p>
          <a:p>
            <a:r>
              <a:rPr lang="en-US" dirty="0"/>
              <a:t>Solar based Street Lights and Maintenance for Sustainable and Safe Communities</a:t>
            </a:r>
          </a:p>
          <a:p>
            <a:endParaRPr lang="en-US" dirty="0"/>
          </a:p>
        </p:txBody>
      </p:sp>
    </p:spTree>
    <p:extLst>
      <p:ext uri="{BB962C8B-B14F-4D97-AF65-F5344CB8AC3E}">
        <p14:creationId xmlns:p14="http://schemas.microsoft.com/office/powerpoint/2010/main" val="128721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9E50-DBC0-B457-0BE3-28B7379F6F5F}"/>
              </a:ext>
            </a:extLst>
          </p:cNvPr>
          <p:cNvSpPr>
            <a:spLocks noGrp="1"/>
          </p:cNvSpPr>
          <p:nvPr>
            <p:ph type="title"/>
          </p:nvPr>
        </p:nvSpPr>
        <p:spPr/>
        <p:txBody>
          <a:bodyPr>
            <a:normAutofit/>
          </a:bodyPr>
          <a:lstStyle/>
          <a:p>
            <a:r>
              <a:rPr lang="en-US" sz="3600" dirty="0"/>
              <a:t>EPICS Funding Opportunities – Past Projects</a:t>
            </a:r>
          </a:p>
        </p:txBody>
      </p:sp>
      <p:sp>
        <p:nvSpPr>
          <p:cNvPr id="3" name="Content Placeholder 2">
            <a:extLst>
              <a:ext uri="{FF2B5EF4-FFF2-40B4-BE49-F238E27FC236}">
                <a16:creationId xmlns:a16="http://schemas.microsoft.com/office/drawing/2014/main" id="{7ECD5697-2764-9364-20EA-9E2D312C25C0}"/>
              </a:ext>
            </a:extLst>
          </p:cNvPr>
          <p:cNvSpPr>
            <a:spLocks noGrp="1"/>
          </p:cNvSpPr>
          <p:nvPr>
            <p:ph idx="1"/>
          </p:nvPr>
        </p:nvSpPr>
        <p:spPr/>
        <p:txBody>
          <a:bodyPr>
            <a:normAutofit fontScale="77500" lnSpcReduction="20000"/>
          </a:bodyPr>
          <a:lstStyle/>
          <a:p>
            <a:r>
              <a:rPr lang="en-US" dirty="0"/>
              <a:t>Swarm DC Grid for Rural Electrification in Topi Region, Pakistan</a:t>
            </a:r>
          </a:p>
          <a:p>
            <a:r>
              <a:rPr lang="en-US" dirty="0"/>
              <a:t>User Customizable Multifunctional Wheelchair for Disabled</a:t>
            </a:r>
          </a:p>
          <a:p>
            <a:r>
              <a:rPr lang="en-US" dirty="0"/>
              <a:t>Development of a solar-Powered Smart Pump Drive for Sustainable Irrigation Farming in Uganda</a:t>
            </a:r>
          </a:p>
          <a:p>
            <a:r>
              <a:rPr lang="en-US" dirty="0"/>
              <a:t>CAPTURE – Citywide Assessment and Pollution Tracking for Urban Resilience and Environment</a:t>
            </a:r>
          </a:p>
          <a:p>
            <a:r>
              <a:rPr lang="en-US" dirty="0"/>
              <a:t>Revitalizing Rural School and Empowering Indigenous Communities – Malaysia</a:t>
            </a:r>
          </a:p>
          <a:p>
            <a:r>
              <a:rPr lang="en-US" dirty="0"/>
              <a:t>Customizable arm prosthesis with 3D printing technology – Costa Rica</a:t>
            </a:r>
          </a:p>
          <a:p>
            <a:r>
              <a:rPr lang="en-US" dirty="0"/>
              <a:t>Early Hearing Loss Detection for Improved Life Outcomes</a:t>
            </a:r>
          </a:p>
          <a:p>
            <a:r>
              <a:rPr lang="en-US" dirty="0"/>
              <a:t>Solar Animal Repellent</a:t>
            </a:r>
          </a:p>
          <a:p>
            <a:endParaRPr lang="en-US" dirty="0"/>
          </a:p>
        </p:txBody>
      </p:sp>
    </p:spTree>
    <p:extLst>
      <p:ext uri="{BB962C8B-B14F-4D97-AF65-F5344CB8AC3E}">
        <p14:creationId xmlns:p14="http://schemas.microsoft.com/office/powerpoint/2010/main" val="2110168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41903F-8B16-1D73-6B39-21780C568433}"/>
              </a:ext>
            </a:extLst>
          </p:cNvPr>
          <p:cNvSpPr>
            <a:spLocks noGrp="1"/>
          </p:cNvSpPr>
          <p:nvPr>
            <p:ph type="title"/>
          </p:nvPr>
        </p:nvSpPr>
        <p:spPr/>
        <p:txBody>
          <a:bodyPr/>
          <a:lstStyle/>
          <a:p>
            <a:r>
              <a:rPr lang="en-US" dirty="0"/>
              <a:t>NIC Funding Opportunities</a:t>
            </a:r>
          </a:p>
        </p:txBody>
      </p:sp>
      <p:sp>
        <p:nvSpPr>
          <p:cNvPr id="6" name="Content Placeholder 5">
            <a:extLst>
              <a:ext uri="{FF2B5EF4-FFF2-40B4-BE49-F238E27FC236}">
                <a16:creationId xmlns:a16="http://schemas.microsoft.com/office/drawing/2014/main" id="{CC39FC08-2529-ADEE-E717-BD604DC2CC65}"/>
              </a:ext>
            </a:extLst>
          </p:cNvPr>
          <p:cNvSpPr>
            <a:spLocks noGrp="1"/>
          </p:cNvSpPr>
          <p:nvPr>
            <p:ph idx="1"/>
          </p:nvPr>
        </p:nvSpPr>
        <p:spPr/>
        <p:txBody>
          <a:bodyPr>
            <a:normAutofit fontScale="92500" lnSpcReduction="10000"/>
          </a:bodyPr>
          <a:lstStyle/>
          <a:p>
            <a:r>
              <a:rPr lang="en-US" dirty="0"/>
              <a:t>Purpose</a:t>
            </a:r>
          </a:p>
          <a:p>
            <a:pPr lvl="1"/>
            <a:r>
              <a:rPr lang="en-US" dirty="0"/>
              <a:t>“The new initiative program is designed to support potential new programs, products, or services that will provide significant benefit to IEEE members, the public, the technical community, and customers, or which could have lasting impact on IEEE or its business processes. Initiatives must be of strategic importance to IEEE.”</a:t>
            </a:r>
          </a:p>
          <a:p>
            <a:r>
              <a:rPr lang="en-US" dirty="0"/>
              <a:t>Types of funding</a:t>
            </a:r>
          </a:p>
          <a:p>
            <a:pPr lvl="1"/>
            <a:r>
              <a:rPr lang="en-US" dirty="0"/>
              <a:t>The New Initiatives program offers two types of funding: </a:t>
            </a:r>
            <a:r>
              <a:rPr lang="en-US" dirty="0">
                <a:solidFill>
                  <a:srgbClr val="FF0000"/>
                </a:solidFill>
              </a:rPr>
              <a:t>Seed Grants </a:t>
            </a:r>
            <a:r>
              <a:rPr lang="en-US" dirty="0"/>
              <a:t>for shorter, less-expensive projects and </a:t>
            </a:r>
            <a:r>
              <a:rPr lang="en-US" dirty="0">
                <a:solidFill>
                  <a:srgbClr val="FF0000"/>
                </a:solidFill>
              </a:rPr>
              <a:t>New Initiatives </a:t>
            </a:r>
            <a:r>
              <a:rPr lang="en-US" dirty="0"/>
              <a:t>for larger projects that are likely to last up to three years.</a:t>
            </a:r>
          </a:p>
          <a:p>
            <a:r>
              <a:rPr lang="en-US" dirty="0"/>
              <a:t>Submission deadline</a:t>
            </a:r>
          </a:p>
          <a:p>
            <a:pPr lvl="1"/>
            <a:r>
              <a:rPr lang="en-US" dirty="0"/>
              <a:t>“There are </a:t>
            </a:r>
            <a:r>
              <a:rPr lang="en-US" dirty="0">
                <a:solidFill>
                  <a:srgbClr val="FF0000"/>
                </a:solidFill>
              </a:rPr>
              <a:t>no submission deadlines </a:t>
            </a:r>
            <a:r>
              <a:rPr lang="en-US" dirty="0"/>
              <a:t>for proposals. </a:t>
            </a:r>
          </a:p>
          <a:p>
            <a:pPr lvl="1"/>
            <a:r>
              <a:rPr lang="en-US" dirty="0"/>
              <a:t>Proposals may be </a:t>
            </a:r>
            <a:r>
              <a:rPr lang="en-US" dirty="0">
                <a:solidFill>
                  <a:srgbClr val="FF0000"/>
                </a:solidFill>
              </a:rPr>
              <a:t>submitted any time in the year </a:t>
            </a:r>
            <a:r>
              <a:rPr lang="en-US" dirty="0"/>
              <a:t>for review by the New Initiatives Committee (NIC).”</a:t>
            </a:r>
          </a:p>
        </p:txBody>
      </p:sp>
    </p:spTree>
    <p:extLst>
      <p:ext uri="{BB962C8B-B14F-4D97-AF65-F5344CB8AC3E}">
        <p14:creationId xmlns:p14="http://schemas.microsoft.com/office/powerpoint/2010/main" val="3075517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B2D7B-5B56-F820-9F5B-6243ED4D4E5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E508183-4005-F169-8F41-6818352EF6DE}"/>
              </a:ext>
            </a:extLst>
          </p:cNvPr>
          <p:cNvSpPr>
            <a:spLocks noGrp="1"/>
          </p:cNvSpPr>
          <p:nvPr>
            <p:ph type="title"/>
          </p:nvPr>
        </p:nvSpPr>
        <p:spPr/>
        <p:txBody>
          <a:bodyPr/>
          <a:lstStyle/>
          <a:p>
            <a:r>
              <a:rPr lang="en-US" dirty="0"/>
              <a:t>NIC Funding Opportunities - Criteria</a:t>
            </a:r>
          </a:p>
        </p:txBody>
      </p:sp>
      <p:sp>
        <p:nvSpPr>
          <p:cNvPr id="6" name="Content Placeholder 5">
            <a:extLst>
              <a:ext uri="{FF2B5EF4-FFF2-40B4-BE49-F238E27FC236}">
                <a16:creationId xmlns:a16="http://schemas.microsoft.com/office/drawing/2014/main" id="{E80D8136-5258-AC74-F103-BF6D8A917199}"/>
              </a:ext>
            </a:extLst>
          </p:cNvPr>
          <p:cNvSpPr>
            <a:spLocks noGrp="1"/>
          </p:cNvSpPr>
          <p:nvPr>
            <p:ph idx="1"/>
          </p:nvPr>
        </p:nvSpPr>
        <p:spPr/>
        <p:txBody>
          <a:bodyPr>
            <a:normAutofit fontScale="92500" lnSpcReduction="20000"/>
          </a:bodyPr>
          <a:lstStyle/>
          <a:p>
            <a:r>
              <a:rPr lang="en-US" dirty="0"/>
              <a:t>“Here are criteria that NIC uses to evaluate proposals.</a:t>
            </a:r>
          </a:p>
          <a:p>
            <a:pPr lvl="1"/>
            <a:r>
              <a:rPr lang="en-US" dirty="0"/>
              <a:t>Completion of the project will </a:t>
            </a:r>
            <a:r>
              <a:rPr lang="en-US" dirty="0">
                <a:solidFill>
                  <a:srgbClr val="FF0000"/>
                </a:solidFill>
              </a:rPr>
              <a:t>further the strategic goals of IEEE</a:t>
            </a:r>
          </a:p>
          <a:p>
            <a:pPr lvl="1"/>
            <a:r>
              <a:rPr lang="en-US" dirty="0"/>
              <a:t>A </a:t>
            </a:r>
            <a:r>
              <a:rPr lang="en-US" dirty="0">
                <a:solidFill>
                  <a:srgbClr val="FF0000"/>
                </a:solidFill>
              </a:rPr>
              <a:t>well-defined purpose </a:t>
            </a:r>
            <a:r>
              <a:rPr lang="en-US" dirty="0"/>
              <a:t>or need statement for the program, product, or service</a:t>
            </a:r>
          </a:p>
          <a:p>
            <a:pPr lvl="1"/>
            <a:r>
              <a:rPr lang="en-US" dirty="0"/>
              <a:t>The quality, innovation, and creativity of the project balanced by its </a:t>
            </a:r>
            <a:r>
              <a:rPr lang="en-US" dirty="0">
                <a:solidFill>
                  <a:srgbClr val="FF0000"/>
                </a:solidFill>
              </a:rPr>
              <a:t>likelihood of success</a:t>
            </a:r>
          </a:p>
          <a:p>
            <a:pPr lvl="1"/>
            <a:r>
              <a:rPr lang="en-US" dirty="0"/>
              <a:t>A clear and </a:t>
            </a:r>
            <a:r>
              <a:rPr lang="en-US" dirty="0">
                <a:solidFill>
                  <a:srgbClr val="FF0000"/>
                </a:solidFill>
              </a:rPr>
              <a:t>realistic plan for successful completion </a:t>
            </a:r>
            <a:r>
              <a:rPr lang="en-US" dirty="0"/>
              <a:t>of the project, including key milestones and objectives</a:t>
            </a:r>
          </a:p>
          <a:p>
            <a:pPr lvl="1"/>
            <a:r>
              <a:rPr lang="en-US" dirty="0"/>
              <a:t>The project is </a:t>
            </a:r>
            <a:r>
              <a:rPr lang="en-US" dirty="0">
                <a:solidFill>
                  <a:srgbClr val="FF0000"/>
                </a:solidFill>
              </a:rPr>
              <a:t>scalable and broad </a:t>
            </a:r>
            <a:r>
              <a:rPr lang="en-US" dirty="0"/>
              <a:t>enough to make an impact on the larger IEEE organization</a:t>
            </a:r>
          </a:p>
          <a:p>
            <a:pPr lvl="1"/>
            <a:r>
              <a:rPr lang="en-US" dirty="0"/>
              <a:t>The proposal includes </a:t>
            </a:r>
            <a:r>
              <a:rPr lang="en-US" dirty="0">
                <a:solidFill>
                  <a:srgbClr val="FF0000"/>
                </a:solidFill>
              </a:rPr>
              <a:t>measurable outcomes </a:t>
            </a:r>
            <a:r>
              <a:rPr lang="en-US" dirty="0"/>
              <a:t>and has an effective method to measure the success of the project</a:t>
            </a:r>
          </a:p>
          <a:p>
            <a:pPr lvl="1"/>
            <a:r>
              <a:rPr lang="en-US" dirty="0"/>
              <a:t>The proposal includes a viable </a:t>
            </a:r>
            <a:r>
              <a:rPr lang="en-US" dirty="0">
                <a:solidFill>
                  <a:srgbClr val="FF0000"/>
                </a:solidFill>
              </a:rPr>
              <a:t>plan for the financial sustainability </a:t>
            </a:r>
            <a:r>
              <a:rPr lang="en-US" dirty="0"/>
              <a:t>of the project after the NIC funding ends</a:t>
            </a:r>
          </a:p>
          <a:p>
            <a:pPr lvl="1"/>
            <a:r>
              <a:rPr lang="en-US" dirty="0"/>
              <a:t>An initiative </a:t>
            </a:r>
            <a:r>
              <a:rPr lang="en-US" dirty="0">
                <a:solidFill>
                  <a:srgbClr val="FF0000"/>
                </a:solidFill>
              </a:rPr>
              <a:t>leader has been named </a:t>
            </a:r>
            <a:r>
              <a:rPr lang="en-US" dirty="0"/>
              <a:t>and a capable team of volunteers has been identified</a:t>
            </a:r>
          </a:p>
          <a:p>
            <a:pPr lvl="1"/>
            <a:r>
              <a:rPr lang="en-US" dirty="0"/>
              <a:t>The project </a:t>
            </a:r>
            <a:r>
              <a:rPr lang="en-US" dirty="0">
                <a:solidFill>
                  <a:srgbClr val="FF0000"/>
                </a:solidFill>
              </a:rPr>
              <a:t>leader has expertise </a:t>
            </a:r>
            <a:r>
              <a:rPr lang="en-US" dirty="0"/>
              <a:t>to conduct the project”</a:t>
            </a:r>
          </a:p>
          <a:p>
            <a:endParaRPr lang="en-US" dirty="0"/>
          </a:p>
        </p:txBody>
      </p:sp>
    </p:spTree>
    <p:extLst>
      <p:ext uri="{BB962C8B-B14F-4D97-AF65-F5344CB8AC3E}">
        <p14:creationId xmlns:p14="http://schemas.microsoft.com/office/powerpoint/2010/main" val="56384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410C7-32DF-7656-E550-3DD24349A369}"/>
              </a:ext>
            </a:extLst>
          </p:cNvPr>
          <p:cNvSpPr>
            <a:spLocks noGrp="1"/>
          </p:cNvSpPr>
          <p:nvPr>
            <p:ph type="title"/>
          </p:nvPr>
        </p:nvSpPr>
        <p:spPr/>
        <p:txBody>
          <a:bodyPr/>
          <a:lstStyle/>
          <a:p>
            <a:r>
              <a:rPr lang="en-US" dirty="0"/>
              <a:t>Project Funding</a:t>
            </a:r>
          </a:p>
        </p:txBody>
      </p:sp>
      <p:sp>
        <p:nvSpPr>
          <p:cNvPr id="5" name="Text Placeholder 4">
            <a:extLst>
              <a:ext uri="{FF2B5EF4-FFF2-40B4-BE49-F238E27FC236}">
                <a16:creationId xmlns:a16="http://schemas.microsoft.com/office/drawing/2014/main" id="{BE4DA84B-AB26-55A3-86DE-91B2CE9272B3}"/>
              </a:ext>
            </a:extLst>
          </p:cNvPr>
          <p:cNvSpPr>
            <a:spLocks noGrp="1"/>
          </p:cNvSpPr>
          <p:nvPr>
            <p:ph type="body" idx="1"/>
          </p:nvPr>
        </p:nvSpPr>
        <p:spPr/>
        <p:txBody>
          <a:bodyPr/>
          <a:lstStyle/>
          <a:p>
            <a:r>
              <a:rPr lang="en-US" dirty="0"/>
              <a:t>LaRhonda Julien</a:t>
            </a:r>
          </a:p>
        </p:txBody>
      </p:sp>
    </p:spTree>
    <p:extLst>
      <p:ext uri="{BB962C8B-B14F-4D97-AF65-F5344CB8AC3E}">
        <p14:creationId xmlns:p14="http://schemas.microsoft.com/office/powerpoint/2010/main" val="183820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30B6C-C1A5-15BD-805F-8EA0E21F29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DA64C1-D541-EE6B-1618-E9E4EB0EC85A}"/>
              </a:ext>
            </a:extLst>
          </p:cNvPr>
          <p:cNvSpPr>
            <a:spLocks noGrp="1"/>
          </p:cNvSpPr>
          <p:nvPr>
            <p:ph type="title"/>
          </p:nvPr>
        </p:nvSpPr>
        <p:spPr/>
        <p:txBody>
          <a:bodyPr/>
          <a:lstStyle/>
          <a:p>
            <a:r>
              <a:rPr lang="en-US" dirty="0"/>
              <a:t>NIC Funding Opportunities - Criteria</a:t>
            </a:r>
          </a:p>
        </p:txBody>
      </p:sp>
      <p:sp>
        <p:nvSpPr>
          <p:cNvPr id="6" name="Content Placeholder 5">
            <a:extLst>
              <a:ext uri="{FF2B5EF4-FFF2-40B4-BE49-F238E27FC236}">
                <a16:creationId xmlns:a16="http://schemas.microsoft.com/office/drawing/2014/main" id="{A555A338-3B53-28B5-BB56-E024871F05E3}"/>
              </a:ext>
            </a:extLst>
          </p:cNvPr>
          <p:cNvSpPr>
            <a:spLocks noGrp="1"/>
          </p:cNvSpPr>
          <p:nvPr>
            <p:ph idx="1"/>
          </p:nvPr>
        </p:nvSpPr>
        <p:spPr/>
        <p:txBody>
          <a:bodyPr>
            <a:normAutofit fontScale="85000" lnSpcReduction="20000"/>
          </a:bodyPr>
          <a:lstStyle/>
          <a:p>
            <a:r>
              <a:rPr lang="en-US" dirty="0"/>
              <a:t>“NIC receives a wide range of funding requests but will not fund the following types of proposals:</a:t>
            </a:r>
          </a:p>
          <a:p>
            <a:pPr lvl="1"/>
            <a:r>
              <a:rPr lang="en-US" dirty="0"/>
              <a:t>University, private company, and individual research and development projects, including prototypes and testing products</a:t>
            </a:r>
          </a:p>
          <a:p>
            <a:pPr lvl="1"/>
            <a:r>
              <a:rPr lang="en-US" dirty="0"/>
              <a:t>Venture capital for patent-able inventions</a:t>
            </a:r>
          </a:p>
          <a:p>
            <a:pPr lvl="1"/>
            <a:r>
              <a:rPr lang="en-US" dirty="0"/>
              <a:t>Humanitarian activities typically funded through other IEEE mechanisms</a:t>
            </a:r>
          </a:p>
          <a:p>
            <a:pPr lvl="1"/>
            <a:r>
              <a:rPr lang="en-US" dirty="0"/>
              <a:t>Overhead (general and administrative or indirect costs)</a:t>
            </a:r>
          </a:p>
          <a:p>
            <a:pPr lvl="1"/>
            <a:r>
              <a:rPr lang="en-US" dirty="0"/>
              <a:t>Ongoing activities or operational costs of the applicant</a:t>
            </a:r>
          </a:p>
          <a:p>
            <a:pPr lvl="1"/>
            <a:r>
              <a:rPr lang="en-US" dirty="0"/>
              <a:t>Construction or building renovations (unless it is an extraordinary strategic initiative)</a:t>
            </a:r>
          </a:p>
          <a:p>
            <a:pPr lvl="1"/>
            <a:r>
              <a:rPr lang="en-US" dirty="0"/>
              <a:t>Lobbying or electioneering</a:t>
            </a:r>
          </a:p>
          <a:p>
            <a:pPr lvl="1"/>
            <a:r>
              <a:rPr lang="en-US" dirty="0"/>
              <a:t>Commercial promotion activities</a:t>
            </a:r>
          </a:p>
          <a:p>
            <a:pPr lvl="1"/>
            <a:r>
              <a:rPr lang="en-US" dirty="0"/>
              <a:t>Personal or commercial loans</a:t>
            </a:r>
          </a:p>
          <a:p>
            <a:pPr lvl="1"/>
            <a:r>
              <a:rPr lang="en-US" dirty="0"/>
              <a:t>Grants with an individual as the sole beneficiary</a:t>
            </a:r>
          </a:p>
          <a:p>
            <a:pPr lvl="1"/>
            <a:r>
              <a:rPr lang="en-US" dirty="0"/>
              <a:t>Scholarships to individuals or institutes</a:t>
            </a:r>
          </a:p>
          <a:p>
            <a:pPr lvl="1"/>
            <a:r>
              <a:rPr lang="en-US" dirty="0"/>
              <a:t>Endowments</a:t>
            </a:r>
          </a:p>
          <a:p>
            <a:pPr lvl="1"/>
            <a:r>
              <a:rPr lang="en-US" dirty="0"/>
              <a:t>Participation of specific/individual teams at competitions or conferences</a:t>
            </a:r>
          </a:p>
          <a:p>
            <a:pPr lvl="1"/>
            <a:r>
              <a:rPr lang="en-US" dirty="0"/>
              <a:t>Extensive travel and meeting expenses”</a:t>
            </a:r>
          </a:p>
          <a:p>
            <a:endParaRPr lang="en-US" dirty="0"/>
          </a:p>
        </p:txBody>
      </p:sp>
    </p:spTree>
    <p:extLst>
      <p:ext uri="{BB962C8B-B14F-4D97-AF65-F5344CB8AC3E}">
        <p14:creationId xmlns:p14="http://schemas.microsoft.com/office/powerpoint/2010/main" val="2833142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2B19-A652-C6FC-DBC2-76A680CE3F3E}"/>
              </a:ext>
            </a:extLst>
          </p:cNvPr>
          <p:cNvSpPr>
            <a:spLocks noGrp="1"/>
          </p:cNvSpPr>
          <p:nvPr>
            <p:ph type="title"/>
          </p:nvPr>
        </p:nvSpPr>
        <p:spPr/>
        <p:txBody>
          <a:bodyPr/>
          <a:lstStyle/>
          <a:p>
            <a:r>
              <a:rPr lang="en-US" dirty="0"/>
              <a:t>NIC Funding Opportunities - Criteria</a:t>
            </a:r>
          </a:p>
        </p:txBody>
      </p:sp>
      <p:sp>
        <p:nvSpPr>
          <p:cNvPr id="3" name="Content Placeholder 2">
            <a:extLst>
              <a:ext uri="{FF2B5EF4-FFF2-40B4-BE49-F238E27FC236}">
                <a16:creationId xmlns:a16="http://schemas.microsoft.com/office/drawing/2014/main" id="{7524148C-51B0-1CE7-64FF-5D0664CC36F9}"/>
              </a:ext>
            </a:extLst>
          </p:cNvPr>
          <p:cNvSpPr>
            <a:spLocks noGrp="1"/>
          </p:cNvSpPr>
          <p:nvPr>
            <p:ph idx="1"/>
          </p:nvPr>
        </p:nvSpPr>
        <p:spPr/>
        <p:txBody>
          <a:bodyPr>
            <a:normAutofit/>
          </a:bodyPr>
          <a:lstStyle/>
          <a:p>
            <a:r>
              <a:rPr lang="en-US" dirty="0"/>
              <a:t>Volunteer Champion</a:t>
            </a:r>
          </a:p>
          <a:p>
            <a:pPr lvl="1"/>
            <a:r>
              <a:rPr lang="en-US" dirty="0"/>
              <a:t>“A volunteer champion is required for New Initiatives proposals. The new initiative projects are larger scale, typically multi-year projects…and therefore require a champion write a short endorsement for the project.“</a:t>
            </a:r>
          </a:p>
          <a:p>
            <a:r>
              <a:rPr lang="en-US" dirty="0"/>
              <a:t>Project Manager</a:t>
            </a:r>
          </a:p>
          <a:p>
            <a:pPr lvl="1"/>
            <a:r>
              <a:rPr lang="en-US" dirty="0"/>
              <a:t>“Staff project managers will support the initiative leader and volunteer team. They will engage appropriate IEEE stakeholders in the project and coordinate resources, monitor schedules and budgets, provide an ongoing picture of progress, status, and issues, and interact and communicate with the project team. The project manager will ensure communication and coordination of work activities and the integration of resources and project components.”</a:t>
            </a:r>
          </a:p>
        </p:txBody>
      </p:sp>
    </p:spTree>
    <p:extLst>
      <p:ext uri="{BB962C8B-B14F-4D97-AF65-F5344CB8AC3E}">
        <p14:creationId xmlns:p14="http://schemas.microsoft.com/office/powerpoint/2010/main" val="2693432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B5BF4E-0181-9E36-9EB1-6569C2549A18}"/>
              </a:ext>
            </a:extLst>
          </p:cNvPr>
          <p:cNvSpPr>
            <a:spLocks noGrp="1"/>
          </p:cNvSpPr>
          <p:nvPr>
            <p:ph type="title"/>
          </p:nvPr>
        </p:nvSpPr>
        <p:spPr/>
        <p:txBody>
          <a:bodyPr>
            <a:normAutofit fontScale="90000"/>
          </a:bodyPr>
          <a:lstStyle/>
          <a:p>
            <a:r>
              <a:rPr lang="en-US" dirty="0"/>
              <a:t>NIC Funding Opportunities – Seed Grant</a:t>
            </a:r>
          </a:p>
        </p:txBody>
      </p:sp>
      <p:sp>
        <p:nvSpPr>
          <p:cNvPr id="6" name="Content Placeholder 5">
            <a:extLst>
              <a:ext uri="{FF2B5EF4-FFF2-40B4-BE49-F238E27FC236}">
                <a16:creationId xmlns:a16="http://schemas.microsoft.com/office/drawing/2014/main" id="{69C8669F-CE7E-1103-7E40-E691189F7CA9}"/>
              </a:ext>
            </a:extLst>
          </p:cNvPr>
          <p:cNvSpPr>
            <a:spLocks noGrp="1"/>
          </p:cNvSpPr>
          <p:nvPr>
            <p:ph idx="1"/>
          </p:nvPr>
        </p:nvSpPr>
        <p:spPr/>
        <p:txBody>
          <a:bodyPr>
            <a:normAutofit fontScale="92500" lnSpcReduction="20000"/>
          </a:bodyPr>
          <a:lstStyle/>
          <a:p>
            <a:r>
              <a:rPr lang="en-US" dirty="0"/>
              <a:t>“The Seed Grant proposal is designed for potentially </a:t>
            </a:r>
            <a:r>
              <a:rPr lang="en-US" dirty="0">
                <a:solidFill>
                  <a:srgbClr val="FF0000"/>
                </a:solidFill>
              </a:rPr>
              <a:t>small scale and/or high-risk</a:t>
            </a:r>
            <a:r>
              <a:rPr lang="en-US" dirty="0"/>
              <a:t> proposals where relatively small ($40,000 or less) amounts of funding are required to get started. </a:t>
            </a:r>
          </a:p>
          <a:p>
            <a:r>
              <a:rPr lang="en-US" dirty="0"/>
              <a:t>A Seed Grant may be used as </a:t>
            </a:r>
            <a:r>
              <a:rPr lang="en-US" dirty="0">
                <a:solidFill>
                  <a:srgbClr val="FF0000"/>
                </a:solidFill>
              </a:rPr>
              <a:t>precursor demonstration for a larger New Initiative submission</a:t>
            </a:r>
            <a:r>
              <a:rPr lang="en-US" dirty="0"/>
              <a:t>. </a:t>
            </a:r>
          </a:p>
          <a:p>
            <a:r>
              <a:rPr lang="en-US" dirty="0"/>
              <a:t>The Seed Grant proposal should be used for smaller-scale or high-risk proposals when funding of $40,000 or less is required and the project will be </a:t>
            </a:r>
            <a:r>
              <a:rPr lang="en-US" dirty="0">
                <a:solidFill>
                  <a:srgbClr val="FF0000"/>
                </a:solidFill>
              </a:rPr>
              <a:t>completed in a 12-month period</a:t>
            </a:r>
            <a:r>
              <a:rPr lang="en-US" dirty="0"/>
              <a:t>. </a:t>
            </a:r>
          </a:p>
          <a:p>
            <a:r>
              <a:rPr lang="en-US" dirty="0"/>
              <a:t>Proposals may be </a:t>
            </a:r>
            <a:r>
              <a:rPr lang="en-US" dirty="0">
                <a:solidFill>
                  <a:srgbClr val="FF0000"/>
                </a:solidFill>
              </a:rPr>
              <a:t>submitted at any time during the year</a:t>
            </a:r>
            <a:r>
              <a:rPr lang="en-US" dirty="0"/>
              <a:t> by following the steps found on the online form.”</a:t>
            </a:r>
          </a:p>
        </p:txBody>
      </p:sp>
    </p:spTree>
    <p:extLst>
      <p:ext uri="{BB962C8B-B14F-4D97-AF65-F5344CB8AC3E}">
        <p14:creationId xmlns:p14="http://schemas.microsoft.com/office/powerpoint/2010/main" val="2588948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A7F8C-E1EB-4B68-FC8C-1180C7DB7A4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48FD23B-A300-FBC4-EBE5-4A21F66AFA33}"/>
              </a:ext>
            </a:extLst>
          </p:cNvPr>
          <p:cNvSpPr>
            <a:spLocks noGrp="1"/>
          </p:cNvSpPr>
          <p:nvPr>
            <p:ph type="title"/>
          </p:nvPr>
        </p:nvSpPr>
        <p:spPr/>
        <p:txBody>
          <a:bodyPr>
            <a:normAutofit fontScale="90000"/>
          </a:bodyPr>
          <a:lstStyle/>
          <a:p>
            <a:r>
              <a:rPr lang="en-US" dirty="0"/>
              <a:t>NIC Funding Opportunities – Seed Grant</a:t>
            </a:r>
          </a:p>
        </p:txBody>
      </p:sp>
      <p:sp>
        <p:nvSpPr>
          <p:cNvPr id="6" name="Content Placeholder 5">
            <a:extLst>
              <a:ext uri="{FF2B5EF4-FFF2-40B4-BE49-F238E27FC236}">
                <a16:creationId xmlns:a16="http://schemas.microsoft.com/office/drawing/2014/main" id="{B5B3EC57-C991-46EC-EB27-1BE49F9E67EF}"/>
              </a:ext>
            </a:extLst>
          </p:cNvPr>
          <p:cNvSpPr>
            <a:spLocks noGrp="1"/>
          </p:cNvSpPr>
          <p:nvPr>
            <p:ph idx="1"/>
          </p:nvPr>
        </p:nvSpPr>
        <p:spPr/>
        <p:txBody>
          <a:bodyPr>
            <a:normAutofit fontScale="55000" lnSpcReduction="20000"/>
          </a:bodyPr>
          <a:lstStyle/>
          <a:p>
            <a:r>
              <a:rPr lang="en-US" dirty="0"/>
              <a:t>“A Seed Grant is for funding innovative or pilot projects that </a:t>
            </a:r>
            <a:r>
              <a:rPr lang="en-US" dirty="0">
                <a:solidFill>
                  <a:srgbClr val="FF0000"/>
                </a:solidFill>
              </a:rPr>
              <a:t>require $40,000 or less </a:t>
            </a:r>
            <a:r>
              <a:rPr lang="en-US" dirty="0"/>
              <a:t>and take </a:t>
            </a:r>
            <a:r>
              <a:rPr lang="en-US" dirty="0">
                <a:solidFill>
                  <a:srgbClr val="FF0000"/>
                </a:solidFill>
              </a:rPr>
              <a:t>12 months or fewer to complete</a:t>
            </a:r>
            <a:r>
              <a:rPr lang="en-US" dirty="0"/>
              <a:t>. </a:t>
            </a:r>
          </a:p>
          <a:p>
            <a:r>
              <a:rPr lang="en-US" dirty="0"/>
              <a:t>The Seed Grant program is a </a:t>
            </a:r>
            <a:r>
              <a:rPr lang="en-US" dirty="0">
                <a:solidFill>
                  <a:srgbClr val="FF0000"/>
                </a:solidFill>
              </a:rPr>
              <a:t>two-step process</a:t>
            </a:r>
            <a:r>
              <a:rPr lang="en-US" dirty="0"/>
              <a:t>. All steps are required.</a:t>
            </a:r>
          </a:p>
          <a:p>
            <a:r>
              <a:rPr lang="en-US" dirty="0"/>
              <a:t>1. Phase One: A brief description of the proposal idea for the Seed Grant is submitted. The New Initiatives Committee provides feedback on that idea directly to the potential applicant 7-10 business days. </a:t>
            </a:r>
          </a:p>
          <a:p>
            <a:r>
              <a:rPr lang="en-US" dirty="0"/>
              <a:t>2. Phase Two: Upon receiving feedback from NIC on the proposal idea, the applicant or project team can decide whether or not they want to move forward with submitting a Seed Grant Proposal. NIC reviews Seed Grant Proposals approximately 45 days after submission and provides recommendations on next steps to the applicant and project team.</a:t>
            </a:r>
          </a:p>
          <a:p>
            <a:r>
              <a:rPr lang="en-US" dirty="0"/>
              <a:t>To begin the Seed Grant application process please complete the online seed grant description form, which is the first step of the two-step process. Once an application process is initiated, the person who submitted the application will be notified via email regarding further information and next steps. </a:t>
            </a:r>
          </a:p>
          <a:p>
            <a:r>
              <a:rPr lang="en-US" dirty="0"/>
              <a:t>Submitting a proposal for a Seed Grant requires details on what is innovative or new about the initiative, how this project contributes to IEEE’s strategic direction, a description of the project, anticipated outcomes and measures of success, deliverables, and the amount of funding requested.”</a:t>
            </a:r>
          </a:p>
        </p:txBody>
      </p:sp>
    </p:spTree>
    <p:extLst>
      <p:ext uri="{BB962C8B-B14F-4D97-AF65-F5344CB8AC3E}">
        <p14:creationId xmlns:p14="http://schemas.microsoft.com/office/powerpoint/2010/main" val="3186853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C23FC-E69A-4B4E-91F1-EEDED0587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C6150-9B9B-BBBB-9B25-BA6D713BEB22}"/>
              </a:ext>
            </a:extLst>
          </p:cNvPr>
          <p:cNvSpPr>
            <a:spLocks noGrp="1"/>
          </p:cNvSpPr>
          <p:nvPr>
            <p:ph type="title"/>
          </p:nvPr>
        </p:nvSpPr>
        <p:spPr/>
        <p:txBody>
          <a:bodyPr>
            <a:normAutofit fontScale="90000"/>
          </a:bodyPr>
          <a:lstStyle/>
          <a:p>
            <a:r>
              <a:rPr lang="en-US" dirty="0"/>
              <a:t>NIC Funding Opportunities – Innovation Seed Grant</a:t>
            </a:r>
          </a:p>
        </p:txBody>
      </p:sp>
      <p:sp>
        <p:nvSpPr>
          <p:cNvPr id="3" name="Content Placeholder 2">
            <a:extLst>
              <a:ext uri="{FF2B5EF4-FFF2-40B4-BE49-F238E27FC236}">
                <a16:creationId xmlns:a16="http://schemas.microsoft.com/office/drawing/2014/main" id="{9A896A5B-44B7-7648-3AA2-DCC19EF2FEF7}"/>
              </a:ext>
            </a:extLst>
          </p:cNvPr>
          <p:cNvSpPr>
            <a:spLocks noGrp="1"/>
          </p:cNvSpPr>
          <p:nvPr>
            <p:ph idx="1"/>
          </p:nvPr>
        </p:nvSpPr>
        <p:spPr/>
        <p:txBody>
          <a:bodyPr>
            <a:normAutofit fontScale="47500" lnSpcReduction="20000"/>
          </a:bodyPr>
          <a:lstStyle/>
          <a:p>
            <a:r>
              <a:rPr lang="en-US" dirty="0"/>
              <a:t>“An Innovation Seed Grant is for projects that </a:t>
            </a:r>
            <a:r>
              <a:rPr lang="en-US" dirty="0">
                <a:solidFill>
                  <a:srgbClr val="FF0000"/>
                </a:solidFill>
              </a:rPr>
              <a:t>require higher levels of funding than the $40,000</a:t>
            </a:r>
            <a:r>
              <a:rPr lang="en-US" dirty="0"/>
              <a:t> typically associated with Seed Grants. Projects that have a high potential to have a positive impact across the entire IEEE are welcome to submit an application for Innovative Seed Grant funding for </a:t>
            </a:r>
            <a:r>
              <a:rPr lang="en-US" dirty="0">
                <a:solidFill>
                  <a:srgbClr val="FF0000"/>
                </a:solidFill>
              </a:rPr>
              <a:t>experimental, pilot projects and initiatives of up to $100,000</a:t>
            </a:r>
            <a:r>
              <a:rPr lang="en-US" dirty="0"/>
              <a:t>. These projects typically take </a:t>
            </a:r>
            <a:r>
              <a:rPr lang="en-US" dirty="0">
                <a:solidFill>
                  <a:srgbClr val="FF0000"/>
                </a:solidFill>
              </a:rPr>
              <a:t>12 months or less to complete</a:t>
            </a:r>
            <a:r>
              <a:rPr lang="en-US" dirty="0"/>
              <a:t>.</a:t>
            </a:r>
          </a:p>
          <a:p>
            <a:r>
              <a:rPr lang="en-US" dirty="0"/>
              <a:t>Innovation Seed Grants are those that cut across the organization and </a:t>
            </a:r>
            <a:r>
              <a:rPr lang="en-US" dirty="0">
                <a:solidFill>
                  <a:srgbClr val="FF0000"/>
                </a:solidFill>
              </a:rPr>
              <a:t>involve multiple IEEE Operating Units</a:t>
            </a:r>
            <a:r>
              <a:rPr lang="en-US" dirty="0"/>
              <a:t> and are likely to make a significant difference on the future of the organization at an enterprise level.</a:t>
            </a:r>
          </a:p>
          <a:p>
            <a:r>
              <a:rPr lang="en-US" dirty="0"/>
              <a:t>Innovation Seed Grants follow the same two-step process as other Seed Grants.</a:t>
            </a:r>
          </a:p>
          <a:p>
            <a:r>
              <a:rPr lang="en-US" dirty="0"/>
              <a:t>1. Phase One: A brief description of the proposal idea for the Innovation Seed Grant is submitted. Please provide a description of the funding request and why this initiative should be considered for Innovation Seed Grant funding. Innovation Seed Grants will go through a highly selective process to identify the most impactful proposals and just </a:t>
            </a:r>
            <a:r>
              <a:rPr lang="en-US" dirty="0">
                <a:solidFill>
                  <a:srgbClr val="FF0000"/>
                </a:solidFill>
              </a:rPr>
              <a:t>a limited number will be approved annually</a:t>
            </a:r>
            <a:r>
              <a:rPr lang="en-US" dirty="0"/>
              <a:t>. The New Initiatives Committee provides feedback on that idea directly to the potential applicant within 7-10 business days. </a:t>
            </a:r>
          </a:p>
          <a:p>
            <a:r>
              <a:rPr lang="en-US" dirty="0"/>
              <a:t>2. Phase Two: Upon receiving feedback from NIC on the proposal idea, the applicant or project team can decide whether or not they want to move forward with submitting an Innovative Seed Grant Proposal. NIC reviews Innovative Seed Grant Proposals within approximately 45 days after submission and provides recommendations on next steps to the applicant and project team.</a:t>
            </a:r>
          </a:p>
          <a:p>
            <a:r>
              <a:rPr lang="en-US" dirty="0"/>
              <a:t>To begin the Innovation Seed Grant application process please complete the online seed grant description form, which is the first step of the two-step process. Once an application process is initiated, the applicant will be notified via email regarding further information and next steps.”</a:t>
            </a:r>
          </a:p>
        </p:txBody>
      </p:sp>
    </p:spTree>
    <p:extLst>
      <p:ext uri="{BB962C8B-B14F-4D97-AF65-F5344CB8AC3E}">
        <p14:creationId xmlns:p14="http://schemas.microsoft.com/office/powerpoint/2010/main" val="4083230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C1DE2-F17C-DF77-8B92-043671501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95913-1D15-06F2-D266-0BF06E67AF14}"/>
              </a:ext>
            </a:extLst>
          </p:cNvPr>
          <p:cNvSpPr>
            <a:spLocks noGrp="1"/>
          </p:cNvSpPr>
          <p:nvPr>
            <p:ph type="title"/>
          </p:nvPr>
        </p:nvSpPr>
        <p:spPr/>
        <p:txBody>
          <a:bodyPr>
            <a:normAutofit/>
          </a:bodyPr>
          <a:lstStyle/>
          <a:p>
            <a:r>
              <a:rPr lang="en-US" sz="3600" dirty="0"/>
              <a:t>NIC Funding Opportunities – New Initiatives</a:t>
            </a:r>
          </a:p>
        </p:txBody>
      </p:sp>
      <p:sp>
        <p:nvSpPr>
          <p:cNvPr id="3" name="Content Placeholder 2">
            <a:extLst>
              <a:ext uri="{FF2B5EF4-FFF2-40B4-BE49-F238E27FC236}">
                <a16:creationId xmlns:a16="http://schemas.microsoft.com/office/drawing/2014/main" id="{44AC1D30-C597-4E26-CB77-71B9FA389C09}"/>
              </a:ext>
            </a:extLst>
          </p:cNvPr>
          <p:cNvSpPr>
            <a:spLocks noGrp="1"/>
          </p:cNvSpPr>
          <p:nvPr>
            <p:ph idx="1"/>
          </p:nvPr>
        </p:nvSpPr>
        <p:spPr/>
        <p:txBody>
          <a:bodyPr>
            <a:normAutofit fontScale="47500" lnSpcReduction="20000"/>
          </a:bodyPr>
          <a:lstStyle/>
          <a:p>
            <a:r>
              <a:rPr lang="en-US" dirty="0"/>
              <a:t>“Typical New Initiatives are large-scale projects that are in line with IEEE’s strategic direction, support the vision and mission of IEEE, and require significant funding. These proposals typically </a:t>
            </a:r>
            <a:r>
              <a:rPr lang="en-US" dirty="0">
                <a:solidFill>
                  <a:srgbClr val="FF0000"/>
                </a:solidFill>
              </a:rPr>
              <a:t>require funding of $100,000 or more</a:t>
            </a:r>
            <a:r>
              <a:rPr lang="en-US" dirty="0"/>
              <a:t> for </a:t>
            </a:r>
            <a:r>
              <a:rPr lang="en-US" dirty="0">
                <a:solidFill>
                  <a:srgbClr val="FF0000"/>
                </a:solidFill>
              </a:rPr>
              <a:t>up to three 12-month periods</a:t>
            </a:r>
            <a:r>
              <a:rPr lang="en-US" dirty="0"/>
              <a:t>.</a:t>
            </a:r>
          </a:p>
          <a:p>
            <a:r>
              <a:rPr lang="en-US" dirty="0"/>
              <a:t>The New Initiatives program is a </a:t>
            </a:r>
            <a:r>
              <a:rPr lang="en-US" dirty="0">
                <a:solidFill>
                  <a:srgbClr val="FF0000"/>
                </a:solidFill>
              </a:rPr>
              <a:t>three-step process</a:t>
            </a:r>
            <a:r>
              <a:rPr lang="en-US" dirty="0"/>
              <a:t>. All steps are required.</a:t>
            </a:r>
          </a:p>
          <a:p>
            <a:r>
              <a:rPr lang="en-US" dirty="0"/>
              <a:t>1. Phase One:  A brief description of the proposal idea is submitted. The New Initiatives Committee provides feedback on that idea directly to the potential applicant within 7-10 business days. </a:t>
            </a:r>
          </a:p>
          <a:p>
            <a:r>
              <a:rPr lang="en-US" dirty="0"/>
              <a:t>2. Phase Two: Upon receiving feedback from NIC on the proposal idea, the applicant or project team can decide whether or not they want to move forward with submitting a New Initiatives Preliminary Proposal. NIC reviews New Initiatives Preliminary Proposals within approximately 45 days after submission and provides recommendations on next steps to the applicant and project team.</a:t>
            </a:r>
          </a:p>
          <a:p>
            <a:r>
              <a:rPr lang="en-US" dirty="0"/>
              <a:t>3. Phase Three: If NIC approves the New Initiatives Preliminary Proposal, they will request that a New Initiatives Full Proposal and Business Plan be submitted. </a:t>
            </a:r>
          </a:p>
          <a:p>
            <a:r>
              <a:rPr lang="en-US" dirty="0"/>
              <a:t>All New Initiatives Full Proposals and business plans approved by NIC will go before the IEEE Board of Directors for final approval.</a:t>
            </a:r>
          </a:p>
          <a:p>
            <a:r>
              <a:rPr lang="en-US" dirty="0"/>
              <a:t>To begin the New Initiative application process, please complete the online new initiative description form, which is the first step of the two-step process.</a:t>
            </a:r>
          </a:p>
          <a:p>
            <a:r>
              <a:rPr lang="en-US" dirty="0"/>
              <a:t>Once an application process is initiated, the applicant will be notified via email regarding further information and next steps. Submitting a proposal for New Initiative funding requires details on what is innovative or new about the initiative, how this project contributes to IEEE’s strategic direction, a description of the project, anticipated outcomes and measures of success, deliverables, and the amount of funding requested.”</a:t>
            </a:r>
          </a:p>
        </p:txBody>
      </p:sp>
    </p:spTree>
    <p:extLst>
      <p:ext uri="{BB962C8B-B14F-4D97-AF65-F5344CB8AC3E}">
        <p14:creationId xmlns:p14="http://schemas.microsoft.com/office/powerpoint/2010/main" val="2468779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FB97-FB56-98C5-32A5-61B7A6EFA133}"/>
              </a:ext>
            </a:extLst>
          </p:cNvPr>
          <p:cNvSpPr>
            <a:spLocks noGrp="1"/>
          </p:cNvSpPr>
          <p:nvPr>
            <p:ph type="title"/>
          </p:nvPr>
        </p:nvSpPr>
        <p:spPr/>
        <p:txBody>
          <a:bodyPr>
            <a:normAutofit/>
          </a:bodyPr>
          <a:lstStyle/>
          <a:p>
            <a:r>
              <a:rPr lang="en-US" sz="3600" dirty="0"/>
              <a:t>NIC Funding Opportunities – Past Projects</a:t>
            </a:r>
          </a:p>
        </p:txBody>
      </p:sp>
      <p:sp>
        <p:nvSpPr>
          <p:cNvPr id="3" name="Content Placeholder 2">
            <a:extLst>
              <a:ext uri="{FF2B5EF4-FFF2-40B4-BE49-F238E27FC236}">
                <a16:creationId xmlns:a16="http://schemas.microsoft.com/office/drawing/2014/main" id="{7E97A46E-D396-A657-F601-694361B61DC6}"/>
              </a:ext>
            </a:extLst>
          </p:cNvPr>
          <p:cNvSpPr>
            <a:spLocks noGrp="1"/>
          </p:cNvSpPr>
          <p:nvPr>
            <p:ph idx="1"/>
          </p:nvPr>
        </p:nvSpPr>
        <p:spPr/>
        <p:txBody>
          <a:bodyPr>
            <a:normAutofit fontScale="92500" lnSpcReduction="10000"/>
          </a:bodyPr>
          <a:lstStyle/>
          <a:p>
            <a:r>
              <a:rPr lang="en-US" dirty="0"/>
              <a:t>Forums of the Future Project</a:t>
            </a:r>
          </a:p>
          <a:p>
            <a:pPr lvl="1"/>
            <a:r>
              <a:rPr lang="en-US" dirty="0"/>
              <a:t>Goal was to experiment with new conference models and stand up two virtual conferences in order to learn and be able to meet the demand when it comes. </a:t>
            </a:r>
          </a:p>
          <a:p>
            <a:r>
              <a:rPr lang="en-US" dirty="0"/>
              <a:t>IEEE Smart Grid</a:t>
            </a:r>
          </a:p>
          <a:p>
            <a:pPr lvl="1"/>
            <a:r>
              <a:rPr lang="en-US" dirty="0"/>
              <a:t>The goal is that IEEE be recognized as the professional home for those focused on Smart Grid development.</a:t>
            </a:r>
          </a:p>
          <a:p>
            <a:r>
              <a:rPr lang="en-US" dirty="0"/>
              <a:t>Public Policy Engagement in Europe</a:t>
            </a:r>
          </a:p>
          <a:p>
            <a:pPr lvl="1"/>
            <a:r>
              <a:rPr lang="en-US" dirty="0"/>
              <a:t>Develop and implement an effective and sustainable program to assist European IEEE members to influence and shape European public policy</a:t>
            </a:r>
          </a:p>
          <a:p>
            <a:r>
              <a:rPr lang="en-US" dirty="0"/>
              <a:t>Cloud Computing</a:t>
            </a:r>
          </a:p>
          <a:p>
            <a:pPr lvl="1"/>
            <a:r>
              <a:rPr lang="en-US" dirty="0"/>
              <a:t>Position IEEE in a leading role in the development of cloud computing globally and increase collaboration across societies, councils, and IEEE OUs. </a:t>
            </a:r>
          </a:p>
          <a:p>
            <a:endParaRPr lang="en-US" dirty="0"/>
          </a:p>
        </p:txBody>
      </p:sp>
    </p:spTree>
    <p:extLst>
      <p:ext uri="{BB962C8B-B14F-4D97-AF65-F5344CB8AC3E}">
        <p14:creationId xmlns:p14="http://schemas.microsoft.com/office/powerpoint/2010/main" val="808512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EF98-AA59-A727-949C-3BE98C4F7F6D}"/>
              </a:ext>
            </a:extLst>
          </p:cNvPr>
          <p:cNvSpPr>
            <a:spLocks noGrp="1"/>
          </p:cNvSpPr>
          <p:nvPr>
            <p:ph type="title"/>
          </p:nvPr>
        </p:nvSpPr>
        <p:spPr/>
        <p:txBody>
          <a:bodyPr>
            <a:normAutofit/>
          </a:bodyPr>
          <a:lstStyle/>
          <a:p>
            <a:r>
              <a:rPr lang="en-US" sz="4000" dirty="0"/>
              <a:t>NIC Funding Opportunities – Past Projects</a:t>
            </a:r>
          </a:p>
        </p:txBody>
      </p:sp>
      <p:sp>
        <p:nvSpPr>
          <p:cNvPr id="3" name="Content Placeholder 2">
            <a:extLst>
              <a:ext uri="{FF2B5EF4-FFF2-40B4-BE49-F238E27FC236}">
                <a16:creationId xmlns:a16="http://schemas.microsoft.com/office/drawing/2014/main" id="{7CFB5E21-4C52-11B7-331F-B8BCE1653104}"/>
              </a:ext>
            </a:extLst>
          </p:cNvPr>
          <p:cNvSpPr>
            <a:spLocks noGrp="1"/>
          </p:cNvSpPr>
          <p:nvPr>
            <p:ph idx="1"/>
          </p:nvPr>
        </p:nvSpPr>
        <p:spPr/>
        <p:txBody>
          <a:bodyPr>
            <a:normAutofit fontScale="92500" lnSpcReduction="20000"/>
          </a:bodyPr>
          <a:lstStyle/>
          <a:p>
            <a:r>
              <a:rPr lang="en-US" dirty="0"/>
              <a:t>Life Sciences in IEEE</a:t>
            </a:r>
          </a:p>
          <a:p>
            <a:pPr lvl="1"/>
            <a:r>
              <a:rPr lang="en-US" dirty="0"/>
              <a:t>Create a community for IEEE professionals and other interested parties who work at the intersection of the Life Sciences with Electrical Engineering, Computer Engineering, Computer Sciences, Physics and Mathematics. </a:t>
            </a:r>
          </a:p>
          <a:p>
            <a:r>
              <a:rPr lang="en-US" dirty="0"/>
              <a:t>Global History Network</a:t>
            </a:r>
          </a:p>
          <a:p>
            <a:pPr lvl="1"/>
            <a:r>
              <a:rPr lang="en-US" dirty="0"/>
              <a:t>Develop the premier global online resource on the history of electrical, electronics, and computer technologies and the institutional history of IEEE. Committee. </a:t>
            </a:r>
          </a:p>
          <a:p>
            <a:r>
              <a:rPr lang="en-US" dirty="0"/>
              <a:t>IEEE Learning Network</a:t>
            </a:r>
          </a:p>
          <a:p>
            <a:pPr lvl="1"/>
            <a:r>
              <a:rPr lang="en-US" dirty="0"/>
              <a:t>IEEE Learning Network (ILN) is intended as a one-stop single site for all continuing education products including webinars, self-study courses, MOOCs,  and registration for live offerings from across the Institute on a common platform. </a:t>
            </a:r>
          </a:p>
          <a:p>
            <a:r>
              <a:rPr lang="en-US" dirty="0"/>
              <a:t>IEEE tv</a:t>
            </a:r>
          </a:p>
          <a:p>
            <a:pPr lvl="1"/>
            <a:r>
              <a:rPr lang="en-US" dirty="0"/>
              <a:t>Develop, launch and deploy productions for IEEE.tv.  It launched in August 2006 and now is an Internet-based, livestreaming television network service producing and delivering special interest programming about technology and engineering. </a:t>
            </a:r>
          </a:p>
        </p:txBody>
      </p:sp>
    </p:spTree>
    <p:extLst>
      <p:ext uri="{BB962C8B-B14F-4D97-AF65-F5344CB8AC3E}">
        <p14:creationId xmlns:p14="http://schemas.microsoft.com/office/powerpoint/2010/main" val="2109666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15B5-BBFB-C437-32F0-563484EB3CEF}"/>
              </a:ext>
            </a:extLst>
          </p:cNvPr>
          <p:cNvSpPr>
            <a:spLocks noGrp="1"/>
          </p:cNvSpPr>
          <p:nvPr>
            <p:ph type="title"/>
          </p:nvPr>
        </p:nvSpPr>
        <p:spPr/>
        <p:txBody>
          <a:bodyPr>
            <a:normAutofit/>
          </a:bodyPr>
          <a:lstStyle/>
          <a:p>
            <a:r>
              <a:rPr lang="en-US" sz="4000" dirty="0"/>
              <a:t>NIC Funding Opportunities – Past Projects</a:t>
            </a:r>
          </a:p>
        </p:txBody>
      </p:sp>
      <p:sp>
        <p:nvSpPr>
          <p:cNvPr id="3" name="Content Placeholder 2">
            <a:extLst>
              <a:ext uri="{FF2B5EF4-FFF2-40B4-BE49-F238E27FC236}">
                <a16:creationId xmlns:a16="http://schemas.microsoft.com/office/drawing/2014/main" id="{824E7CF9-E235-CE20-CEC1-B51D791C2141}"/>
              </a:ext>
            </a:extLst>
          </p:cNvPr>
          <p:cNvSpPr>
            <a:spLocks noGrp="1"/>
          </p:cNvSpPr>
          <p:nvPr>
            <p:ph idx="1"/>
          </p:nvPr>
        </p:nvSpPr>
        <p:spPr/>
        <p:txBody>
          <a:bodyPr>
            <a:normAutofit fontScale="85000" lnSpcReduction="10000"/>
          </a:bodyPr>
          <a:lstStyle/>
          <a:p>
            <a:r>
              <a:rPr lang="en-US" dirty="0"/>
              <a:t>Launching Our Children’s Path to Engineering</a:t>
            </a:r>
          </a:p>
          <a:p>
            <a:pPr lvl="1"/>
            <a:r>
              <a:rPr lang="en-US" dirty="0"/>
              <a:t>The initiative had several programs, one named TryEngineering.org launched in 2006 in collaboration of IEEE, IBM, and the New York Hall of Science.  It offered a variety of resources to engage and excite students, as well as advance the skill and knowledge of educators</a:t>
            </a:r>
          </a:p>
          <a:p>
            <a:r>
              <a:rPr lang="en-US" dirty="0"/>
              <a:t>Technical English Program</a:t>
            </a:r>
          </a:p>
          <a:p>
            <a:pPr lvl="1"/>
            <a:r>
              <a:rPr lang="en-US" dirty="0"/>
              <a:t>Address a widely recognized need for technology and computing professionals experiencing difficulties in understanding and speaking English, reading technical articles in English, and composing technical articles in English.</a:t>
            </a:r>
          </a:p>
          <a:p>
            <a:r>
              <a:rPr lang="en-US" dirty="0"/>
              <a:t>Forums of the Future</a:t>
            </a:r>
          </a:p>
          <a:p>
            <a:pPr lvl="1"/>
            <a:r>
              <a:rPr lang="en-US" dirty="0"/>
              <a:t>Goal was to experiment with new conference models and stand up two virtual conferences in order to learn and be able to meet the demand when it comes. </a:t>
            </a:r>
          </a:p>
          <a:p>
            <a:r>
              <a:rPr lang="en-US" dirty="0"/>
              <a:t>Chapter Technical Meeting Recording and Distribution</a:t>
            </a:r>
          </a:p>
          <a:p>
            <a:pPr lvl="1"/>
            <a:r>
              <a:rPr lang="en-US" dirty="0"/>
              <a:t>The project captured IEEE local section chapter technical meeting presentations and provided a way for these recorded presentations to be stored and accessed by IEEE members. </a:t>
            </a:r>
          </a:p>
          <a:p>
            <a:endParaRPr lang="en-US" dirty="0"/>
          </a:p>
          <a:p>
            <a:endParaRPr lang="en-US" dirty="0"/>
          </a:p>
        </p:txBody>
      </p:sp>
    </p:spTree>
    <p:extLst>
      <p:ext uri="{BB962C8B-B14F-4D97-AF65-F5344CB8AC3E}">
        <p14:creationId xmlns:p14="http://schemas.microsoft.com/office/powerpoint/2010/main" val="38783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57CF5-97AE-E086-7760-098A087E910A}"/>
              </a:ext>
            </a:extLst>
          </p:cNvPr>
          <p:cNvSpPr>
            <a:spLocks noGrp="1"/>
          </p:cNvSpPr>
          <p:nvPr>
            <p:ph type="title"/>
          </p:nvPr>
        </p:nvSpPr>
        <p:spPr/>
        <p:txBody>
          <a:bodyPr/>
          <a:lstStyle/>
          <a:p>
            <a:r>
              <a:rPr lang="en-US" dirty="0"/>
              <a:t>Future Directions Initiative</a:t>
            </a:r>
          </a:p>
        </p:txBody>
      </p:sp>
      <p:sp>
        <p:nvSpPr>
          <p:cNvPr id="3" name="Content Placeholder 2">
            <a:extLst>
              <a:ext uri="{FF2B5EF4-FFF2-40B4-BE49-F238E27FC236}">
                <a16:creationId xmlns:a16="http://schemas.microsoft.com/office/drawing/2014/main" id="{41413548-D083-A6B7-3866-960879AC9F37}"/>
              </a:ext>
            </a:extLst>
          </p:cNvPr>
          <p:cNvSpPr>
            <a:spLocks noGrp="1"/>
          </p:cNvSpPr>
          <p:nvPr>
            <p:ph idx="1"/>
          </p:nvPr>
        </p:nvSpPr>
        <p:spPr/>
        <p:txBody>
          <a:bodyPr>
            <a:normAutofit fontScale="70000" lnSpcReduction="20000"/>
          </a:bodyPr>
          <a:lstStyle/>
          <a:p>
            <a:r>
              <a:rPr lang="en-US" dirty="0"/>
              <a:t>“The IEEE Future Directions Committee (FDC) seeks to identify, develop, and promote projects that are value-added for IEEE and its members, bringing together multiple Societies and Councils to provide broad and deep perspectives on a particular topic, application, or technology. These projects range from short-term activities to reach a specific goal to Future Directions Initiatives seeking longer-term </a:t>
            </a:r>
            <a:r>
              <a:rPr lang="en-US" dirty="0">
                <a:solidFill>
                  <a:srgbClr val="FF0000"/>
                </a:solidFill>
              </a:rPr>
              <a:t>cross-collaborative engagement among industry, academia, and government striving to develop and deploy various future technologies</a:t>
            </a:r>
            <a:r>
              <a:rPr lang="en-US" dirty="0"/>
              <a:t>.”</a:t>
            </a:r>
          </a:p>
          <a:p>
            <a:pPr lvl="1"/>
            <a:r>
              <a:rPr lang="en-US" dirty="0"/>
              <a:t>IEEE Digital Privacy</a:t>
            </a:r>
          </a:p>
          <a:p>
            <a:pPr lvl="1"/>
            <a:r>
              <a:rPr lang="en-US" dirty="0"/>
              <a:t>IEEE 5G/6G Innovation Testbed</a:t>
            </a:r>
          </a:p>
          <a:p>
            <a:pPr lvl="1"/>
            <a:r>
              <a:rPr lang="en-US" dirty="0"/>
              <a:t>IEEE Low Earth Orbit Satellites &amp; Systems</a:t>
            </a:r>
          </a:p>
          <a:p>
            <a:pPr lvl="1"/>
            <a:r>
              <a:rPr lang="en-US" dirty="0"/>
              <a:t>IEEE Metaverse</a:t>
            </a:r>
          </a:p>
          <a:p>
            <a:pPr lvl="1"/>
            <a:r>
              <a:rPr lang="en-US" dirty="0"/>
              <a:t>IEEE Public Safety Technology</a:t>
            </a:r>
          </a:p>
          <a:p>
            <a:pPr lvl="1"/>
            <a:r>
              <a:rPr lang="en-US" dirty="0"/>
              <a:t>IEEE Smart Lighting</a:t>
            </a:r>
          </a:p>
          <a:p>
            <a:pPr lvl="1"/>
            <a:r>
              <a:rPr lang="en-US" dirty="0"/>
              <a:t>IEEE </a:t>
            </a:r>
            <a:r>
              <a:rPr lang="en-US" dirty="0" err="1"/>
              <a:t>SusTech</a:t>
            </a:r>
            <a:endParaRPr lang="en-US" dirty="0"/>
          </a:p>
          <a:p>
            <a:pPr lvl="1"/>
            <a:r>
              <a:rPr lang="en-US" dirty="0"/>
              <a:t>IEEE Telepresence</a:t>
            </a:r>
          </a:p>
          <a:p>
            <a:pPr lvl="1"/>
            <a:r>
              <a:rPr lang="en-US" dirty="0"/>
              <a:t>IEEE Wireless Power Technologies</a:t>
            </a:r>
          </a:p>
          <a:p>
            <a:endParaRPr lang="en-US" dirty="0"/>
          </a:p>
          <a:p>
            <a:endParaRPr lang="en-US" dirty="0"/>
          </a:p>
        </p:txBody>
      </p:sp>
    </p:spTree>
    <p:extLst>
      <p:ext uri="{BB962C8B-B14F-4D97-AF65-F5344CB8AC3E}">
        <p14:creationId xmlns:p14="http://schemas.microsoft.com/office/powerpoint/2010/main" val="68263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238DB-23F6-B012-1FFF-93A21355E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B2B973-E496-D577-3B60-0B3A08B144C2}"/>
              </a:ext>
            </a:extLst>
          </p:cNvPr>
          <p:cNvSpPr>
            <a:spLocks noGrp="1"/>
          </p:cNvSpPr>
          <p:nvPr>
            <p:ph type="title"/>
          </p:nvPr>
        </p:nvSpPr>
        <p:spPr/>
        <p:txBody>
          <a:bodyPr/>
          <a:lstStyle/>
          <a:p>
            <a:r>
              <a:rPr lang="en-US" dirty="0"/>
              <a:t>Projects Team Members</a:t>
            </a:r>
          </a:p>
        </p:txBody>
      </p:sp>
      <p:sp>
        <p:nvSpPr>
          <p:cNvPr id="3" name="Content Placeholder 2">
            <a:extLst>
              <a:ext uri="{FF2B5EF4-FFF2-40B4-BE49-F238E27FC236}">
                <a16:creationId xmlns:a16="http://schemas.microsoft.com/office/drawing/2014/main" id="{20E6BFDA-DF41-F54B-B9D6-698CA6F205D8}"/>
              </a:ext>
            </a:extLst>
          </p:cNvPr>
          <p:cNvSpPr>
            <a:spLocks noGrp="1"/>
          </p:cNvSpPr>
          <p:nvPr>
            <p:ph idx="1"/>
          </p:nvPr>
        </p:nvSpPr>
        <p:spPr/>
        <p:txBody>
          <a:bodyPr/>
          <a:lstStyle/>
          <a:p>
            <a:r>
              <a:rPr lang="en-US" dirty="0"/>
              <a:t>LaRhonda Julien – Chair</a:t>
            </a:r>
          </a:p>
          <a:p>
            <a:r>
              <a:rPr lang="en-US" dirty="0"/>
              <a:t>Derik Pack</a:t>
            </a:r>
          </a:p>
          <a:p>
            <a:r>
              <a:rPr lang="en-US" sz="3600" dirty="0">
                <a:effectLst/>
                <a:latin typeface="Calibri" panose="020F0502020204030204" pitchFamily="34" charset="0"/>
                <a:ea typeface="Aptos" panose="020B0004020202020204" pitchFamily="34" charset="0"/>
              </a:rPr>
              <a:t>Sree Ranjani Rajendran </a:t>
            </a:r>
            <a:endParaRPr lang="en-US" dirty="0"/>
          </a:p>
          <a:p>
            <a:r>
              <a:rPr lang="en-US" dirty="0"/>
              <a:t>Damith </a:t>
            </a:r>
            <a:r>
              <a:rPr lang="en-US" sz="3600" dirty="0">
                <a:effectLst/>
                <a:latin typeface="Calibri" panose="020F0502020204030204" pitchFamily="34" charset="0"/>
                <a:ea typeface="Aptos" panose="020B0004020202020204" pitchFamily="34" charset="0"/>
              </a:rPr>
              <a:t>Wickramanayake </a:t>
            </a:r>
            <a:endParaRPr lang="en-US" dirty="0"/>
          </a:p>
        </p:txBody>
      </p:sp>
    </p:spTree>
    <p:extLst>
      <p:ext uri="{BB962C8B-B14F-4D97-AF65-F5344CB8AC3E}">
        <p14:creationId xmlns:p14="http://schemas.microsoft.com/office/powerpoint/2010/main" val="3652335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8884-C1E8-6544-2C25-0B1AF7861582}"/>
              </a:ext>
            </a:extLst>
          </p:cNvPr>
          <p:cNvSpPr>
            <a:spLocks noGrp="1"/>
          </p:cNvSpPr>
          <p:nvPr>
            <p:ph type="title"/>
          </p:nvPr>
        </p:nvSpPr>
        <p:spPr/>
        <p:txBody>
          <a:bodyPr>
            <a:normAutofit fontScale="90000"/>
          </a:bodyPr>
          <a:lstStyle/>
          <a:p>
            <a:r>
              <a:rPr lang="en-US" dirty="0"/>
              <a:t>Future Directions Initiative Funding Opportunities - Guidelines</a:t>
            </a:r>
          </a:p>
        </p:txBody>
      </p:sp>
      <p:sp>
        <p:nvSpPr>
          <p:cNvPr id="3" name="Content Placeholder 2">
            <a:extLst>
              <a:ext uri="{FF2B5EF4-FFF2-40B4-BE49-F238E27FC236}">
                <a16:creationId xmlns:a16="http://schemas.microsoft.com/office/drawing/2014/main" id="{4303FAE2-09C8-CCFC-5BEA-1F4D8B969D0C}"/>
              </a:ext>
            </a:extLst>
          </p:cNvPr>
          <p:cNvSpPr>
            <a:spLocks noGrp="1"/>
          </p:cNvSpPr>
          <p:nvPr>
            <p:ph idx="1"/>
          </p:nvPr>
        </p:nvSpPr>
        <p:spPr/>
        <p:txBody>
          <a:bodyPr>
            <a:normAutofit fontScale="62500" lnSpcReduction="20000"/>
          </a:bodyPr>
          <a:lstStyle/>
          <a:p>
            <a:r>
              <a:rPr lang="en-US" dirty="0"/>
              <a:t>12 page Word document and Google form</a:t>
            </a:r>
          </a:p>
          <a:p>
            <a:r>
              <a:rPr lang="en-US" dirty="0"/>
              <a:t>“For each section on the proposal form, please </a:t>
            </a:r>
            <a:r>
              <a:rPr lang="en-US" dirty="0">
                <a:solidFill>
                  <a:srgbClr val="FF0000"/>
                </a:solidFill>
              </a:rPr>
              <a:t>provide as much detail as possible</a:t>
            </a:r>
            <a:r>
              <a:rPr lang="en-US" dirty="0"/>
              <a:t>. Each section should be self-explanatory. The </a:t>
            </a:r>
            <a:r>
              <a:rPr lang="en-US" dirty="0">
                <a:solidFill>
                  <a:srgbClr val="FF0000"/>
                </a:solidFill>
              </a:rPr>
              <a:t>full allocated amount will be held by Future Directions</a:t>
            </a:r>
            <a:r>
              <a:rPr lang="en-US" dirty="0"/>
              <a:t>, e.g., no journal transfers of money will be made. It is anticipated that all </a:t>
            </a:r>
            <a:r>
              <a:rPr lang="en-US" dirty="0">
                <a:solidFill>
                  <a:srgbClr val="FF0000"/>
                </a:solidFill>
              </a:rPr>
              <a:t>expenses will be paid as they are incurred</a:t>
            </a:r>
            <a:r>
              <a:rPr lang="en-US" dirty="0"/>
              <a:t>. FDC is particularly interested in the plan for continuation of the initiative after the FDC funding is completed.</a:t>
            </a:r>
          </a:p>
          <a:p>
            <a:r>
              <a:rPr lang="en-US" dirty="0"/>
              <a:t>Your request will be </a:t>
            </a:r>
            <a:r>
              <a:rPr lang="en-US" dirty="0">
                <a:solidFill>
                  <a:srgbClr val="FF0000"/>
                </a:solidFill>
              </a:rPr>
              <a:t>assessed by the committee via a scorecard</a:t>
            </a:r>
            <a:r>
              <a:rPr lang="en-US" dirty="0"/>
              <a:t>. Considerations include, but are not limited to:</a:t>
            </a:r>
          </a:p>
          <a:p>
            <a:pPr lvl="1"/>
            <a:r>
              <a:rPr lang="en-US" dirty="0"/>
              <a:t>Proposal is seen as innovative and of strategic importance to IEEE;</a:t>
            </a:r>
          </a:p>
          <a:p>
            <a:pPr lvl="1"/>
            <a:r>
              <a:rPr lang="en-US" dirty="0"/>
              <a:t>Proposal is well thought out and the objectives are well defined and achievable;</a:t>
            </a:r>
          </a:p>
          <a:p>
            <a:pPr lvl="1"/>
            <a:r>
              <a:rPr lang="en-US" dirty="0"/>
              <a:t>Initiative has potential to generate revenue;</a:t>
            </a:r>
          </a:p>
          <a:p>
            <a:pPr lvl="1"/>
            <a:r>
              <a:rPr lang="en-US" dirty="0"/>
              <a:t>Outcomes, impacts, and metrics are clear and measurable;</a:t>
            </a:r>
          </a:p>
          <a:p>
            <a:pPr lvl="1"/>
            <a:r>
              <a:rPr lang="en-US" dirty="0"/>
              <a:t>Deliverables are described in a way that concludes in one year or outlines a strong path towards success.</a:t>
            </a:r>
          </a:p>
          <a:p>
            <a:r>
              <a:rPr lang="en-US" dirty="0"/>
              <a:t>If approved, a member of FDC pending availability will be assigned as an advisor. </a:t>
            </a:r>
            <a:r>
              <a:rPr lang="en-US" dirty="0">
                <a:solidFill>
                  <a:srgbClr val="FF0000"/>
                </a:solidFill>
              </a:rPr>
              <a:t>Written status reports are required to be submitted three times a year</a:t>
            </a:r>
            <a:r>
              <a:rPr lang="en-US" dirty="0"/>
              <a:t> during the IEEE Meeting Series to FDC or more frequently upon request.</a:t>
            </a:r>
          </a:p>
          <a:p>
            <a:r>
              <a:rPr lang="en-US" dirty="0"/>
              <a:t>Note funding of the initiative if approved for year one must be requested of the FDC and </a:t>
            </a:r>
            <a:r>
              <a:rPr lang="en-US" dirty="0">
                <a:solidFill>
                  <a:srgbClr val="FF0000"/>
                </a:solidFill>
              </a:rPr>
              <a:t>approved each subsequent year</a:t>
            </a:r>
            <a:r>
              <a:rPr lang="en-US" dirty="0"/>
              <a:t>.”</a:t>
            </a:r>
          </a:p>
        </p:txBody>
      </p:sp>
    </p:spTree>
    <p:extLst>
      <p:ext uri="{BB962C8B-B14F-4D97-AF65-F5344CB8AC3E}">
        <p14:creationId xmlns:p14="http://schemas.microsoft.com/office/powerpoint/2010/main" val="2043184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0F67D-C074-9104-8AE4-A38F5E1595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CF2D9-BB50-33CA-4243-D96F93F8228B}"/>
              </a:ext>
            </a:extLst>
          </p:cNvPr>
          <p:cNvSpPr>
            <a:spLocks noGrp="1"/>
          </p:cNvSpPr>
          <p:nvPr>
            <p:ph type="title"/>
          </p:nvPr>
        </p:nvSpPr>
        <p:spPr/>
        <p:txBody>
          <a:bodyPr>
            <a:normAutofit fontScale="90000"/>
          </a:bodyPr>
          <a:lstStyle/>
          <a:p>
            <a:r>
              <a:rPr lang="en-US" dirty="0"/>
              <a:t>Future Directions Initiative Funding Opportunities – Past Projects</a:t>
            </a:r>
          </a:p>
        </p:txBody>
      </p:sp>
      <p:sp>
        <p:nvSpPr>
          <p:cNvPr id="3" name="Content Placeholder 2">
            <a:extLst>
              <a:ext uri="{FF2B5EF4-FFF2-40B4-BE49-F238E27FC236}">
                <a16:creationId xmlns:a16="http://schemas.microsoft.com/office/drawing/2014/main" id="{1F88E38A-6A16-16A0-9811-C0C547D4258C}"/>
              </a:ext>
            </a:extLst>
          </p:cNvPr>
          <p:cNvSpPr>
            <a:spLocks noGrp="1"/>
          </p:cNvSpPr>
          <p:nvPr>
            <p:ph idx="1"/>
          </p:nvPr>
        </p:nvSpPr>
        <p:spPr/>
        <p:txBody>
          <a:bodyPr>
            <a:normAutofit/>
          </a:bodyPr>
          <a:lstStyle/>
          <a:p>
            <a:r>
              <a:rPr lang="en-US" dirty="0"/>
              <a:t>IEEE Low-Power Image Recognition Challenge (LPIRC)</a:t>
            </a:r>
          </a:p>
          <a:p>
            <a:r>
              <a:rPr lang="en-US" dirty="0"/>
              <a:t>IEEE Technology Roadmaps Committee (IRC)</a:t>
            </a:r>
          </a:p>
          <a:p>
            <a:r>
              <a:rPr lang="en-US" dirty="0"/>
              <a:t>Fog World Congress (FWC)</a:t>
            </a:r>
          </a:p>
          <a:p>
            <a:r>
              <a:rPr lang="en-US" dirty="0"/>
              <a:t>IEEE International Forum on Smart Grids for Smart Cities</a:t>
            </a:r>
          </a:p>
          <a:p>
            <a:r>
              <a:rPr lang="en-US" dirty="0"/>
              <a:t>IEEE Environmental Engineering</a:t>
            </a:r>
          </a:p>
        </p:txBody>
      </p:sp>
    </p:spTree>
    <p:extLst>
      <p:ext uri="{BB962C8B-B14F-4D97-AF65-F5344CB8AC3E}">
        <p14:creationId xmlns:p14="http://schemas.microsoft.com/office/powerpoint/2010/main" val="2313767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E741-3894-CC65-315C-5F01A93034B9}"/>
              </a:ext>
            </a:extLst>
          </p:cNvPr>
          <p:cNvSpPr>
            <a:spLocks noGrp="1"/>
          </p:cNvSpPr>
          <p:nvPr>
            <p:ph type="title"/>
          </p:nvPr>
        </p:nvSpPr>
        <p:spPr/>
        <p:txBody>
          <a:bodyPr/>
          <a:lstStyle/>
          <a:p>
            <a:r>
              <a:rPr lang="en-US" dirty="0"/>
              <a:t>Region 3 Projects Grant</a:t>
            </a:r>
          </a:p>
        </p:txBody>
      </p:sp>
      <p:sp>
        <p:nvSpPr>
          <p:cNvPr id="3" name="Content Placeholder 2">
            <a:extLst>
              <a:ext uri="{FF2B5EF4-FFF2-40B4-BE49-F238E27FC236}">
                <a16:creationId xmlns:a16="http://schemas.microsoft.com/office/drawing/2014/main" id="{46F8F4EA-3923-AC22-A409-807E20228E3D}"/>
              </a:ext>
            </a:extLst>
          </p:cNvPr>
          <p:cNvSpPr>
            <a:spLocks noGrp="1"/>
          </p:cNvSpPr>
          <p:nvPr>
            <p:ph idx="1"/>
          </p:nvPr>
        </p:nvSpPr>
        <p:spPr/>
        <p:txBody>
          <a:bodyPr>
            <a:normAutofit fontScale="92500" lnSpcReduction="20000"/>
          </a:bodyPr>
          <a:lstStyle/>
          <a:p>
            <a:r>
              <a:rPr lang="en-US" dirty="0"/>
              <a:t>Average award $1,000 - $1,500</a:t>
            </a:r>
          </a:p>
          <a:p>
            <a:r>
              <a:rPr lang="en-US" dirty="0"/>
              <a:t>Align with IEEE Future Directions Committee New Initiatives</a:t>
            </a:r>
          </a:p>
          <a:p>
            <a:pPr lvl="1"/>
            <a:r>
              <a:rPr lang="en-US" dirty="0"/>
              <a:t>IEEE Digital Privacy</a:t>
            </a:r>
          </a:p>
          <a:p>
            <a:pPr lvl="1"/>
            <a:r>
              <a:rPr lang="en-US" dirty="0"/>
              <a:t>IEEE 5G/6G Innovation Testbed</a:t>
            </a:r>
          </a:p>
          <a:p>
            <a:pPr lvl="1"/>
            <a:r>
              <a:rPr lang="en-US" dirty="0"/>
              <a:t>IEEE Low Earth Orbit Satellites &amp; Systems</a:t>
            </a:r>
          </a:p>
          <a:p>
            <a:pPr lvl="1"/>
            <a:r>
              <a:rPr lang="en-US" dirty="0"/>
              <a:t>IEEE Metaverse</a:t>
            </a:r>
          </a:p>
          <a:p>
            <a:pPr lvl="1"/>
            <a:r>
              <a:rPr lang="en-US" dirty="0"/>
              <a:t>IEEE Public Safety Technology</a:t>
            </a:r>
          </a:p>
          <a:p>
            <a:pPr lvl="1"/>
            <a:r>
              <a:rPr lang="en-US" dirty="0"/>
              <a:t>IEEE Smart Lighting</a:t>
            </a:r>
          </a:p>
          <a:p>
            <a:pPr lvl="1"/>
            <a:r>
              <a:rPr lang="en-US" dirty="0"/>
              <a:t>IEEE </a:t>
            </a:r>
            <a:r>
              <a:rPr lang="en-US" dirty="0" err="1"/>
              <a:t>SusTech</a:t>
            </a:r>
            <a:endParaRPr lang="en-US" dirty="0"/>
          </a:p>
          <a:p>
            <a:pPr lvl="1"/>
            <a:r>
              <a:rPr lang="en-US" dirty="0"/>
              <a:t>IEEE Telepresence</a:t>
            </a:r>
          </a:p>
          <a:p>
            <a:pPr lvl="1"/>
            <a:r>
              <a:rPr lang="en-US" dirty="0"/>
              <a:t>IEEE Wireless Power Technologies</a:t>
            </a:r>
          </a:p>
          <a:p>
            <a:r>
              <a:rPr lang="en-US" dirty="0"/>
              <a:t>Application process begins in May</a:t>
            </a:r>
          </a:p>
          <a:p>
            <a:endParaRPr lang="en-US" dirty="0"/>
          </a:p>
        </p:txBody>
      </p:sp>
    </p:spTree>
    <p:extLst>
      <p:ext uri="{BB962C8B-B14F-4D97-AF65-F5344CB8AC3E}">
        <p14:creationId xmlns:p14="http://schemas.microsoft.com/office/powerpoint/2010/main" val="1572027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D2FC4-BBD6-19B4-69E5-03AD3903F292}"/>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EF89B81B-4BAD-6EF4-A5F2-BE0B1643244B}"/>
              </a:ext>
            </a:extLst>
          </p:cNvPr>
          <p:cNvSpPr>
            <a:spLocks noGrp="1"/>
          </p:cNvSpPr>
          <p:nvPr>
            <p:ph idx="1"/>
          </p:nvPr>
        </p:nvSpPr>
        <p:spPr/>
        <p:txBody>
          <a:bodyPr>
            <a:normAutofit fontScale="92500" lnSpcReduction="20000"/>
          </a:bodyPr>
          <a:lstStyle/>
          <a:p>
            <a:r>
              <a:rPr lang="en-US" dirty="0"/>
              <a:t>Market early</a:t>
            </a:r>
          </a:p>
          <a:p>
            <a:r>
              <a:rPr lang="en-US" dirty="0"/>
              <a:t>Communicate often</a:t>
            </a:r>
          </a:p>
          <a:p>
            <a:r>
              <a:rPr lang="en-US" dirty="0"/>
              <a:t>Employ technology</a:t>
            </a:r>
          </a:p>
          <a:p>
            <a:r>
              <a:rPr lang="en-US" dirty="0"/>
              <a:t>Standardize rating template</a:t>
            </a:r>
          </a:p>
          <a:p>
            <a:r>
              <a:rPr lang="en-US" dirty="0"/>
              <a:t>Confirm region contribution</a:t>
            </a:r>
          </a:p>
          <a:p>
            <a:r>
              <a:rPr lang="en-US" dirty="0"/>
              <a:t>Ensure other regional contribution</a:t>
            </a:r>
          </a:p>
          <a:p>
            <a:r>
              <a:rPr lang="en-US" dirty="0"/>
              <a:t>Adhere to guidelines</a:t>
            </a:r>
          </a:p>
          <a:p>
            <a:r>
              <a:rPr lang="en-US" dirty="0"/>
              <a:t>Enforce deadlines</a:t>
            </a:r>
          </a:p>
          <a:p>
            <a:r>
              <a:rPr lang="en-US" dirty="0"/>
              <a:t>Submit to ExCom for approval</a:t>
            </a:r>
          </a:p>
          <a:p>
            <a:r>
              <a:rPr lang="en-US" dirty="0"/>
              <a:t>Follow reporting requirements</a:t>
            </a:r>
          </a:p>
        </p:txBody>
      </p:sp>
    </p:spTree>
    <p:extLst>
      <p:ext uri="{BB962C8B-B14F-4D97-AF65-F5344CB8AC3E}">
        <p14:creationId xmlns:p14="http://schemas.microsoft.com/office/powerpoint/2010/main" val="398823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E98CA-FA52-3653-578A-040A7BB00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39063-58F3-C940-D0A5-A25F3358CD48}"/>
              </a:ext>
            </a:extLst>
          </p:cNvPr>
          <p:cNvSpPr>
            <a:spLocks noGrp="1"/>
          </p:cNvSpPr>
          <p:nvPr>
            <p:ph type="title"/>
          </p:nvPr>
        </p:nvSpPr>
        <p:spPr/>
        <p:txBody>
          <a:bodyPr/>
          <a:lstStyle/>
          <a:p>
            <a:r>
              <a:rPr lang="en-US" dirty="0"/>
              <a:t>Funding Opportunities</a:t>
            </a:r>
          </a:p>
        </p:txBody>
      </p:sp>
      <p:sp>
        <p:nvSpPr>
          <p:cNvPr id="3" name="Content Placeholder 2">
            <a:extLst>
              <a:ext uri="{FF2B5EF4-FFF2-40B4-BE49-F238E27FC236}">
                <a16:creationId xmlns:a16="http://schemas.microsoft.com/office/drawing/2014/main" id="{0AAB7A50-F4DD-AFBC-F1DA-F5D1423FFA6A}"/>
              </a:ext>
            </a:extLst>
          </p:cNvPr>
          <p:cNvSpPr>
            <a:spLocks noGrp="1"/>
          </p:cNvSpPr>
          <p:nvPr>
            <p:ph idx="1"/>
          </p:nvPr>
        </p:nvSpPr>
        <p:spPr/>
        <p:txBody>
          <a:bodyPr/>
          <a:lstStyle/>
          <a:p>
            <a:r>
              <a:rPr lang="en-US" dirty="0"/>
              <a:t>MGA Surplus</a:t>
            </a:r>
          </a:p>
          <a:p>
            <a:r>
              <a:rPr lang="en-US" dirty="0"/>
              <a:t>Engineering Projects In Community Service (EPICS)</a:t>
            </a:r>
          </a:p>
          <a:p>
            <a:r>
              <a:rPr lang="en-US" dirty="0"/>
              <a:t>New Initiatives Committee (NIC)</a:t>
            </a:r>
          </a:p>
          <a:p>
            <a:r>
              <a:rPr lang="en-US" dirty="0"/>
              <a:t>Future Directions Initiative</a:t>
            </a:r>
          </a:p>
          <a:p>
            <a:r>
              <a:rPr lang="en-US" dirty="0"/>
              <a:t>Region 3 Projects Grant</a:t>
            </a:r>
          </a:p>
          <a:p>
            <a:r>
              <a:rPr lang="en-US" dirty="0"/>
              <a:t>And more!!!</a:t>
            </a:r>
          </a:p>
          <a:p>
            <a:endParaRPr lang="en-US" dirty="0"/>
          </a:p>
        </p:txBody>
      </p:sp>
    </p:spTree>
    <p:extLst>
      <p:ext uri="{BB962C8B-B14F-4D97-AF65-F5344CB8AC3E}">
        <p14:creationId xmlns:p14="http://schemas.microsoft.com/office/powerpoint/2010/main" val="3957145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32F5-76B3-686F-416C-DD8F7081A74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D662E5E-199B-084B-DA9D-7100CC738787}"/>
              </a:ext>
            </a:extLst>
          </p:cNvPr>
          <p:cNvSpPr>
            <a:spLocks noGrp="1"/>
          </p:cNvSpPr>
          <p:nvPr>
            <p:ph idx="1"/>
          </p:nvPr>
        </p:nvSpPr>
        <p:spPr/>
        <p:txBody>
          <a:bodyPr/>
          <a:lstStyle/>
          <a:p>
            <a:r>
              <a:rPr lang="en-US" dirty="0"/>
              <a:t>2025 MGA Surplus Funding Template</a:t>
            </a:r>
          </a:p>
          <a:p>
            <a:r>
              <a:rPr lang="en-US" dirty="0"/>
              <a:t>IEEE FOM Section 2.B.6.e</a:t>
            </a:r>
          </a:p>
          <a:p>
            <a:r>
              <a:rPr lang="en-US" dirty="0"/>
              <a:t>IEEE New Initiatives Program</a:t>
            </a:r>
          </a:p>
          <a:p>
            <a:r>
              <a:rPr lang="en-US" dirty="0"/>
              <a:t>IEEE Future Directions Projects</a:t>
            </a:r>
          </a:p>
          <a:p>
            <a:r>
              <a:rPr lang="en-US" dirty="0"/>
              <a:t>EPICS in IEEE Projects and FAQs</a:t>
            </a:r>
          </a:p>
          <a:p>
            <a:endParaRPr lang="en-US" dirty="0"/>
          </a:p>
        </p:txBody>
      </p:sp>
    </p:spTree>
    <p:extLst>
      <p:ext uri="{BB962C8B-B14F-4D97-AF65-F5344CB8AC3E}">
        <p14:creationId xmlns:p14="http://schemas.microsoft.com/office/powerpoint/2010/main" val="294703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0D1B37-08F0-1424-BFB5-F8F2E23A07F7}"/>
              </a:ext>
            </a:extLst>
          </p:cNvPr>
          <p:cNvSpPr>
            <a:spLocks noGrp="1"/>
          </p:cNvSpPr>
          <p:nvPr>
            <p:ph type="ctrTitle"/>
          </p:nvPr>
        </p:nvSpPr>
        <p:spPr/>
        <p:txBody>
          <a:bodyPr/>
          <a:lstStyle/>
          <a:p>
            <a:r>
              <a:rPr lang="en-US" dirty="0"/>
              <a:t>Thanks</a:t>
            </a:r>
          </a:p>
        </p:txBody>
      </p:sp>
    </p:spTree>
    <p:extLst>
      <p:ext uri="{BB962C8B-B14F-4D97-AF65-F5344CB8AC3E}">
        <p14:creationId xmlns:p14="http://schemas.microsoft.com/office/powerpoint/2010/main" val="279838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1FEDD-B928-B1FE-1392-EFC322CC7A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F50B8-7281-7D2E-2808-609FFC192F32}"/>
              </a:ext>
            </a:extLst>
          </p:cNvPr>
          <p:cNvSpPr>
            <a:spLocks noGrp="1"/>
          </p:cNvSpPr>
          <p:nvPr>
            <p:ph type="title"/>
          </p:nvPr>
        </p:nvSpPr>
        <p:spPr/>
        <p:txBody>
          <a:bodyPr/>
          <a:lstStyle/>
          <a:p>
            <a:r>
              <a:rPr lang="en-US" dirty="0"/>
              <a:t>Funding Opportunities</a:t>
            </a:r>
          </a:p>
        </p:txBody>
      </p:sp>
      <p:sp>
        <p:nvSpPr>
          <p:cNvPr id="3" name="Content Placeholder 2">
            <a:extLst>
              <a:ext uri="{FF2B5EF4-FFF2-40B4-BE49-F238E27FC236}">
                <a16:creationId xmlns:a16="http://schemas.microsoft.com/office/drawing/2014/main" id="{DE7A20B6-D230-794C-0FFF-93BC58CBCC7B}"/>
              </a:ext>
            </a:extLst>
          </p:cNvPr>
          <p:cNvSpPr>
            <a:spLocks noGrp="1"/>
          </p:cNvSpPr>
          <p:nvPr>
            <p:ph idx="1"/>
          </p:nvPr>
        </p:nvSpPr>
        <p:spPr/>
        <p:txBody>
          <a:bodyPr/>
          <a:lstStyle/>
          <a:p>
            <a:r>
              <a:rPr lang="en-US" dirty="0"/>
              <a:t>MGA Surplus</a:t>
            </a:r>
          </a:p>
          <a:p>
            <a:r>
              <a:rPr lang="en-US" dirty="0"/>
              <a:t>Engineering Projects In Community Service (EPICS)</a:t>
            </a:r>
          </a:p>
          <a:p>
            <a:r>
              <a:rPr lang="en-US" dirty="0"/>
              <a:t>New Initiatives Committee (NIC)</a:t>
            </a:r>
          </a:p>
          <a:p>
            <a:r>
              <a:rPr lang="en-US" dirty="0"/>
              <a:t>Future Directions Initiative</a:t>
            </a:r>
          </a:p>
          <a:p>
            <a:r>
              <a:rPr lang="en-US" dirty="0"/>
              <a:t>Region 3 Projects Grant</a:t>
            </a:r>
          </a:p>
          <a:p>
            <a:endParaRPr lang="en-US" dirty="0"/>
          </a:p>
        </p:txBody>
      </p:sp>
    </p:spTree>
    <p:extLst>
      <p:ext uri="{BB962C8B-B14F-4D97-AF65-F5344CB8AC3E}">
        <p14:creationId xmlns:p14="http://schemas.microsoft.com/office/powerpoint/2010/main" val="192979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BA44-05FE-87CB-147E-08ED8C2F0FEC}"/>
              </a:ext>
            </a:extLst>
          </p:cNvPr>
          <p:cNvSpPr>
            <a:spLocks noGrp="1"/>
          </p:cNvSpPr>
          <p:nvPr>
            <p:ph type="title"/>
          </p:nvPr>
        </p:nvSpPr>
        <p:spPr/>
        <p:txBody>
          <a:bodyPr/>
          <a:lstStyle/>
          <a:p>
            <a:r>
              <a:rPr lang="en-US" dirty="0"/>
              <a:t>MGA Surplus Funding Guidelines</a:t>
            </a:r>
          </a:p>
        </p:txBody>
      </p:sp>
      <p:sp>
        <p:nvSpPr>
          <p:cNvPr id="3" name="Content Placeholder 2">
            <a:extLst>
              <a:ext uri="{FF2B5EF4-FFF2-40B4-BE49-F238E27FC236}">
                <a16:creationId xmlns:a16="http://schemas.microsoft.com/office/drawing/2014/main" id="{31035FDC-4C59-C1C0-91EB-4F1594858D27}"/>
              </a:ext>
            </a:extLst>
          </p:cNvPr>
          <p:cNvSpPr>
            <a:spLocks noGrp="1"/>
          </p:cNvSpPr>
          <p:nvPr>
            <p:ph idx="1"/>
          </p:nvPr>
        </p:nvSpPr>
        <p:spPr/>
        <p:txBody>
          <a:bodyPr>
            <a:normAutofit lnSpcReduction="10000"/>
          </a:bodyPr>
          <a:lstStyle/>
          <a:p>
            <a:r>
              <a:rPr lang="en-US" dirty="0"/>
              <a:t>Regions &amp; MGA Committees to submit proposals for possible activities or projects that may be funded under the 50% spending rule in 2025, as specified in IEEE FOM Section 2.B.6.e:</a:t>
            </a:r>
          </a:p>
          <a:p>
            <a:pPr marL="0" indent="0">
              <a:buNone/>
            </a:pPr>
            <a:r>
              <a:rPr lang="en-US" sz="2200" dirty="0"/>
              <a:t>	</a:t>
            </a:r>
            <a:r>
              <a:rPr lang="en-US" sz="2000" i="1" dirty="0"/>
              <a:t>"Provided the IEEE Reserves, as of 31 December of the preceding year, exceed the 	Lower Reserves Target (per FOM 4.C), each major organizational unit whose reserve to 	expense ratio for such year exceeds 50% shall be allowed to use up to 50% of its preceding 	year’s operational surplus (excluding investment returns) as part of the forecasting 	process.</a:t>
            </a:r>
          </a:p>
          <a:p>
            <a:pPr marL="0" indent="0">
              <a:buNone/>
            </a:pPr>
            <a:r>
              <a:rPr lang="en-US" sz="2000" i="1" dirty="0">
                <a:effectLst/>
                <a:ea typeface="Aptos" panose="020B0004020202020204" pitchFamily="34" charset="0"/>
                <a:cs typeface="Times New Roman" panose="02020603050405020304" pitchFamily="18" charset="0"/>
              </a:rPr>
              <a:t>	This funding would be </a:t>
            </a:r>
            <a:r>
              <a:rPr lang="en-US" sz="2000" i="1" dirty="0">
                <a:solidFill>
                  <a:srgbClr val="FF0000"/>
                </a:solidFill>
                <a:effectLst/>
                <a:ea typeface="Aptos" panose="020B0004020202020204" pitchFamily="34" charset="0"/>
                <a:cs typeface="Times New Roman" panose="02020603050405020304" pitchFamily="18" charset="0"/>
              </a:rPr>
              <a:t>intended for new initiative activities </a:t>
            </a:r>
            <a:r>
              <a:rPr lang="en-US" sz="2000" i="1" dirty="0">
                <a:effectLst/>
                <a:ea typeface="Aptos" panose="020B0004020202020204" pitchFamily="34" charset="0"/>
                <a:cs typeface="Times New Roman" panose="02020603050405020304" pitchFamily="18" charset="0"/>
              </a:rPr>
              <a:t>(activities with a limited 	expected life of one to three years).  Items normally carried within the budget (including 	items that have been considered operational, such as, staffing, existing publications, 	member services, governance activities, awards, etc.) shall not be funded under this rule.  In 	addition, any activities funded under this rule shall be </a:t>
            </a:r>
            <a:r>
              <a:rPr lang="en-US" sz="2000" i="1" dirty="0">
                <a:solidFill>
                  <a:srgbClr val="FF0000"/>
                </a:solidFill>
                <a:effectLst/>
                <a:ea typeface="Aptos" panose="020B0004020202020204" pitchFamily="34" charset="0"/>
                <a:cs typeface="Times New Roman" panose="02020603050405020304" pitchFamily="18" charset="0"/>
              </a:rPr>
              <a:t>completed during the current year</a:t>
            </a:r>
            <a:r>
              <a:rPr lang="en-US" sz="2000" i="1" dirty="0">
                <a:effectLst/>
                <a:ea typeface="Aptos" panose="020B0004020202020204" pitchFamily="34" charset="0"/>
                <a:cs typeface="Times New Roman" panose="02020603050405020304" pitchFamily="18" charset="0"/>
              </a:rPr>
              <a:t> 	unless provided for in the following year’s approved budget."</a:t>
            </a:r>
            <a:endParaRPr lang="en-US" sz="2000" dirty="0"/>
          </a:p>
          <a:p>
            <a:endParaRPr lang="en-US" dirty="0"/>
          </a:p>
        </p:txBody>
      </p:sp>
    </p:spTree>
    <p:extLst>
      <p:ext uri="{BB962C8B-B14F-4D97-AF65-F5344CB8AC3E}">
        <p14:creationId xmlns:p14="http://schemas.microsoft.com/office/powerpoint/2010/main" val="151194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EA26-4793-BB89-03E8-504932AD0088}"/>
              </a:ext>
            </a:extLst>
          </p:cNvPr>
          <p:cNvSpPr>
            <a:spLocks noGrp="1"/>
          </p:cNvSpPr>
          <p:nvPr>
            <p:ph type="title"/>
          </p:nvPr>
        </p:nvSpPr>
        <p:spPr/>
        <p:txBody>
          <a:bodyPr/>
          <a:lstStyle/>
          <a:p>
            <a:r>
              <a:rPr lang="en-US" dirty="0"/>
              <a:t>MGA Surplus Funding Guidelines</a:t>
            </a:r>
          </a:p>
        </p:txBody>
      </p:sp>
      <p:sp>
        <p:nvSpPr>
          <p:cNvPr id="3" name="Content Placeholder 2">
            <a:extLst>
              <a:ext uri="{FF2B5EF4-FFF2-40B4-BE49-F238E27FC236}">
                <a16:creationId xmlns:a16="http://schemas.microsoft.com/office/drawing/2014/main" id="{AFF26E93-AA3D-BAE6-8533-604941A4F87F}"/>
              </a:ext>
            </a:extLst>
          </p:cNvPr>
          <p:cNvSpPr>
            <a:spLocks noGrp="1"/>
          </p:cNvSpPr>
          <p:nvPr>
            <p:ph idx="1"/>
          </p:nvPr>
        </p:nvSpPr>
        <p:spPr/>
        <p:txBody>
          <a:bodyPr>
            <a:normAutofit lnSpcReduction="10000"/>
          </a:bodyPr>
          <a:lstStyle/>
          <a:p>
            <a:r>
              <a:rPr lang="en-US" sz="3600" b="1" kern="100" dirty="0">
                <a:effectLst/>
                <a:ea typeface="Aptos" panose="020B0004020202020204" pitchFamily="34" charset="0"/>
                <a:cs typeface="Times New Roman" panose="02020603050405020304" pitchFamily="18" charset="0"/>
              </a:rPr>
              <a:t>Guidelines on Requesting MGA Surplus Funding</a:t>
            </a:r>
            <a:endParaRPr lang="en-US" sz="3600" kern="100" dirty="0">
              <a:effectLst/>
              <a:ea typeface="Aptos" panose="020B0004020202020204" pitchFamily="34" charset="0"/>
              <a:cs typeface="Times New Roman" panose="02020603050405020304" pitchFamily="18" charset="0"/>
            </a:endParaRPr>
          </a:p>
          <a:p>
            <a:pPr lvl="1"/>
            <a:r>
              <a:rPr lang="en-US" dirty="0"/>
              <a:t>Projects must be </a:t>
            </a:r>
            <a:r>
              <a:rPr lang="en-US" dirty="0">
                <a:solidFill>
                  <a:srgbClr val="FF0000"/>
                </a:solidFill>
              </a:rPr>
              <a:t>completed in the current year</a:t>
            </a:r>
          </a:p>
          <a:p>
            <a:pPr lvl="1"/>
            <a:r>
              <a:rPr lang="en-US" dirty="0"/>
              <a:t>Submissions must be received no later than February 19, 2025</a:t>
            </a:r>
          </a:p>
          <a:p>
            <a:pPr lvl="1"/>
            <a:r>
              <a:rPr lang="en-US" dirty="0">
                <a:solidFill>
                  <a:srgbClr val="FF0000"/>
                </a:solidFill>
              </a:rPr>
              <a:t>Multi-region projects</a:t>
            </a:r>
            <a:r>
              <a:rPr lang="en-US" dirty="0"/>
              <a:t> are encouraged</a:t>
            </a:r>
          </a:p>
          <a:p>
            <a:pPr lvl="1"/>
            <a:r>
              <a:rPr lang="en-US" dirty="0"/>
              <a:t>MGA FinCom will recommend a maximum amount of funding for all projects to the MGAB</a:t>
            </a:r>
          </a:p>
          <a:p>
            <a:pPr lvl="1"/>
            <a:r>
              <a:rPr lang="en-US" dirty="0">
                <a:solidFill>
                  <a:srgbClr val="FF0000"/>
                </a:solidFill>
              </a:rPr>
              <a:t>Compliance</a:t>
            </a:r>
            <a:r>
              <a:rPr lang="en-US" dirty="0"/>
              <a:t> with the FOM rules will be reviewed by MGA FinCom</a:t>
            </a:r>
          </a:p>
          <a:p>
            <a:pPr lvl="1"/>
            <a:r>
              <a:rPr lang="en-US" dirty="0"/>
              <a:t>If compliant, projects will be reviewed and ranked by MGA OpCom and recommended to the MGA Board for approval in June</a:t>
            </a:r>
          </a:p>
          <a:p>
            <a:pPr lvl="1"/>
            <a:r>
              <a:rPr lang="en-US" dirty="0"/>
              <a:t>Submitting a request does not preclude the use of Region funds for projects that are outside of these guidelines</a:t>
            </a:r>
          </a:p>
          <a:p>
            <a:pPr lvl="1"/>
            <a:r>
              <a:rPr lang="en-US" dirty="0"/>
              <a:t>It is encouraged that </a:t>
            </a:r>
            <a:r>
              <a:rPr lang="en-US" dirty="0">
                <a:solidFill>
                  <a:srgbClr val="FF0000"/>
                </a:solidFill>
              </a:rPr>
              <a:t>Region funds also be used to co-fund</a:t>
            </a:r>
            <a:r>
              <a:rPr lang="en-US" dirty="0"/>
              <a:t> the proposed projects</a:t>
            </a:r>
          </a:p>
          <a:p>
            <a:endParaRPr lang="en-US" dirty="0"/>
          </a:p>
        </p:txBody>
      </p:sp>
    </p:spTree>
    <p:extLst>
      <p:ext uri="{BB962C8B-B14F-4D97-AF65-F5344CB8AC3E}">
        <p14:creationId xmlns:p14="http://schemas.microsoft.com/office/powerpoint/2010/main" val="272301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32D4C-5F8F-5EDF-3F25-A879969AE61C}"/>
              </a:ext>
            </a:extLst>
          </p:cNvPr>
          <p:cNvSpPr>
            <a:spLocks noGrp="1"/>
          </p:cNvSpPr>
          <p:nvPr>
            <p:ph type="title"/>
          </p:nvPr>
        </p:nvSpPr>
        <p:spPr/>
        <p:txBody>
          <a:bodyPr/>
          <a:lstStyle/>
          <a:p>
            <a:r>
              <a:rPr lang="en-US" dirty="0"/>
              <a:t>MGA Surplus Funding Exceptions</a:t>
            </a:r>
          </a:p>
        </p:txBody>
      </p:sp>
      <p:sp>
        <p:nvSpPr>
          <p:cNvPr id="3" name="Content Placeholder 2">
            <a:extLst>
              <a:ext uri="{FF2B5EF4-FFF2-40B4-BE49-F238E27FC236}">
                <a16:creationId xmlns:a16="http://schemas.microsoft.com/office/drawing/2014/main" id="{2DAB4273-3A14-FD22-E25A-0D0A1B9BB295}"/>
              </a:ext>
            </a:extLst>
          </p:cNvPr>
          <p:cNvSpPr>
            <a:spLocks noGrp="1"/>
          </p:cNvSpPr>
          <p:nvPr>
            <p:ph idx="1"/>
          </p:nvPr>
        </p:nvSpPr>
        <p:spPr/>
        <p:txBody>
          <a:bodyPr/>
          <a:lstStyle/>
          <a:p>
            <a:r>
              <a:rPr lang="en-US" sz="3600" b="1" kern="100" dirty="0">
                <a:effectLst/>
                <a:ea typeface="Aptos" panose="020B0004020202020204" pitchFamily="34" charset="0"/>
                <a:cs typeface="Times New Roman" panose="02020603050405020304" pitchFamily="18" charset="0"/>
              </a:rPr>
              <a:t>Exceptions</a:t>
            </a:r>
          </a:p>
          <a:p>
            <a:pPr lvl="1"/>
            <a:r>
              <a:rPr lang="en-US" kern="100" dirty="0">
                <a:effectLst/>
                <a:ea typeface="Aptos" panose="020B0004020202020204" pitchFamily="34" charset="0"/>
                <a:cs typeface="Times New Roman" panose="02020603050405020304" pitchFamily="18" charset="0"/>
              </a:rPr>
              <a:t>If a project requires software development, it will be subject to available resources</a:t>
            </a:r>
          </a:p>
          <a:p>
            <a:pPr lvl="1"/>
            <a:r>
              <a:rPr lang="en-US" kern="100" dirty="0">
                <a:effectLst/>
                <a:ea typeface="Aptos" panose="020B0004020202020204" pitchFamily="34" charset="0"/>
                <a:cs typeface="Times New Roman" panose="02020603050405020304" pitchFamily="18" charset="0"/>
              </a:rPr>
              <a:t>As specified in the IEEE FOM, awards shall not be funded under this spending rule</a:t>
            </a:r>
          </a:p>
          <a:p>
            <a:pPr lvl="1"/>
            <a:r>
              <a:rPr lang="en-US" kern="100" dirty="0">
                <a:effectLst/>
                <a:ea typeface="Aptos" panose="020B0004020202020204" pitchFamily="34" charset="0"/>
                <a:cs typeface="Times New Roman" panose="02020603050405020304" pitchFamily="18" charset="0"/>
              </a:rPr>
              <a:t>Projects of </a:t>
            </a:r>
            <a:r>
              <a:rPr lang="en-US" kern="100" dirty="0">
                <a:solidFill>
                  <a:srgbClr val="FF0000"/>
                </a:solidFill>
                <a:effectLst/>
                <a:ea typeface="Aptos" panose="020B0004020202020204" pitchFamily="34" charset="0"/>
                <a:cs typeface="Times New Roman" panose="02020603050405020304" pitchFamily="18" charset="0"/>
              </a:rPr>
              <a:t>less than $10,000 will not be considered</a:t>
            </a:r>
          </a:p>
          <a:p>
            <a:endParaRPr lang="en-US" sz="3600"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7515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569B-F79E-B546-8C6B-BA8F54A9B1FE}"/>
              </a:ext>
            </a:extLst>
          </p:cNvPr>
          <p:cNvSpPr>
            <a:spLocks noGrp="1"/>
          </p:cNvSpPr>
          <p:nvPr>
            <p:ph type="title"/>
          </p:nvPr>
        </p:nvSpPr>
        <p:spPr/>
        <p:txBody>
          <a:bodyPr>
            <a:normAutofit/>
          </a:bodyPr>
          <a:lstStyle/>
          <a:p>
            <a:r>
              <a:rPr lang="en-US" sz="3600" dirty="0"/>
              <a:t>MGA Surplus Funding Proposal Requirements</a:t>
            </a:r>
          </a:p>
        </p:txBody>
      </p:sp>
      <p:sp>
        <p:nvSpPr>
          <p:cNvPr id="3" name="Content Placeholder 2">
            <a:extLst>
              <a:ext uri="{FF2B5EF4-FFF2-40B4-BE49-F238E27FC236}">
                <a16:creationId xmlns:a16="http://schemas.microsoft.com/office/drawing/2014/main" id="{869B6271-D312-FA6B-B5D0-A61F6F267D24}"/>
              </a:ext>
            </a:extLst>
          </p:cNvPr>
          <p:cNvSpPr>
            <a:spLocks noGrp="1"/>
          </p:cNvSpPr>
          <p:nvPr>
            <p:ph idx="1"/>
          </p:nvPr>
        </p:nvSpPr>
        <p:spPr/>
        <p:txBody>
          <a:bodyPr/>
          <a:lstStyle/>
          <a:p>
            <a:r>
              <a:rPr lang="en-US" dirty="0"/>
              <a:t>PROJECT DESCRIPTION (Include how the requested funds would be expended, anticipated participation, and the desired outcome)</a:t>
            </a:r>
          </a:p>
          <a:p>
            <a:r>
              <a:rPr lang="en-US" dirty="0"/>
              <a:t>Does the project involve more than one Region </a:t>
            </a:r>
          </a:p>
          <a:p>
            <a:r>
              <a:rPr lang="en-US" dirty="0"/>
              <a:t>How the project shall address member engagement, member retention, member recruitment</a:t>
            </a:r>
          </a:p>
          <a:p>
            <a:r>
              <a:rPr lang="en-US" dirty="0"/>
              <a:t>Description of the short-term and long-term impact of the project</a:t>
            </a:r>
          </a:p>
          <a:p>
            <a:endParaRPr lang="en-US" dirty="0"/>
          </a:p>
        </p:txBody>
      </p:sp>
    </p:spTree>
    <p:extLst>
      <p:ext uri="{BB962C8B-B14F-4D97-AF65-F5344CB8AC3E}">
        <p14:creationId xmlns:p14="http://schemas.microsoft.com/office/powerpoint/2010/main" val="793665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911E-C175-1D97-43E1-E31AFCB4098F}"/>
              </a:ext>
            </a:extLst>
          </p:cNvPr>
          <p:cNvSpPr>
            <a:spLocks noGrp="1"/>
          </p:cNvSpPr>
          <p:nvPr>
            <p:ph type="title"/>
          </p:nvPr>
        </p:nvSpPr>
        <p:spPr/>
        <p:txBody>
          <a:bodyPr>
            <a:normAutofit/>
          </a:bodyPr>
          <a:lstStyle/>
          <a:p>
            <a:r>
              <a:rPr lang="en-US" sz="3600" dirty="0"/>
              <a:t>MGA Surplus Funding Proposal Requirements</a:t>
            </a:r>
          </a:p>
        </p:txBody>
      </p:sp>
      <p:sp>
        <p:nvSpPr>
          <p:cNvPr id="3" name="Content Placeholder 2">
            <a:extLst>
              <a:ext uri="{FF2B5EF4-FFF2-40B4-BE49-F238E27FC236}">
                <a16:creationId xmlns:a16="http://schemas.microsoft.com/office/drawing/2014/main" id="{0BF03570-26BA-BA35-6664-65680DDBBD52}"/>
              </a:ext>
            </a:extLst>
          </p:cNvPr>
          <p:cNvSpPr>
            <a:spLocks noGrp="1"/>
          </p:cNvSpPr>
          <p:nvPr>
            <p:ph idx="1"/>
          </p:nvPr>
        </p:nvSpPr>
        <p:spPr/>
        <p:txBody>
          <a:bodyPr/>
          <a:lstStyle/>
          <a:p>
            <a:r>
              <a:rPr lang="en-US" dirty="0"/>
              <a:t>Software requirements</a:t>
            </a:r>
          </a:p>
          <a:p>
            <a:r>
              <a:rPr lang="en-US" dirty="0"/>
              <a:t>Estimated start/completion dates</a:t>
            </a:r>
          </a:p>
          <a:p>
            <a:r>
              <a:rPr lang="en-US" dirty="0"/>
              <a:t>Additional sections/comments</a:t>
            </a:r>
          </a:p>
        </p:txBody>
      </p:sp>
    </p:spTree>
    <p:extLst>
      <p:ext uri="{BB962C8B-B14F-4D97-AF65-F5344CB8AC3E}">
        <p14:creationId xmlns:p14="http://schemas.microsoft.com/office/powerpoint/2010/main" val="1462993479"/>
      </p:ext>
    </p:extLst>
  </p:cSld>
  <p:clrMapOvr>
    <a:masterClrMapping/>
  </p:clrMapOvr>
</p:sld>
</file>

<file path=ppt/theme/theme1.xml><?xml version="1.0" encoding="utf-8"?>
<a:theme xmlns:a="http://schemas.openxmlformats.org/drawingml/2006/main" name="Office Theme">
  <a:themeElements>
    <a:clrScheme name="IEEE Bright">
      <a:dk1>
        <a:sysClr val="windowText" lastClr="000000"/>
      </a:dk1>
      <a:lt1>
        <a:sysClr val="window" lastClr="FFFFFF"/>
      </a:lt1>
      <a:dk2>
        <a:srgbClr val="44546A"/>
      </a:dk2>
      <a:lt2>
        <a:srgbClr val="E7E6E6"/>
      </a:lt2>
      <a:accent1>
        <a:srgbClr val="BA0C2F"/>
      </a:accent1>
      <a:accent2>
        <a:srgbClr val="FFA300"/>
      </a:accent2>
      <a:accent3>
        <a:srgbClr val="00843D"/>
      </a:accent3>
      <a:accent4>
        <a:srgbClr val="981D97"/>
      </a:accent4>
      <a:accent5>
        <a:srgbClr val="009CA6"/>
      </a:accent5>
      <a:accent6>
        <a:srgbClr val="00629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2024_presentation template" id="{8BCE901A-D5F4-7D4E-8543-1ADBF3A806AE}" vid="{1005ADA3-03A9-AC4D-A15A-FF945BCE6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SEC2024_presentation template</Template>
  <TotalTime>7357</TotalTime>
  <Words>3640</Words>
  <Application>Microsoft Office PowerPoint</Application>
  <PresentationFormat>Widescreen</PresentationFormat>
  <Paragraphs>288</Paragraphs>
  <Slides>36</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Aptos</vt:lpstr>
      <vt:lpstr>Arial</vt:lpstr>
      <vt:lpstr>Calibri</vt:lpstr>
      <vt:lpstr>Times New Roman</vt:lpstr>
      <vt:lpstr>Office Theme</vt:lpstr>
      <vt:lpstr>Project Funding</vt:lpstr>
      <vt:lpstr>Project Funding</vt:lpstr>
      <vt:lpstr>Projects Team Members</vt:lpstr>
      <vt:lpstr>Funding Opportunities</vt:lpstr>
      <vt:lpstr>MGA Surplus Funding Guidelines</vt:lpstr>
      <vt:lpstr>MGA Surplus Funding Guidelines</vt:lpstr>
      <vt:lpstr>MGA Surplus Funding Exceptions</vt:lpstr>
      <vt:lpstr>MGA Surplus Funding Proposal Requirements</vt:lpstr>
      <vt:lpstr>MGA Surplus Funding Proposal Requirements</vt:lpstr>
      <vt:lpstr>MGA Surplus Funding Proposal Budget</vt:lpstr>
      <vt:lpstr>Marketing</vt:lpstr>
      <vt:lpstr>EPICS Funding Opportunities</vt:lpstr>
      <vt:lpstr>EPICS Funding Opportunities</vt:lpstr>
      <vt:lpstr>EPICS Funding Opportunities</vt:lpstr>
      <vt:lpstr>EPICS Funding Opportunities - Benefits</vt:lpstr>
      <vt:lpstr>EPICS Funding Opportunities – Past Projects</vt:lpstr>
      <vt:lpstr>EPICS Funding Opportunities – Past Projects</vt:lpstr>
      <vt:lpstr>NIC Funding Opportunities</vt:lpstr>
      <vt:lpstr>NIC Funding Opportunities - Criteria</vt:lpstr>
      <vt:lpstr>NIC Funding Opportunities - Criteria</vt:lpstr>
      <vt:lpstr>NIC Funding Opportunities - Criteria</vt:lpstr>
      <vt:lpstr>NIC Funding Opportunities – Seed Grant</vt:lpstr>
      <vt:lpstr>NIC Funding Opportunities – Seed Grant</vt:lpstr>
      <vt:lpstr>NIC Funding Opportunities – Innovation Seed Grant</vt:lpstr>
      <vt:lpstr>NIC Funding Opportunities – New Initiatives</vt:lpstr>
      <vt:lpstr>NIC Funding Opportunities – Past Projects</vt:lpstr>
      <vt:lpstr>NIC Funding Opportunities – Past Projects</vt:lpstr>
      <vt:lpstr>NIC Funding Opportunities – Past Projects</vt:lpstr>
      <vt:lpstr>Future Directions Initiative</vt:lpstr>
      <vt:lpstr>Future Directions Initiative Funding Opportunities - Guidelines</vt:lpstr>
      <vt:lpstr>Future Directions Initiative Funding Opportunities – Past Projects</vt:lpstr>
      <vt:lpstr>Region 3 Projects Grant</vt:lpstr>
      <vt:lpstr>Lessons Learned</vt:lpstr>
      <vt:lpstr>Funding Opportunities</vt:lpstr>
      <vt:lpstr>References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Grigorian, Eric</dc:creator>
  <cp:lastModifiedBy>Pat Donohoe</cp:lastModifiedBy>
  <cp:revision>30</cp:revision>
  <dcterms:created xsi:type="dcterms:W3CDTF">2024-01-28T22:59:39Z</dcterms:created>
  <dcterms:modified xsi:type="dcterms:W3CDTF">2025-03-26T19:19:26Z</dcterms:modified>
</cp:coreProperties>
</file>