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667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Merriweather Sans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/tweGa7OwI82VgjLK5xB2j+OJ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8FCD77-5A02-48C9-A0A1-095230B20B41}">
  <a:tblStyle styleId="{558FCD77-5A02-48C9-A0A1-095230B20B4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2d811c7e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g32d811c7e0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forward beyond the beta would require significant effort to get authors or editorial boards in place to review and approve articles.</a:t>
            </a:r>
            <a:endParaRPr/>
          </a:p>
        </p:txBody>
      </p:sp>
      <p:sp>
        <p:nvSpPr>
          <p:cNvPr id="525" name="Google Shape;525;g32d811c7e0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forward beyond the beta would require significant effort to get authors or editorial boards in place to review and approve articles.</a:t>
            </a:r>
            <a:endParaRPr/>
          </a:p>
        </p:txBody>
      </p:sp>
      <p:sp>
        <p:nvSpPr>
          <p:cNvPr id="543" name="Google Shape;54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be7324a9f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33be7324a9f_0_10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forward beyond the beta would require significant effort to get authors or editorial boards in place to review and approve articles.</a:t>
            </a:r>
            <a:endParaRPr/>
          </a:p>
        </p:txBody>
      </p:sp>
      <p:sp>
        <p:nvSpPr>
          <p:cNvPr id="551" name="Google Shape;551;g33be7324a9f_0_10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2d811c7e0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g32d811c7e09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Much of the work that’s been highlighted in this presentation will continue in 2025, along with some other projects aimed at adding value to technology professionals in industry.</a:t>
            </a:r>
            <a:endParaRPr/>
          </a:p>
        </p:txBody>
      </p:sp>
      <p:sp>
        <p:nvSpPr>
          <p:cNvPr id="562" name="Google Shape;562;g32d811c7e09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daec011e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32daec011e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g32daec011e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biggest group of industry members are those most closely aligned with academia, that is, those in Research or R&amp;D. We’re largely missing those industry technology professionals who make up the bulk of those in our fields, particularly those in solutions &amp; deployment and those in applications, support, &amp; maintenance.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While we don’t have precise numbers for those in the field for each of these categories (because they were developed by IEC),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Note: the recent All-societies Research Project* has data on this question specifically, which shows that. For that question, looking at the members in industry who responded to the survey, more than half were in either R&amp;D (47%) or Research and Academics (6%). The rest were relatively evenly spread across the other categories.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question in the member database on whether they spend 50% or more of their time on Research also suggests that a high percentage of our members are in these first two categories – with close to 40% saying they spend 50% or more of their time on Research.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* The All Societies Research Project is a survey that has been done every four years the past 12 years and includes samples from every society. </a:t>
            </a:r>
            <a:endParaRPr/>
          </a:p>
        </p:txBody>
      </p:sp>
      <p:sp>
        <p:nvSpPr>
          <p:cNvPr id="436" name="Google Shape;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2dab7ae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332dab7ae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forward beyond the beta would require significant effort to get authors or editorial boards in place to review and approve articles.</a:t>
            </a:r>
            <a:endParaRPr/>
          </a:p>
        </p:txBody>
      </p:sp>
      <p:sp>
        <p:nvSpPr>
          <p:cNvPr id="461" name="Google Shape;461;g332dab7ae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cc71a3df9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33cc71a3df9_1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</a:pPr>
            <a:r>
              <a:rPr lang="en-US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But while industry membership has been decreasing, packaged sales to the corporate market has been increasingly strong over the last decade.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This slide includes sales of products comprised of IEEE documents, including IEL, ASPP and POP, and Enterprise. Enterprise is a product designed for the corporate market.  And this chart does not include two products that are generating good revenue from the Corporate Market: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</a:pPr>
            <a:r>
              <a:rPr lang="en-US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eBooks, not included on this slide, are selling well to corporate accounts in North America because the content is practical and applied. In 2023, e</a:t>
            </a:r>
            <a:r>
              <a:rPr lang="en-US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Books sales drove $670K in sales form 67 corporate subscribers globally, up from $369K from 45 corporate subscribers in 2019, an 82% increase.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</a:pPr>
            <a:r>
              <a:rPr lang="en-US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And IEEE DiscoveryPoint, also not included on this slide, will generate in addition nearly three quarters of a million in recognized revenue in 2024.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Source: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Product Sales – MSD 2023 year-end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33cc71a3df9_1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2dab7ae7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332dab7ae72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forward beyond the beta would require significant effort to get authors or editorial boards in place to review and approve articles.</a:t>
            </a:r>
            <a:endParaRPr/>
          </a:p>
        </p:txBody>
      </p:sp>
      <p:sp>
        <p:nvSpPr>
          <p:cNvPr id="478" name="Google Shape;478;g332dab7ae72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be7324a9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33be7324a9f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Has been a steady decline in Industry members over the past 20 years, but we did have a modest increase in 2024\ – but see two slides later -- on Corporate MSD sales</a:t>
            </a:r>
            <a:endParaRPr/>
          </a:p>
        </p:txBody>
      </p:sp>
      <p:sp>
        <p:nvSpPr>
          <p:cNvPr id="487" name="Google Shape;487;g33be7324a9f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be7324a9f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33be7324a9f_0_4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g33be7324a9f_0_4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2f606d3b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32f606d3b2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We’ve developed systems to share industry member statistics with OU industry liaisons on a regular basis. This slide shows Region level data, but we are also delivering Section and Society data.</a:t>
            </a:r>
            <a:endParaRPr/>
          </a:p>
        </p:txBody>
      </p:sp>
      <p:sp>
        <p:nvSpPr>
          <p:cNvPr id="505" name="Google Shape;505;g32f606d3b2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2f606d3b2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32f606d3b2b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We’ve developedsystems to share industry member statistics with OU industry liaisons on a regular basis. This slide shows Region level data,but we are also delivering Section and Society data.</a:t>
            </a:r>
            <a:endParaRPr/>
          </a:p>
        </p:txBody>
      </p:sp>
      <p:sp>
        <p:nvSpPr>
          <p:cNvPr id="515" name="Google Shape;515;g32f606d3b2b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gi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gif"/><Relationship Id="rId7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- Fixed">
  <p:cSld name="Presentation Title Slide Opt 1 - Fixe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" y="0"/>
            <a:ext cx="121920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 descr="A group of people looking at a computer scree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1098"/>
            <a:ext cx="12192000" cy="3160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7"/>
          <p:cNvSpPr txBox="1"/>
          <p:nvPr/>
        </p:nvSpPr>
        <p:spPr>
          <a:xfrm>
            <a:off x="913857" y="6205392"/>
            <a:ext cx="883148" cy="3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7" descr="A picture containing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1438" y="-493033"/>
            <a:ext cx="13114876" cy="176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7" descr="A picture containing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469205" y="5573110"/>
            <a:ext cx="13114876" cy="17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7"/>
          <p:cNvSpPr txBox="1"/>
          <p:nvPr/>
        </p:nvSpPr>
        <p:spPr>
          <a:xfrm>
            <a:off x="0" y="6545531"/>
            <a:ext cx="12192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7"/>
          <p:cNvSpPr txBox="1"/>
          <p:nvPr/>
        </p:nvSpPr>
        <p:spPr>
          <a:xfrm>
            <a:off x="-1" y="6607070"/>
            <a:ext cx="19351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cc71a3df9_1_109"/>
          <p:cNvSpPr txBox="1">
            <a:spLocks noGrp="1"/>
          </p:cNvSpPr>
          <p:nvPr>
            <p:ph type="body" idx="1"/>
          </p:nvPr>
        </p:nvSpPr>
        <p:spPr>
          <a:xfrm>
            <a:off x="376386" y="1663217"/>
            <a:ext cx="11544900" cy="41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5E2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33cc71a3df9_1_109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g33cc71a3df9_1_109"/>
          <p:cNvSpPr txBox="1">
            <a:spLocks noGrp="1"/>
          </p:cNvSpPr>
          <p:nvPr>
            <p:ph type="title"/>
          </p:nvPr>
        </p:nvSpPr>
        <p:spPr>
          <a:xfrm>
            <a:off x="376385" y="327534"/>
            <a:ext cx="11544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>
                <a:solidFill>
                  <a:srgbClr val="00B5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33cc71a3df9_1_109"/>
          <p:cNvSpPr txBox="1">
            <a:spLocks noGrp="1"/>
          </p:cNvSpPr>
          <p:nvPr>
            <p:ph type="body" idx="2"/>
          </p:nvPr>
        </p:nvSpPr>
        <p:spPr>
          <a:xfrm>
            <a:off x="376384" y="947716"/>
            <a:ext cx="115449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- Fixed">
  <p:cSld name="Presentation Title Slide Opt 1 - Fixed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3cc71a3df9_1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" y="0"/>
            <a:ext cx="1219202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3cc71a3df9_1_93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3cc71a3df9_1_93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pic>
        <p:nvPicPr>
          <p:cNvPr id="95" name="Google Shape;95;g33cc71a3df9_1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3cc71a3df9_1_93" descr="A group of people looking at a computer scree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1098"/>
            <a:ext cx="12192000" cy="31608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3cc71a3df9_1_93"/>
          <p:cNvSpPr txBox="1"/>
          <p:nvPr/>
        </p:nvSpPr>
        <p:spPr>
          <a:xfrm>
            <a:off x="913857" y="6205392"/>
            <a:ext cx="883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33cc71a3df9_1_93" descr="A picture containing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1438" y="-493033"/>
            <a:ext cx="13114875" cy="176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3cc71a3df9_1_93" descr="A picture containing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469204" y="5573110"/>
            <a:ext cx="13114875" cy="17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3cc71a3df9_1_9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g33cc71a3df9_1_93"/>
          <p:cNvSpPr txBox="1"/>
          <p:nvPr/>
        </p:nvSpPr>
        <p:spPr>
          <a:xfrm>
            <a:off x="0" y="6545531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3cc71a3df9_1_93"/>
          <p:cNvSpPr txBox="1"/>
          <p:nvPr/>
        </p:nvSpPr>
        <p:spPr>
          <a:xfrm>
            <a:off x="-1" y="6607070"/>
            <a:ext cx="193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cc71a3df9_1_105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3cc71a3df9_1_105"/>
          <p:cNvSpPr txBox="1">
            <a:spLocks noGrp="1"/>
          </p:cNvSpPr>
          <p:nvPr>
            <p:ph type="body" idx="1"/>
          </p:nvPr>
        </p:nvSpPr>
        <p:spPr>
          <a:xfrm>
            <a:off x="365760" y="1192307"/>
            <a:ext cx="105156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3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33cc71a3df9_1_105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cc71a3df9_1_119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 sz="3400" b="1" i="0">
                <a:solidFill>
                  <a:srgbClr val="2CB6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3cc71a3df9_1_119"/>
          <p:cNvSpPr txBox="1">
            <a:spLocks noGrp="1"/>
          </p:cNvSpPr>
          <p:nvPr>
            <p:ph type="body" idx="1"/>
          </p:nvPr>
        </p:nvSpPr>
        <p:spPr>
          <a:xfrm>
            <a:off x="365760" y="1428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Char char="▸"/>
              <a:defRPr sz="2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33cc71a3df9_1_1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33cc71a3df9_1_1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g33cc71a3df9_1_119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50798" marR="0" lvl="0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798" marR="0" lvl="1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0798" marR="0" lvl="2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798" marR="0" lvl="3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0798" marR="0" lvl="4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798" marR="0" lvl="5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0798" marR="0" lvl="6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0798" marR="0" lvl="7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0798" marR="0" lvl="8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79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cc71a3df9_1_125"/>
          <p:cNvSpPr txBox="1">
            <a:spLocks noGrp="1"/>
          </p:cNvSpPr>
          <p:nvPr>
            <p:ph type="body" idx="1"/>
          </p:nvPr>
        </p:nvSpPr>
        <p:spPr>
          <a:xfrm>
            <a:off x="376387" y="4185247"/>
            <a:ext cx="5719500" cy="16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5E2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33cc71a3df9_1_125"/>
          <p:cNvSpPr txBox="1">
            <a:spLocks noGrp="1"/>
          </p:cNvSpPr>
          <p:nvPr>
            <p:ph type="body" idx="2"/>
          </p:nvPr>
        </p:nvSpPr>
        <p:spPr>
          <a:xfrm>
            <a:off x="376386" y="1660310"/>
            <a:ext cx="11544900" cy="19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20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80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33cc71a3df9_1_125"/>
          <p:cNvSpPr>
            <a:spLocks noGrp="1"/>
          </p:cNvSpPr>
          <p:nvPr>
            <p:ph type="pic" idx="3"/>
          </p:nvPr>
        </p:nvSpPr>
        <p:spPr>
          <a:xfrm>
            <a:off x="6297293" y="4185246"/>
            <a:ext cx="5624100" cy="16119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g33cc71a3df9_1_125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g33cc71a3df9_1_125"/>
          <p:cNvSpPr txBox="1">
            <a:spLocks noGrp="1"/>
          </p:cNvSpPr>
          <p:nvPr>
            <p:ph type="title"/>
          </p:nvPr>
        </p:nvSpPr>
        <p:spPr>
          <a:xfrm>
            <a:off x="376385" y="327534"/>
            <a:ext cx="11544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>
                <a:solidFill>
                  <a:srgbClr val="00B5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3cc71a3df9_1_125"/>
          <p:cNvSpPr txBox="1">
            <a:spLocks noGrp="1"/>
          </p:cNvSpPr>
          <p:nvPr>
            <p:ph type="body" idx="4"/>
          </p:nvPr>
        </p:nvSpPr>
        <p:spPr>
          <a:xfrm>
            <a:off x="376384" y="947716"/>
            <a:ext cx="115449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cc71a3df9_1_132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g33cc71a3df9_1_132"/>
          <p:cNvSpPr txBox="1">
            <a:spLocks noGrp="1"/>
          </p:cNvSpPr>
          <p:nvPr>
            <p:ph type="body" idx="1"/>
          </p:nvPr>
        </p:nvSpPr>
        <p:spPr>
          <a:xfrm>
            <a:off x="838200" y="1200225"/>
            <a:ext cx="10515600" cy="4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33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g33cc71a3df9_1_132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 - Editable">
  <p:cSld name="Presentation Title Slide Opt 2 - Editab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33cc71a3df9_1_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3cc71a3df9_1_136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3cc71a3df9_1_136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33cc71a3df9_1_136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g33cc71a3df9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60" y="6003833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3cc71a3df9_1_136"/>
          <p:cNvSpPr txBox="1"/>
          <p:nvPr/>
        </p:nvSpPr>
        <p:spPr>
          <a:xfrm>
            <a:off x="823266" y="6205391"/>
            <a:ext cx="883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33cc71a3df9_1_136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1438" y="-493033"/>
            <a:ext cx="13114875" cy="176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3cc71a3df9_1_136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469204" y="5573110"/>
            <a:ext cx="13114875" cy="17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3cc71a3df9_1_136"/>
          <p:cNvSpPr txBox="1"/>
          <p:nvPr/>
        </p:nvSpPr>
        <p:spPr>
          <a:xfrm>
            <a:off x="0" y="6545531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3cc71a3df9_1_136"/>
          <p:cNvSpPr txBox="1"/>
          <p:nvPr/>
        </p:nvSpPr>
        <p:spPr>
          <a:xfrm>
            <a:off x="-1" y="6607070"/>
            <a:ext cx="193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3cc71a3df9_1_14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3cc71a3df9_1_147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3cc71a3df9_1_147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g33cc71a3df9_1_147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g33cc71a3df9_1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61" y="6003834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3cc71a3df9_1_147"/>
          <p:cNvSpPr txBox="1"/>
          <p:nvPr/>
        </p:nvSpPr>
        <p:spPr>
          <a:xfrm>
            <a:off x="823267" y="6205391"/>
            <a:ext cx="8205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33cc71a3df9_1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3cc71a3df9_1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1_Bullets and Imag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3be7324a9f_0_471" descr="Picture 14"/>
          <p:cNvPicPr preferRelativeResize="0"/>
          <p:nvPr/>
        </p:nvPicPr>
        <p:blipFill rotWithShape="1">
          <a:blip r:embed="rId2">
            <a:alphaModFix/>
          </a:blip>
          <a:srcRect l="3457" t="27087" r="3579"/>
          <a:stretch/>
        </p:blipFill>
        <p:spPr>
          <a:xfrm rot="10800000">
            <a:off x="-14393" y="5580535"/>
            <a:ext cx="12216388" cy="128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3be7324a9f_0_471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58" y="6003829"/>
            <a:ext cx="1135085" cy="33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3be7324a9f_0_471" descr="Picture 7"/>
          <p:cNvPicPr preferRelativeResize="0"/>
          <p:nvPr/>
        </p:nvPicPr>
        <p:blipFill rotWithShape="1">
          <a:blip r:embed="rId2">
            <a:alphaModFix/>
          </a:blip>
          <a:srcRect l="3457" t="27087" r="3579"/>
          <a:stretch/>
        </p:blipFill>
        <p:spPr>
          <a:xfrm>
            <a:off x="-14395" y="-18292"/>
            <a:ext cx="12216388" cy="128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3be7324a9f_0_471"/>
          <p:cNvSpPr txBox="1">
            <a:spLocks noGrp="1"/>
          </p:cNvSpPr>
          <p:nvPr>
            <p:ph type="title"/>
          </p:nvPr>
        </p:nvSpPr>
        <p:spPr>
          <a:xfrm>
            <a:off x="838200" y="556182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  <a:defRPr>
                <a:solidFill>
                  <a:srgbClr val="0066A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33be7324a9f_0_471"/>
          <p:cNvSpPr txBox="1">
            <a:spLocks noGrp="1"/>
          </p:cNvSpPr>
          <p:nvPr>
            <p:ph type="body" idx="1"/>
          </p:nvPr>
        </p:nvSpPr>
        <p:spPr>
          <a:xfrm>
            <a:off x="838201" y="1825623"/>
            <a:ext cx="66279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33be7324a9f_0_471"/>
          <p:cNvSpPr txBox="1">
            <a:spLocks noGrp="1"/>
          </p:cNvSpPr>
          <p:nvPr>
            <p:ph type="body" idx="2"/>
          </p:nvPr>
        </p:nvSpPr>
        <p:spPr>
          <a:xfrm>
            <a:off x="838198" y="4713400"/>
            <a:ext cx="66279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Calibri"/>
              <a:buNone/>
              <a:defRPr sz="2000" b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33be7324a9f_0_471"/>
          <p:cNvSpPr>
            <a:spLocks noGrp="1"/>
          </p:cNvSpPr>
          <p:nvPr>
            <p:ph type="pic" idx="3"/>
          </p:nvPr>
        </p:nvSpPr>
        <p:spPr>
          <a:xfrm>
            <a:off x="7616857" y="1825626"/>
            <a:ext cx="3736800" cy="37926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g33be7324a9f_0_471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Calibri"/>
              <a:buNone/>
              <a:defRPr sz="1733" b="1" i="1">
                <a:solidFill>
                  <a:srgbClr val="80808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33be7324a9f_0_471"/>
          <p:cNvSpPr txBox="1">
            <a:spLocks noGrp="1"/>
          </p:cNvSpPr>
          <p:nvPr>
            <p:ph type="sldNum" idx="12"/>
          </p:nvPr>
        </p:nvSpPr>
        <p:spPr>
          <a:xfrm>
            <a:off x="376385" y="6249475"/>
            <a:ext cx="29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- Fixed">
  <p:cSld name="Presentation Title Slide Opt 1 - Fixed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3be7324a9f_0_48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3be7324a9f_0_481"/>
          <p:cNvSpPr txBox="1">
            <a:spLocks noGrp="1"/>
          </p:cNvSpPr>
          <p:nvPr>
            <p:ph type="ctrTitle"/>
          </p:nvPr>
        </p:nvSpPr>
        <p:spPr>
          <a:xfrm>
            <a:off x="914400" y="4184082"/>
            <a:ext cx="103632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4400"/>
              <a:buFont typeface="Calibri"/>
              <a:buNone/>
              <a:defRPr sz="4400" i="0">
                <a:solidFill>
                  <a:srgbClr val="2CB6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33be7324a9f_0_481"/>
          <p:cNvSpPr txBox="1">
            <a:spLocks noGrp="1"/>
          </p:cNvSpPr>
          <p:nvPr>
            <p:ph type="subTitle" idx="1"/>
          </p:nvPr>
        </p:nvSpPr>
        <p:spPr>
          <a:xfrm>
            <a:off x="914400" y="4973468"/>
            <a:ext cx="1036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g33be7324a9f_0_481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g33be7324a9f_0_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3be7324a9f_0_481"/>
          <p:cNvSpPr txBox="1"/>
          <p:nvPr/>
        </p:nvSpPr>
        <p:spPr>
          <a:xfrm>
            <a:off x="913858" y="6205392"/>
            <a:ext cx="822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33be7324a9f_0_4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0069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3be7324a9f_0_481" descr="A picture containing person, indoor, room, work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6743" y="870069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3be7324a9f_0_4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3485" y="870069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3be7324a9f_0_481" descr="A picture containing person, compu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0228" y="870069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3be7324a9f_0_481" descr="A hand holding a magnifying glass over a blueprint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46972" y="870069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3be7324a9f_0_4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3be7324a9f_0_4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76386" y="1663217"/>
            <a:ext cx="11544951" cy="412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5E2"/>
              </a:buClr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5E2"/>
              </a:buClr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376385" y="327534"/>
            <a:ext cx="11544949" cy="56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>
                <a:solidFill>
                  <a:srgbClr val="00B5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2"/>
          </p:nvPr>
        </p:nvSpPr>
        <p:spPr>
          <a:xfrm>
            <a:off x="376384" y="947716"/>
            <a:ext cx="11544951" cy="4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- Editable">
  <p:cSld name="Presentation Title Slide Opt 1 - Editab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3be7324a9f_0_49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3be7324a9f_0_495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g33be7324a9f_0_495"/>
          <p:cNvSpPr>
            <a:spLocks noGrp="1"/>
          </p:cNvSpPr>
          <p:nvPr>
            <p:ph type="pic" idx="2"/>
          </p:nvPr>
        </p:nvSpPr>
        <p:spPr>
          <a:xfrm>
            <a:off x="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g33be7324a9f_0_495"/>
          <p:cNvSpPr>
            <a:spLocks noGrp="1"/>
          </p:cNvSpPr>
          <p:nvPr>
            <p:ph type="pic" idx="3"/>
          </p:nvPr>
        </p:nvSpPr>
        <p:spPr>
          <a:xfrm>
            <a:off x="24384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g33be7324a9f_0_495"/>
          <p:cNvSpPr>
            <a:spLocks noGrp="1"/>
          </p:cNvSpPr>
          <p:nvPr>
            <p:ph type="pic" idx="4"/>
          </p:nvPr>
        </p:nvSpPr>
        <p:spPr>
          <a:xfrm>
            <a:off x="48768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g33be7324a9f_0_495"/>
          <p:cNvSpPr>
            <a:spLocks noGrp="1"/>
          </p:cNvSpPr>
          <p:nvPr>
            <p:ph type="pic" idx="5"/>
          </p:nvPr>
        </p:nvSpPr>
        <p:spPr>
          <a:xfrm>
            <a:off x="73152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g33be7324a9f_0_495"/>
          <p:cNvSpPr>
            <a:spLocks noGrp="1"/>
          </p:cNvSpPr>
          <p:nvPr>
            <p:ph type="pic" idx="6"/>
          </p:nvPr>
        </p:nvSpPr>
        <p:spPr>
          <a:xfrm>
            <a:off x="97536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g33be7324a9f_0_495"/>
          <p:cNvSpPr txBox="1">
            <a:spLocks noGrp="1"/>
          </p:cNvSpPr>
          <p:nvPr>
            <p:ph type="ctrTitle"/>
          </p:nvPr>
        </p:nvSpPr>
        <p:spPr>
          <a:xfrm>
            <a:off x="914400" y="4184082"/>
            <a:ext cx="103632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4400"/>
              <a:buFont typeface="Calibri"/>
              <a:buNone/>
              <a:defRPr sz="4400" i="0">
                <a:solidFill>
                  <a:srgbClr val="2CB6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33be7324a9f_0_495"/>
          <p:cNvSpPr txBox="1">
            <a:spLocks noGrp="1"/>
          </p:cNvSpPr>
          <p:nvPr>
            <p:ph type="subTitle" idx="1"/>
          </p:nvPr>
        </p:nvSpPr>
        <p:spPr>
          <a:xfrm>
            <a:off x="914400" y="4973468"/>
            <a:ext cx="1036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2" name="Google Shape;182;g33be7324a9f_0_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3be7324a9f_0_495"/>
          <p:cNvSpPr txBox="1"/>
          <p:nvPr/>
        </p:nvSpPr>
        <p:spPr>
          <a:xfrm>
            <a:off x="913858" y="6205392"/>
            <a:ext cx="822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3be7324a9f_0_4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3be7324a9f_0_4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 - Fixed">
  <p:cSld name="Presentation Title Slide Opt 2 - Fixe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3be7324a9f_0_509" descr="A picture containing text, electron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3be7324a9f_0_5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3be7324a9f_0_5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3be7324a9f_0_509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3be7324a9f_0_509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g33be7324a9f_0_509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g33be7324a9f_0_5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261" y="6003834"/>
            <a:ext cx="1135081" cy="33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3be7324a9f_0_5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9499" y="1188624"/>
            <a:ext cx="1534800" cy="1534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g33be7324a9f_0_5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1569" y="605508"/>
            <a:ext cx="999600" cy="999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g33be7324a9f_0_5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97269" y="2898693"/>
            <a:ext cx="2299200" cy="2299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7" name="Google Shape;197;g33be7324a9f_0_509"/>
          <p:cNvSpPr txBox="1"/>
          <p:nvPr/>
        </p:nvSpPr>
        <p:spPr>
          <a:xfrm>
            <a:off x="823268" y="6205391"/>
            <a:ext cx="822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3be7324a9f_0_5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35085" y="-591244"/>
            <a:ext cx="3608700" cy="3608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 - Editable">
  <p:cSld name="Presentation Title Slide Opt 2 - Editab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33be7324a9f_0_522" descr="A picture containing text, electron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3be7324a9f_0_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3be7324a9f_0_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3be7324a9f_0_522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33be7324a9f_0_522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g33be7324a9f_0_522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g33be7324a9f_0_5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261" y="6003834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3be7324a9f_0_522"/>
          <p:cNvSpPr>
            <a:spLocks noGrp="1"/>
          </p:cNvSpPr>
          <p:nvPr>
            <p:ph type="pic" idx="2"/>
          </p:nvPr>
        </p:nvSpPr>
        <p:spPr>
          <a:xfrm>
            <a:off x="9029578" y="1188626"/>
            <a:ext cx="1534800" cy="1534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3be7324a9f_0_522"/>
          <p:cNvSpPr>
            <a:spLocks noGrp="1"/>
          </p:cNvSpPr>
          <p:nvPr>
            <p:ph type="pic" idx="3"/>
          </p:nvPr>
        </p:nvSpPr>
        <p:spPr>
          <a:xfrm>
            <a:off x="10621590" y="605510"/>
            <a:ext cx="1004700" cy="1004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3be7324a9f_0_522"/>
          <p:cNvSpPr>
            <a:spLocks noGrp="1"/>
          </p:cNvSpPr>
          <p:nvPr>
            <p:ph type="pic" idx="4"/>
          </p:nvPr>
        </p:nvSpPr>
        <p:spPr>
          <a:xfrm>
            <a:off x="10097271" y="2903284"/>
            <a:ext cx="2294700" cy="2294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3be7324a9f_0_522"/>
          <p:cNvSpPr txBox="1"/>
          <p:nvPr/>
        </p:nvSpPr>
        <p:spPr>
          <a:xfrm>
            <a:off x="823268" y="6205391"/>
            <a:ext cx="822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3be7324a9f_0_522"/>
          <p:cNvSpPr>
            <a:spLocks noGrp="1"/>
          </p:cNvSpPr>
          <p:nvPr>
            <p:ph type="pic" idx="5"/>
          </p:nvPr>
        </p:nvSpPr>
        <p:spPr>
          <a:xfrm>
            <a:off x="-635135" y="-593696"/>
            <a:ext cx="3613200" cy="3613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3be7324a9f_0_53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3be7324a9f_0_535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33be7324a9f_0_535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g33be7324a9f_0_535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g33be7324a9f_0_5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61" y="6003834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3be7324a9f_0_535"/>
          <p:cNvSpPr txBox="1"/>
          <p:nvPr/>
        </p:nvSpPr>
        <p:spPr>
          <a:xfrm>
            <a:off x="823268" y="6205391"/>
            <a:ext cx="822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33be7324a9f_0_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3be7324a9f_0_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33be7324a9f_0_544" descr="A picture containing text, electron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3be7324a9f_0_544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33be7324a9f_0_544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g33be7324a9f_0_544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6" name="Google Shape;226;g33be7324a9f_0_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61" y="6003834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3be7324a9f_0_544"/>
          <p:cNvSpPr txBox="1"/>
          <p:nvPr/>
        </p:nvSpPr>
        <p:spPr>
          <a:xfrm>
            <a:off x="823268" y="6205391"/>
            <a:ext cx="822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33be7324a9f_0_5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3" y="1"/>
            <a:ext cx="12216381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3be7324a9f_0_5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9900" y="6184469"/>
            <a:ext cx="12216381" cy="6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be7324a9f_0_55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33be7324a9f_0_553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g33be7324a9f_0_553"/>
          <p:cNvSpPr txBox="1">
            <a:spLocks noGrp="1"/>
          </p:cNvSpPr>
          <p:nvPr>
            <p:ph type="sldNum" idx="12"/>
          </p:nvPr>
        </p:nvSpPr>
        <p:spPr>
          <a:xfrm>
            <a:off x="11471109" y="632731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g33be7324a9f_0_553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be7324a9f_0_558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33be7324a9f_0_5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g33be7324a9f_0_5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g33be7324a9f_0_558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g33be7324a9f_0_558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be7324a9f_0_56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33be7324a9f_0_564"/>
          <p:cNvSpPr txBox="1">
            <a:spLocks noGrp="1"/>
          </p:cNvSpPr>
          <p:nvPr>
            <p:ph type="body" idx="1"/>
          </p:nvPr>
        </p:nvSpPr>
        <p:spPr>
          <a:xfrm>
            <a:off x="6172200" y="1825627"/>
            <a:ext cx="51816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g33be7324a9f_0_564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g33be7324a9f_0_564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g33be7324a9f_0_564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be7324a9f_0_570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33be7324a9f_0_570"/>
          <p:cNvSpPr txBox="1">
            <a:spLocks noGrp="1"/>
          </p:cNvSpPr>
          <p:nvPr>
            <p:ph type="body" idx="1"/>
          </p:nvPr>
        </p:nvSpPr>
        <p:spPr>
          <a:xfrm>
            <a:off x="6172200" y="3792803"/>
            <a:ext cx="51816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33be7324a9f_0_570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g33be7324a9f_0_570"/>
          <p:cNvSpPr txBox="1">
            <a:spLocks noGrp="1"/>
          </p:cNvSpPr>
          <p:nvPr>
            <p:ph type="body" idx="3"/>
          </p:nvPr>
        </p:nvSpPr>
        <p:spPr>
          <a:xfrm>
            <a:off x="6172200" y="1825627"/>
            <a:ext cx="51816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g33be7324a9f_0_570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g33be7324a9f_0_570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be7324a9f_0_577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33be7324a9f_0_577"/>
          <p:cNvSpPr txBox="1">
            <a:spLocks noGrp="1"/>
          </p:cNvSpPr>
          <p:nvPr>
            <p:ph type="body" idx="1"/>
          </p:nvPr>
        </p:nvSpPr>
        <p:spPr>
          <a:xfrm>
            <a:off x="6172200" y="2837469"/>
            <a:ext cx="51816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g33be7324a9f_0_577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g33be7324a9f_0_577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g33be7324a9f_0_577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g33be7324a9f_0_577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365760" y="1192307"/>
            <a:ext cx="105156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3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be7324a9f_0_58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33be7324a9f_0_584"/>
          <p:cNvSpPr txBox="1">
            <a:spLocks noGrp="1"/>
          </p:cNvSpPr>
          <p:nvPr>
            <p:ph type="body" idx="1"/>
          </p:nvPr>
        </p:nvSpPr>
        <p:spPr>
          <a:xfrm>
            <a:off x="838200" y="1815900"/>
            <a:ext cx="51816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g33be7324a9f_0_584"/>
          <p:cNvSpPr txBox="1">
            <a:spLocks noGrp="1"/>
          </p:cNvSpPr>
          <p:nvPr>
            <p:ph type="body" idx="2"/>
          </p:nvPr>
        </p:nvSpPr>
        <p:spPr>
          <a:xfrm>
            <a:off x="6172200" y="2837470"/>
            <a:ext cx="5181600" cy="27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g33be7324a9f_0_584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g33be7324a9f_0_584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g33be7324a9f_0_584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be7324a9f_0_591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33be7324a9f_0_591"/>
          <p:cNvSpPr txBox="1">
            <a:spLocks noGrp="1"/>
          </p:cNvSpPr>
          <p:nvPr>
            <p:ph type="body" idx="1"/>
          </p:nvPr>
        </p:nvSpPr>
        <p:spPr>
          <a:xfrm>
            <a:off x="6172200" y="3807096"/>
            <a:ext cx="51816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g33be7324a9f_0_591"/>
          <p:cNvSpPr txBox="1">
            <a:spLocks noGrp="1"/>
          </p:cNvSpPr>
          <p:nvPr>
            <p:ph type="body" idx="2"/>
          </p:nvPr>
        </p:nvSpPr>
        <p:spPr>
          <a:xfrm>
            <a:off x="838200" y="1825628"/>
            <a:ext cx="51816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g33be7324a9f_0_591"/>
          <p:cNvSpPr txBox="1">
            <a:spLocks noGrp="1"/>
          </p:cNvSpPr>
          <p:nvPr>
            <p:ph type="body" idx="3"/>
          </p:nvPr>
        </p:nvSpPr>
        <p:spPr>
          <a:xfrm>
            <a:off x="6172200" y="1847708"/>
            <a:ext cx="51816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g33be7324a9f_0_591"/>
          <p:cNvSpPr txBox="1">
            <a:spLocks noGrp="1"/>
          </p:cNvSpPr>
          <p:nvPr>
            <p:ph type="body" idx="4"/>
          </p:nvPr>
        </p:nvSpPr>
        <p:spPr>
          <a:xfrm>
            <a:off x="838200" y="3807096"/>
            <a:ext cx="51816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g33be7324a9f_0_591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g33be7324a9f_0_591"/>
          <p:cNvSpPr txBox="1">
            <a:spLocks noGrp="1"/>
          </p:cNvSpPr>
          <p:nvPr>
            <p:ph type="body" idx="5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be7324a9f_0_599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33be7324a9f_0_599"/>
          <p:cNvSpPr txBox="1">
            <a:spLocks noGrp="1"/>
          </p:cNvSpPr>
          <p:nvPr>
            <p:ph type="body" idx="1"/>
          </p:nvPr>
        </p:nvSpPr>
        <p:spPr>
          <a:xfrm>
            <a:off x="838203" y="1825625"/>
            <a:ext cx="40260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g33be7324a9f_0_599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g33be7324a9f_0_599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be7324a9f_0_60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33be7324a9f_0_604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g33be7324a9f_0_604"/>
          <p:cNvSpPr txBox="1">
            <a:spLocks noGrp="1"/>
          </p:cNvSpPr>
          <p:nvPr>
            <p:ph type="body" idx="2"/>
          </p:nvPr>
        </p:nvSpPr>
        <p:spPr>
          <a:xfrm>
            <a:off x="838200" y="4788817"/>
            <a:ext cx="5181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g33be7324a9f_0_604"/>
          <p:cNvSpPr>
            <a:spLocks noGrp="1"/>
          </p:cNvSpPr>
          <p:nvPr>
            <p:ph type="pic" idx="3"/>
          </p:nvPr>
        </p:nvSpPr>
        <p:spPr>
          <a:xfrm>
            <a:off x="838200" y="1825627"/>
            <a:ext cx="5181600" cy="29631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g33be7324a9f_0_604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g33be7324a9f_0_604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be7324a9f_0_611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be7324a9f_0_61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33be7324a9f_0_613"/>
          <p:cNvSpPr txBox="1">
            <a:spLocks noGrp="1"/>
          </p:cNvSpPr>
          <p:nvPr>
            <p:ph type="body" idx="1"/>
          </p:nvPr>
        </p:nvSpPr>
        <p:spPr>
          <a:xfrm>
            <a:off x="838200" y="2837469"/>
            <a:ext cx="105156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g33be7324a9f_0_613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33be7324a9f_0_613"/>
          <p:cNvSpPr txBox="1">
            <a:spLocks noGrp="1"/>
          </p:cNvSpPr>
          <p:nvPr>
            <p:ph type="body" idx="3"/>
          </p:nvPr>
        </p:nvSpPr>
        <p:spPr>
          <a:xfrm>
            <a:off x="838200" y="4977353"/>
            <a:ext cx="105156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rgbClr val="2CB6C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g33be7324a9f_0_613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g33be7324a9f_0_613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be7324a9f_0_620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33be7324a9f_0_620"/>
          <p:cNvSpPr txBox="1">
            <a:spLocks noGrp="1"/>
          </p:cNvSpPr>
          <p:nvPr>
            <p:ph type="body" idx="1"/>
          </p:nvPr>
        </p:nvSpPr>
        <p:spPr>
          <a:xfrm>
            <a:off x="838200" y="4006393"/>
            <a:ext cx="5181600" cy="16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g33be7324a9f_0_620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g33be7324a9f_0_620"/>
          <p:cNvSpPr>
            <a:spLocks noGrp="1"/>
          </p:cNvSpPr>
          <p:nvPr>
            <p:ph type="pic" idx="3"/>
          </p:nvPr>
        </p:nvSpPr>
        <p:spPr>
          <a:xfrm>
            <a:off x="6172200" y="4006391"/>
            <a:ext cx="5181600" cy="16119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g33be7324a9f_0_620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g33be7324a9f_0_620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be7324a9f_0_627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33be7324a9f_0_62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66279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g33be7324a9f_0_627"/>
          <p:cNvSpPr txBox="1">
            <a:spLocks noGrp="1"/>
          </p:cNvSpPr>
          <p:nvPr>
            <p:ph type="body" idx="2"/>
          </p:nvPr>
        </p:nvSpPr>
        <p:spPr>
          <a:xfrm>
            <a:off x="838200" y="4713404"/>
            <a:ext cx="66279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2CB6C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g33be7324a9f_0_627"/>
          <p:cNvSpPr>
            <a:spLocks noGrp="1"/>
          </p:cNvSpPr>
          <p:nvPr>
            <p:ph type="pic" idx="3"/>
          </p:nvPr>
        </p:nvSpPr>
        <p:spPr>
          <a:xfrm>
            <a:off x="7616859" y="1825625"/>
            <a:ext cx="3736800" cy="37926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g33be7324a9f_0_627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g33be7324a9f_0_627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33be7324a9f_0_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3be7324a9f_0_634"/>
          <p:cNvSpPr txBox="1">
            <a:spLocks noGrp="1"/>
          </p:cNvSpPr>
          <p:nvPr>
            <p:ph type="ctrTitle"/>
          </p:nvPr>
        </p:nvSpPr>
        <p:spPr>
          <a:xfrm>
            <a:off x="914400" y="4209482"/>
            <a:ext cx="103632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880"/>
              </a:spcBef>
              <a:spcAft>
                <a:spcPts val="0"/>
              </a:spcAft>
              <a:buClr>
                <a:srgbClr val="0066A1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4" name="Google Shape;314;g33be7324a9f_0_634"/>
          <p:cNvSpPr txBox="1">
            <a:spLocks noGrp="1"/>
          </p:cNvSpPr>
          <p:nvPr>
            <p:ph type="subTitle" idx="1"/>
          </p:nvPr>
        </p:nvSpPr>
        <p:spPr>
          <a:xfrm>
            <a:off x="914400" y="4998868"/>
            <a:ext cx="1036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2A000"/>
              </a:buClr>
              <a:buSzPts val="168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D2A000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g33be7324a9f_0_634"/>
          <p:cNvSpPr txBox="1">
            <a:spLocks noGrp="1"/>
          </p:cNvSpPr>
          <p:nvPr>
            <p:ph type="sldNum" idx="12"/>
          </p:nvPr>
        </p:nvSpPr>
        <p:spPr>
          <a:xfrm>
            <a:off x="5901268" y="6459539"/>
            <a:ext cx="577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Google Shape;316;g33be7324a9f_0_634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4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3be7324a9f_0_634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-1" y="-27989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3be7324a9f_0_6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3be7324a9f_0_6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3be7324a9f_0_6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3be7324a9f_0_6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3be7324a9f_0_6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3be7324a9f_0_634"/>
          <p:cNvSpPr txBox="1"/>
          <p:nvPr/>
        </p:nvSpPr>
        <p:spPr>
          <a:xfrm>
            <a:off x="3679568" y="6574292"/>
            <a:ext cx="4843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IEEE CONFIDENTIAL</a:t>
            </a:r>
            <a:endParaRPr sz="1467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4" name="Google Shape;324;g33be7324a9f_0_6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12179" y="5869860"/>
            <a:ext cx="1219156" cy="600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g33be7324a9f_0_634"/>
          <p:cNvCxnSpPr/>
          <p:nvPr/>
        </p:nvCxnSpPr>
        <p:spPr>
          <a:xfrm>
            <a:off x="10679472" y="5968181"/>
            <a:ext cx="0" cy="396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6" name="Google Shape;326;g33be7324a9f_0_6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02319" y="6016343"/>
            <a:ext cx="1104900" cy="32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">
  <p:cSld name="Presentation Title Slide Opt 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33be7324a9f_0_650"/>
          <p:cNvPicPr preferRelativeResize="0"/>
          <p:nvPr/>
        </p:nvPicPr>
        <p:blipFill rotWithShape="1">
          <a:blip r:embed="rId2">
            <a:alphaModFix amt="50000"/>
          </a:blip>
          <a:srcRect l="10602" t="24998"/>
          <a:stretch/>
        </p:blipFill>
        <p:spPr>
          <a:xfrm rot="10800000" flipH="1">
            <a:off x="-31667" y="-2"/>
            <a:ext cx="12223667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3be7324a9f_0_650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8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0" name="Google Shape;330;g33be7324a9f_0_650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2A000"/>
              </a:buClr>
              <a:buSzPts val="168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D2A000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1" name="Google Shape;331;g33be7324a9f_0_650"/>
          <p:cNvSpPr txBox="1">
            <a:spLocks noGrp="1"/>
          </p:cNvSpPr>
          <p:nvPr>
            <p:ph type="sldNum" idx="12"/>
          </p:nvPr>
        </p:nvSpPr>
        <p:spPr>
          <a:xfrm>
            <a:off x="5901268" y="6459539"/>
            <a:ext cx="577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g33be7324a9f_0_650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4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3be7324a9f_0_6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3be7324a9f_0_6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90" y="470091"/>
            <a:ext cx="1209329" cy="122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3be7324a9f_0_6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1880" y="1095103"/>
            <a:ext cx="1790737" cy="18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33be7324a9f_0_6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33be7324a9f_0_6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0092" y="2785397"/>
            <a:ext cx="2191909" cy="25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3be7324a9f_0_650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-1" y="-27989"/>
            <a:ext cx="12192001" cy="8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 sz="3400" b="1" i="0">
                <a:solidFill>
                  <a:srgbClr val="2CB6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36576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Char char="▸"/>
              <a:defRPr sz="2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50799" marR="0" lvl="0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799" marR="0" lvl="1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0799" marR="0" lvl="2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799" marR="0" lvl="3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0799" marR="0" lvl="4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799" marR="0" lvl="5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0799" marR="0" lvl="6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0799" marR="0" lvl="7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0799" marR="0" lvl="8" indent="0" algn="l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79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1_Title Only Blank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be7324a9f_0_662"/>
          <p:cNvSpPr txBox="1">
            <a:spLocks noGrp="1"/>
          </p:cNvSpPr>
          <p:nvPr>
            <p:ph type="title"/>
          </p:nvPr>
        </p:nvSpPr>
        <p:spPr>
          <a:xfrm>
            <a:off x="372535" y="546102"/>
            <a:ext cx="8775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1" name="Google Shape;341;g33be7324a9f_0_662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2" name="Google Shape;342;g33be7324a9f_0_662"/>
          <p:cNvSpPr txBox="1">
            <a:spLocks noGrp="1"/>
          </p:cNvSpPr>
          <p:nvPr>
            <p:ph type="sldNum" idx="12"/>
          </p:nvPr>
        </p:nvSpPr>
        <p:spPr>
          <a:xfrm>
            <a:off x="5901268" y="6459539"/>
            <a:ext cx="577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g33be7324a9f_0_662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lumns">
  <p:cSld name="1_Two Columns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be7324a9f_0_6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6" name="Google Shape;346;g33be7324a9f_0_6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7" name="Google Shape;347;g33be7324a9f_0_6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8" name="Google Shape;348;g33be7324a9f_0_667"/>
          <p:cNvSpPr txBox="1">
            <a:spLocks noGrp="1"/>
          </p:cNvSpPr>
          <p:nvPr>
            <p:ph type="sldNum" idx="12"/>
          </p:nvPr>
        </p:nvSpPr>
        <p:spPr>
          <a:xfrm>
            <a:off x="5901268" y="6459539"/>
            <a:ext cx="577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be7324a9f_0_672"/>
          <p:cNvSpPr txBox="1">
            <a:spLocks noGrp="1"/>
          </p:cNvSpPr>
          <p:nvPr>
            <p:ph type="title"/>
          </p:nvPr>
        </p:nvSpPr>
        <p:spPr>
          <a:xfrm>
            <a:off x="376768" y="204790"/>
            <a:ext cx="113961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C0C0C0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C0C0C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1" name="Google Shape;351;g33be7324a9f_0_672"/>
          <p:cNvSpPr txBox="1">
            <a:spLocks noGrp="1"/>
          </p:cNvSpPr>
          <p:nvPr>
            <p:ph type="body" idx="1"/>
          </p:nvPr>
        </p:nvSpPr>
        <p:spPr>
          <a:xfrm>
            <a:off x="372537" y="1085851"/>
            <a:ext cx="11400300" cy="4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A000"/>
              </a:buClr>
              <a:buSzPts val="12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2A000"/>
              </a:buClr>
              <a:buSzPts val="144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>
              <a:lnSpc>
                <a:spcPct val="95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D2A000"/>
              </a:buClr>
              <a:buSzPts val="96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8129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990000"/>
              </a:buClr>
              <a:buSzPts val="78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2" name="Google Shape;352;g33be7324a9f_0_672"/>
          <p:cNvSpPr txBox="1">
            <a:spLocks noGrp="1"/>
          </p:cNvSpPr>
          <p:nvPr>
            <p:ph type="sldNum" idx="12"/>
          </p:nvPr>
        </p:nvSpPr>
        <p:spPr>
          <a:xfrm>
            <a:off x="5901268" y="6459539"/>
            <a:ext cx="577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 Blank">
  <p:cSld name="2_Title Only 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33be7324a9f_0_6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139"/>
            <a:ext cx="12202942" cy="686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3be7324a9f_0_676"/>
          <p:cNvPicPr preferRelativeResize="0"/>
          <p:nvPr/>
        </p:nvPicPr>
        <p:blipFill rotWithShape="1">
          <a:blip r:embed="rId3">
            <a:alphaModFix/>
          </a:blip>
          <a:srcRect b="33195"/>
          <a:stretch/>
        </p:blipFill>
        <p:spPr>
          <a:xfrm>
            <a:off x="11" y="6213216"/>
            <a:ext cx="12191990" cy="64478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3be7324a9f_0_676"/>
          <p:cNvSpPr txBox="1"/>
          <p:nvPr/>
        </p:nvSpPr>
        <p:spPr>
          <a:xfrm>
            <a:off x="529187" y="6362534"/>
            <a:ext cx="2057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33be7324a9f_0_676"/>
          <p:cNvSpPr txBox="1"/>
          <p:nvPr/>
        </p:nvSpPr>
        <p:spPr>
          <a:xfrm>
            <a:off x="917761" y="6355975"/>
            <a:ext cx="880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Industry Engagement Committee		     IEEE CONFIDENTIAL 2024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3be7324a9f_0_676"/>
          <p:cNvSpPr/>
          <p:nvPr/>
        </p:nvSpPr>
        <p:spPr>
          <a:xfrm>
            <a:off x="1" y="0"/>
            <a:ext cx="216000" cy="6858000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3be7324a9f_0_67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g33be7324a9f_0_676"/>
          <p:cNvSpPr txBox="1">
            <a:spLocks noGrp="1"/>
          </p:cNvSpPr>
          <p:nvPr>
            <p:ph type="body" idx="1"/>
          </p:nvPr>
        </p:nvSpPr>
        <p:spPr>
          <a:xfrm>
            <a:off x="838200" y="1511809"/>
            <a:ext cx="10515600" cy="4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1" name="Google Shape;361;g33be7324a9f_0_676"/>
          <p:cNvPicPr preferRelativeResize="0"/>
          <p:nvPr/>
        </p:nvPicPr>
        <p:blipFill rotWithShape="1">
          <a:blip r:embed="rId4">
            <a:alphaModFix/>
          </a:blip>
          <a:srcRect l="9950" t="21881" r="3818" b="20896"/>
          <a:stretch/>
        </p:blipFill>
        <p:spPr>
          <a:xfrm>
            <a:off x="10543177" y="6301819"/>
            <a:ext cx="1381760" cy="46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33be7324a9f_0_6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139"/>
            <a:ext cx="12202942" cy="686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33be7324a9f_0_685"/>
          <p:cNvPicPr preferRelativeResize="0"/>
          <p:nvPr/>
        </p:nvPicPr>
        <p:blipFill rotWithShape="1">
          <a:blip r:embed="rId3">
            <a:alphaModFix/>
          </a:blip>
          <a:srcRect b="33195"/>
          <a:stretch/>
        </p:blipFill>
        <p:spPr>
          <a:xfrm>
            <a:off x="11" y="6213216"/>
            <a:ext cx="12191990" cy="64478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33be7324a9f_0_685"/>
          <p:cNvSpPr txBox="1"/>
          <p:nvPr/>
        </p:nvSpPr>
        <p:spPr>
          <a:xfrm>
            <a:off x="529187" y="6362534"/>
            <a:ext cx="2057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3be7324a9f_0_685"/>
          <p:cNvSpPr txBox="1"/>
          <p:nvPr/>
        </p:nvSpPr>
        <p:spPr>
          <a:xfrm>
            <a:off x="917761" y="6355975"/>
            <a:ext cx="880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Industry Engagement Committee		     IEEE CONFIDENTIAL 2024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3be7324a9f_0_685"/>
          <p:cNvSpPr/>
          <p:nvPr/>
        </p:nvSpPr>
        <p:spPr>
          <a:xfrm>
            <a:off x="1" y="0"/>
            <a:ext cx="216000" cy="6858000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3be7324a9f_0_68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g33be7324a9f_0_685"/>
          <p:cNvSpPr txBox="1">
            <a:spLocks noGrp="1"/>
          </p:cNvSpPr>
          <p:nvPr>
            <p:ph type="body" idx="1"/>
          </p:nvPr>
        </p:nvSpPr>
        <p:spPr>
          <a:xfrm>
            <a:off x="6172200" y="1825630"/>
            <a:ext cx="51816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g33be7324a9f_0_685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1" name="Google Shape;371;g33be7324a9f_0_685"/>
          <p:cNvPicPr preferRelativeResize="0"/>
          <p:nvPr/>
        </p:nvPicPr>
        <p:blipFill rotWithShape="1">
          <a:blip r:embed="rId4">
            <a:alphaModFix/>
          </a:blip>
          <a:srcRect l="9950" t="21881" r="3818" b="20896"/>
          <a:stretch/>
        </p:blipFill>
        <p:spPr>
          <a:xfrm>
            <a:off x="10543177" y="6301819"/>
            <a:ext cx="1381760" cy="46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3_Title Only Blank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be7324a9f_0_695"/>
          <p:cNvSpPr txBox="1">
            <a:spLocks noGrp="1"/>
          </p:cNvSpPr>
          <p:nvPr>
            <p:ph type="title"/>
          </p:nvPr>
        </p:nvSpPr>
        <p:spPr>
          <a:xfrm>
            <a:off x="838200" y="556182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g33be7324a9f_0_695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g33be7324a9f_0_695"/>
          <p:cNvSpPr txBox="1">
            <a:spLocks noGrp="1"/>
          </p:cNvSpPr>
          <p:nvPr>
            <p:ph type="sldNum" idx="12"/>
          </p:nvPr>
        </p:nvSpPr>
        <p:spPr>
          <a:xfrm>
            <a:off x="376389" y="6249475"/>
            <a:ext cx="29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g33be7324a9f_0_695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08080"/>
              </a:buClr>
              <a:buSzPts val="1386"/>
              <a:buFont typeface="Calibri"/>
              <a:buNone/>
              <a:defRPr sz="1848" b="1" i="1">
                <a:solidFill>
                  <a:srgbClr val="80808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A-Photos Locked">
  <p:cSld name="Title Slide 1A-Photos Locked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33be7324a9f_0_7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-10862"/>
            <a:ext cx="12191996" cy="685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33be7324a9f_0_700"/>
          <p:cNvPicPr preferRelativeResize="0"/>
          <p:nvPr/>
        </p:nvPicPr>
        <p:blipFill rotWithShape="1">
          <a:blip r:embed="rId3">
            <a:alphaModFix/>
          </a:blip>
          <a:srcRect r="26766"/>
          <a:stretch/>
        </p:blipFill>
        <p:spPr>
          <a:xfrm>
            <a:off x="0" y="6165619"/>
            <a:ext cx="12192000" cy="7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33be7324a9f_0_7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3be7324a9f_0_700"/>
          <p:cNvSpPr txBox="1">
            <a:spLocks noGrp="1"/>
          </p:cNvSpPr>
          <p:nvPr>
            <p:ph type="ctrTitle"/>
          </p:nvPr>
        </p:nvSpPr>
        <p:spPr>
          <a:xfrm>
            <a:off x="376386" y="3442191"/>
            <a:ext cx="114039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5E2"/>
              </a:buClr>
              <a:buSzPts val="4400"/>
              <a:buFont typeface="Calibri"/>
              <a:buNone/>
              <a:defRPr sz="4400" i="0">
                <a:solidFill>
                  <a:srgbClr val="00B5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g33be7324a9f_0_700"/>
          <p:cNvSpPr txBox="1">
            <a:spLocks noGrp="1"/>
          </p:cNvSpPr>
          <p:nvPr>
            <p:ph type="subTitle" idx="1"/>
          </p:nvPr>
        </p:nvSpPr>
        <p:spPr>
          <a:xfrm>
            <a:off x="376387" y="4743310"/>
            <a:ext cx="93639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3" name="Google Shape;383;g33be7324a9f_0_700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g33be7324a9f_0_700"/>
          <p:cNvSpPr txBox="1"/>
          <p:nvPr/>
        </p:nvSpPr>
        <p:spPr>
          <a:xfrm>
            <a:off x="1085869" y="6205392"/>
            <a:ext cx="1110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B5E2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B5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g33be7324a9f_0_700" descr="A picture containing art, majorelle blu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693" y="499259"/>
            <a:ext cx="12216385" cy="28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3be7324a9f_0_700"/>
          <p:cNvSpPr txBox="1"/>
          <p:nvPr/>
        </p:nvSpPr>
        <p:spPr>
          <a:xfrm>
            <a:off x="0" y="6615451"/>
            <a:ext cx="121920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3be7324a9f_0_710"/>
          <p:cNvSpPr txBox="1">
            <a:spLocks noGrp="1"/>
          </p:cNvSpPr>
          <p:nvPr>
            <p:ph type="title"/>
          </p:nvPr>
        </p:nvSpPr>
        <p:spPr>
          <a:xfrm>
            <a:off x="657727" y="365128"/>
            <a:ext cx="108765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7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g33be7324a9f_0_710"/>
          <p:cNvSpPr txBox="1">
            <a:spLocks noGrp="1"/>
          </p:cNvSpPr>
          <p:nvPr>
            <p:ph type="body" idx="1"/>
          </p:nvPr>
        </p:nvSpPr>
        <p:spPr>
          <a:xfrm>
            <a:off x="657727" y="1645278"/>
            <a:ext cx="108765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0" name="Google Shape;390;g33be7324a9f_0_7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38800"/>
            <a:ext cx="12192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3be7324a9f_0_710"/>
          <p:cNvSpPr txBox="1">
            <a:spLocks noGrp="1"/>
          </p:cNvSpPr>
          <p:nvPr>
            <p:ph type="sldNum" idx="12"/>
          </p:nvPr>
        </p:nvSpPr>
        <p:spPr>
          <a:xfrm>
            <a:off x="121025" y="6344958"/>
            <a:ext cx="51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g33be7324a9f_0_710"/>
          <p:cNvPicPr preferRelativeResize="0"/>
          <p:nvPr/>
        </p:nvPicPr>
        <p:blipFill rotWithShape="1">
          <a:blip r:embed="rId3">
            <a:alphaModFix/>
          </a:blip>
          <a:srcRect r="327"/>
          <a:stretch/>
        </p:blipFill>
        <p:spPr>
          <a:xfrm>
            <a:off x="483482" y="610745"/>
            <a:ext cx="11708519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33be7324a9f_0_7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4823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3be7324a9f_0_710"/>
          <p:cNvSpPr txBox="1"/>
          <p:nvPr/>
        </p:nvSpPr>
        <p:spPr>
          <a:xfrm>
            <a:off x="628651" y="1164353"/>
            <a:ext cx="88623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400"/>
              <a:buFont typeface="Merriweather Sans"/>
              <a:buNone/>
            </a:pPr>
            <a:endParaRPr sz="1867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33be7324a9f_0_710"/>
          <p:cNvSpPr txBox="1">
            <a:spLocks noGrp="1"/>
          </p:cNvSpPr>
          <p:nvPr>
            <p:ph type="body" idx="2"/>
          </p:nvPr>
        </p:nvSpPr>
        <p:spPr>
          <a:xfrm>
            <a:off x="660181" y="1240943"/>
            <a:ext cx="10905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 sz="2400" b="0" i="0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33be7324a9f_0_7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38800"/>
            <a:ext cx="12192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3be7324a9f_0_7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4823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3be7324a9f_0_719"/>
          <p:cNvSpPr txBox="1">
            <a:spLocks noGrp="1"/>
          </p:cNvSpPr>
          <p:nvPr>
            <p:ph type="sldNum" idx="12"/>
          </p:nvPr>
        </p:nvSpPr>
        <p:spPr>
          <a:xfrm>
            <a:off x="121025" y="6344958"/>
            <a:ext cx="51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g33be7324a9f_0_719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g33be7324a9f_0_719"/>
          <p:cNvSpPr txBox="1">
            <a:spLocks noGrp="1"/>
          </p:cNvSpPr>
          <p:nvPr>
            <p:ph type="body" idx="1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E">
  <p:cSld name="Divider Slide 1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g33be7324a9f_0_7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-10862"/>
            <a:ext cx="12191996" cy="685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3be7324a9f_0_725"/>
          <p:cNvPicPr preferRelativeResize="0"/>
          <p:nvPr/>
        </p:nvPicPr>
        <p:blipFill rotWithShape="1">
          <a:blip r:embed="rId3">
            <a:alphaModFix/>
          </a:blip>
          <a:srcRect r="26766"/>
          <a:stretch/>
        </p:blipFill>
        <p:spPr>
          <a:xfrm>
            <a:off x="0" y="6165619"/>
            <a:ext cx="12192000" cy="7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3be7324a9f_0_7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33be7324a9f_0_725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g33be7324a9f_0_725"/>
          <p:cNvSpPr txBox="1"/>
          <p:nvPr/>
        </p:nvSpPr>
        <p:spPr>
          <a:xfrm>
            <a:off x="1085869" y="6205392"/>
            <a:ext cx="1110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B5E2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33be7324a9f_0_725"/>
          <p:cNvSpPr txBox="1"/>
          <p:nvPr/>
        </p:nvSpPr>
        <p:spPr>
          <a:xfrm>
            <a:off x="0" y="6615451"/>
            <a:ext cx="121920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3be7324a9f_0_725"/>
          <p:cNvSpPr txBox="1">
            <a:spLocks noGrp="1"/>
          </p:cNvSpPr>
          <p:nvPr>
            <p:ph type="title"/>
          </p:nvPr>
        </p:nvSpPr>
        <p:spPr>
          <a:xfrm>
            <a:off x="376386" y="2670629"/>
            <a:ext cx="114039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5E2"/>
              </a:buClr>
              <a:buSzPts val="4400"/>
              <a:buFont typeface="Calibri"/>
              <a:buNone/>
              <a:defRPr sz="4400" i="0">
                <a:solidFill>
                  <a:srgbClr val="00B5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g33be7324a9f_0_725"/>
          <p:cNvSpPr txBox="1">
            <a:spLocks noGrp="1"/>
          </p:cNvSpPr>
          <p:nvPr>
            <p:ph type="body" idx="1"/>
          </p:nvPr>
        </p:nvSpPr>
        <p:spPr>
          <a:xfrm>
            <a:off x="376387" y="4117577"/>
            <a:ext cx="114039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ctrTitle"/>
          </p:nvPr>
        </p:nvSpPr>
        <p:spPr>
          <a:xfrm>
            <a:off x="529088" y="565421"/>
            <a:ext cx="11226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ubTitle" idx="1"/>
          </p:nvPr>
        </p:nvSpPr>
        <p:spPr>
          <a:xfrm>
            <a:off x="529088" y="1199109"/>
            <a:ext cx="11226000" cy="4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529088" y="1825625"/>
            <a:ext cx="11226000" cy="4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529088" y="6173339"/>
            <a:ext cx="36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2_Two Columns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33be7324a9f_0_7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139"/>
            <a:ext cx="12202942" cy="686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3be7324a9f_0_734"/>
          <p:cNvPicPr preferRelativeResize="0"/>
          <p:nvPr/>
        </p:nvPicPr>
        <p:blipFill rotWithShape="1">
          <a:blip r:embed="rId3">
            <a:alphaModFix/>
          </a:blip>
          <a:srcRect b="33195"/>
          <a:stretch/>
        </p:blipFill>
        <p:spPr>
          <a:xfrm>
            <a:off x="11" y="6213216"/>
            <a:ext cx="12191990" cy="64478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33be7324a9f_0_734"/>
          <p:cNvSpPr txBox="1"/>
          <p:nvPr/>
        </p:nvSpPr>
        <p:spPr>
          <a:xfrm>
            <a:off x="529187" y="6362534"/>
            <a:ext cx="2057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33be7324a9f_0_734"/>
          <p:cNvSpPr txBox="1"/>
          <p:nvPr/>
        </p:nvSpPr>
        <p:spPr>
          <a:xfrm>
            <a:off x="917761" y="6355975"/>
            <a:ext cx="880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Industry Engagement Committee		     IEEE CONFIDENTIAL 2023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3be7324a9f_0_734"/>
          <p:cNvSpPr/>
          <p:nvPr/>
        </p:nvSpPr>
        <p:spPr>
          <a:xfrm>
            <a:off x="1" y="0"/>
            <a:ext cx="216000" cy="6858000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33be7324a9f_0_73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g33be7324a9f_0_7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g33be7324a9f_0_7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g33be7324a9f_0_734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1" name="Google Shape;421;g33be7324a9f_0_734"/>
          <p:cNvPicPr preferRelativeResize="0"/>
          <p:nvPr/>
        </p:nvPicPr>
        <p:blipFill rotWithShape="1">
          <a:blip r:embed="rId4">
            <a:alphaModFix/>
          </a:blip>
          <a:srcRect l="9950" t="21881" r="3818" b="20896"/>
          <a:stretch/>
        </p:blipFill>
        <p:spPr>
          <a:xfrm>
            <a:off x="10543177" y="6301819"/>
            <a:ext cx="1381760" cy="46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be7324a9f_0_745"/>
          <p:cNvSpPr txBox="1">
            <a:spLocks noGrp="1"/>
          </p:cNvSpPr>
          <p:nvPr>
            <p:ph type="ctrTitle"/>
          </p:nvPr>
        </p:nvSpPr>
        <p:spPr>
          <a:xfrm>
            <a:off x="529088" y="565421"/>
            <a:ext cx="11226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9pPr>
          </a:lstStyle>
          <a:p>
            <a:endParaRPr/>
          </a:p>
        </p:txBody>
      </p:sp>
      <p:sp>
        <p:nvSpPr>
          <p:cNvPr id="424" name="Google Shape;424;g33be7324a9f_0_745"/>
          <p:cNvSpPr txBox="1">
            <a:spLocks noGrp="1"/>
          </p:cNvSpPr>
          <p:nvPr>
            <p:ph type="subTitle" idx="1"/>
          </p:nvPr>
        </p:nvSpPr>
        <p:spPr>
          <a:xfrm>
            <a:off x="529088" y="1199109"/>
            <a:ext cx="11226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g33be7324a9f_0_745"/>
          <p:cNvSpPr txBox="1">
            <a:spLocks noGrp="1"/>
          </p:cNvSpPr>
          <p:nvPr>
            <p:ph type="body" idx="2"/>
          </p:nvPr>
        </p:nvSpPr>
        <p:spPr>
          <a:xfrm>
            <a:off x="529088" y="1825625"/>
            <a:ext cx="11226000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g33be7324a9f_0_745"/>
          <p:cNvSpPr txBox="1">
            <a:spLocks noGrp="1"/>
          </p:cNvSpPr>
          <p:nvPr>
            <p:ph type="sldNum" idx="12"/>
          </p:nvPr>
        </p:nvSpPr>
        <p:spPr>
          <a:xfrm>
            <a:off x="529088" y="6173339"/>
            <a:ext cx="36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>
            <a:off x="838200" y="1200225"/>
            <a:ext cx="10515600" cy="441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33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 - Editable">
  <p:cSld name="Presentation Title Slide Opt 2 - Editab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60" y="6003833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4"/>
          <p:cNvSpPr txBox="1"/>
          <p:nvPr/>
        </p:nvSpPr>
        <p:spPr>
          <a:xfrm>
            <a:off x="823266" y="6205391"/>
            <a:ext cx="883148" cy="3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34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1438" y="-493033"/>
            <a:ext cx="13114876" cy="176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4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469205" y="5573110"/>
            <a:ext cx="13114876" cy="17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4"/>
          <p:cNvSpPr txBox="1"/>
          <p:nvPr/>
        </p:nvSpPr>
        <p:spPr>
          <a:xfrm>
            <a:off x="0" y="6545531"/>
            <a:ext cx="12192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4"/>
          <p:cNvSpPr txBox="1"/>
          <p:nvPr/>
        </p:nvSpPr>
        <p:spPr>
          <a:xfrm>
            <a:off x="-1" y="6607070"/>
            <a:ext cx="19351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1851" y="3262832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261" y="6003834"/>
            <a:ext cx="1135081" cy="3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5"/>
          <p:cNvSpPr txBox="1"/>
          <p:nvPr/>
        </p:nvSpPr>
        <p:spPr>
          <a:xfrm>
            <a:off x="823267" y="6205391"/>
            <a:ext cx="820481" cy="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US" sz="1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467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3" y="1"/>
            <a:ext cx="12216384" cy="6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9903" y="6184469"/>
            <a:ext cx="12216384" cy="6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cc71a3df9_1_114"/>
          <p:cNvSpPr txBox="1">
            <a:spLocks noGrp="1"/>
          </p:cNvSpPr>
          <p:nvPr>
            <p:ph type="ctrTitle"/>
          </p:nvPr>
        </p:nvSpPr>
        <p:spPr>
          <a:xfrm>
            <a:off x="529088" y="565421"/>
            <a:ext cx="11226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g33cc71a3df9_1_114"/>
          <p:cNvSpPr txBox="1">
            <a:spLocks noGrp="1"/>
          </p:cNvSpPr>
          <p:nvPr>
            <p:ph type="subTitle" idx="1"/>
          </p:nvPr>
        </p:nvSpPr>
        <p:spPr>
          <a:xfrm>
            <a:off x="529088" y="1199109"/>
            <a:ext cx="11226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33cc71a3df9_1_114"/>
          <p:cNvSpPr txBox="1">
            <a:spLocks noGrp="1"/>
          </p:cNvSpPr>
          <p:nvPr>
            <p:ph type="body" idx="2"/>
          </p:nvPr>
        </p:nvSpPr>
        <p:spPr>
          <a:xfrm>
            <a:off x="529088" y="1825625"/>
            <a:ext cx="11226000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33cc71a3df9_1_114"/>
          <p:cNvSpPr txBox="1">
            <a:spLocks noGrp="1"/>
          </p:cNvSpPr>
          <p:nvPr>
            <p:ph type="sldNum" idx="12"/>
          </p:nvPr>
        </p:nvSpPr>
        <p:spPr>
          <a:xfrm>
            <a:off x="529088" y="6173339"/>
            <a:ext cx="36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 descr="A picture containing dark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461438" y="-493033"/>
            <a:ext cx="13114876" cy="176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6" descr="A picture containing dark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>
            <a:off x="-469205" y="5573110"/>
            <a:ext cx="13114876" cy="17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6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body" idx="1"/>
          </p:nvPr>
        </p:nvSpPr>
        <p:spPr>
          <a:xfrm>
            <a:off x="36576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6"/>
          <p:cNvSpPr txBox="1"/>
          <p:nvPr/>
        </p:nvSpPr>
        <p:spPr>
          <a:xfrm>
            <a:off x="0" y="6545531"/>
            <a:ext cx="12192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6"/>
          <p:cNvSpPr txBox="1"/>
          <p:nvPr/>
        </p:nvSpPr>
        <p:spPr>
          <a:xfrm>
            <a:off x="-1" y="6607070"/>
            <a:ext cx="19351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33cc71a3df9_1_85" descr="A picture containing dark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461438" y="-493033"/>
            <a:ext cx="13114875" cy="176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33cc71a3df9_1_85" descr="A picture containing dark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>
            <a:off x="-469204" y="5573110"/>
            <a:ext cx="13114875" cy="17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3cc71a3df9_1_85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33cc71a3df9_1_85"/>
          <p:cNvSpPr txBox="1">
            <a:spLocks noGrp="1"/>
          </p:cNvSpPr>
          <p:nvPr>
            <p:ph type="body" idx="1"/>
          </p:nvPr>
        </p:nvSpPr>
        <p:spPr>
          <a:xfrm>
            <a:off x="365760" y="1428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33cc71a3df9_1_85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g33cc71a3df9_1_85"/>
          <p:cNvSpPr txBox="1"/>
          <p:nvPr/>
        </p:nvSpPr>
        <p:spPr>
          <a:xfrm>
            <a:off x="0" y="6545531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3cc71a3df9_1_85"/>
          <p:cNvSpPr txBox="1"/>
          <p:nvPr/>
        </p:nvSpPr>
        <p:spPr>
          <a:xfrm>
            <a:off x="-1" y="6607070"/>
            <a:ext cx="193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be7324a9f_0_467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3400"/>
              <a:buFont typeface="Calibri"/>
              <a:buNone/>
              <a:defRPr sz="3400" b="1" i="0" u="none" strike="noStrike" cap="none">
                <a:solidFill>
                  <a:srgbClr val="2CB6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g33be7324a9f_0_467"/>
          <p:cNvSpPr txBox="1"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g33be7324a9f_0_467"/>
          <p:cNvSpPr txBox="1">
            <a:spLocks noGrp="1"/>
          </p:cNvSpPr>
          <p:nvPr>
            <p:ph type="sldNum" idx="12"/>
          </p:nvPr>
        </p:nvSpPr>
        <p:spPr>
          <a:xfrm>
            <a:off x="11543122" y="6364826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.webex.com/weblink/register/r012ae216db5876478b2c8161394479d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about/corporate/industry-engagement-resource-guidelin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fairs.com/event-management-platform/virtual-job-fai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swft.space/national-space-intern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publications/subscriptions/patent-citation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membership/ieee-corporate-engagemen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"/>
          <p:cNvSpPr txBox="1">
            <a:spLocks noGrp="1"/>
          </p:cNvSpPr>
          <p:nvPr>
            <p:ph type="ctrTitle"/>
          </p:nvPr>
        </p:nvSpPr>
        <p:spPr>
          <a:xfrm>
            <a:off x="1040350" y="3855328"/>
            <a:ext cx="10363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 sz="4460"/>
              <a:t>State of IEEE Industry Engagement</a:t>
            </a:r>
            <a:endParaRPr sz="4460"/>
          </a:p>
        </p:txBody>
      </p:sp>
      <p:sp>
        <p:nvSpPr>
          <p:cNvPr id="432" name="Google Shape;432;p1"/>
          <p:cNvSpPr txBox="1">
            <a:spLocks noGrp="1"/>
          </p:cNvSpPr>
          <p:nvPr>
            <p:ph type="subTitle" idx="1"/>
          </p:nvPr>
        </p:nvSpPr>
        <p:spPr>
          <a:xfrm>
            <a:off x="914400" y="4678375"/>
            <a:ext cx="103632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375" algn="l" rtl="0">
              <a:lnSpc>
                <a:spcPct val="61000"/>
              </a:lnSpc>
              <a:spcBef>
                <a:spcPts val="1000"/>
              </a:spcBef>
              <a:spcAft>
                <a:spcPts val="0"/>
              </a:spcAft>
              <a:buSzPts val="2270"/>
              <a:buNone/>
            </a:pPr>
            <a:r>
              <a:rPr lang="en-US" sz="2600"/>
              <a:t>Jessica Bian, Chair of IEEE Industry Engagement Committee (IEC)</a:t>
            </a:r>
            <a:endParaRPr sz="2600"/>
          </a:p>
          <a:p>
            <a:pPr marL="457200" lvl="0" indent="-333375" algn="l" rtl="0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SzPts val="2270"/>
              <a:buNone/>
            </a:pPr>
            <a:r>
              <a:rPr lang="en-US" sz="2600"/>
              <a:t>Jim Ramirez, Senior Manager, IEEE Corporate Development</a:t>
            </a:r>
            <a:endParaRPr/>
          </a:p>
        </p:txBody>
      </p:sp>
      <p:sp>
        <p:nvSpPr>
          <p:cNvPr id="433" name="Google Shape;433;p1"/>
          <p:cNvSpPr txBox="1">
            <a:spLocks noGrp="1"/>
          </p:cNvSpPr>
          <p:nvPr>
            <p:ph type="subTitle" idx="1"/>
          </p:nvPr>
        </p:nvSpPr>
        <p:spPr>
          <a:xfrm>
            <a:off x="1040350" y="5566970"/>
            <a:ext cx="10363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500" i="0"/>
              <a:t>Region 3 Meeting, March 28, 2025</a:t>
            </a:r>
            <a:endParaRPr sz="2700" i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2d811c7e09_0_1"/>
          <p:cNvSpPr txBox="1">
            <a:spLocks noGrp="1"/>
          </p:cNvSpPr>
          <p:nvPr>
            <p:ph type="title"/>
          </p:nvPr>
        </p:nvSpPr>
        <p:spPr>
          <a:xfrm>
            <a:off x="226839" y="37590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</a:pPr>
            <a:r>
              <a:rPr lang="en-US" sz="2800"/>
              <a:t>2025-2030 IEEE Strategic Goals Directly Related to Industry Activities</a:t>
            </a:r>
            <a:endParaRPr/>
          </a:p>
        </p:txBody>
      </p:sp>
      <p:sp>
        <p:nvSpPr>
          <p:cNvPr id="528" name="Google Shape;528;g32d811c7e09_0_1"/>
          <p:cNvSpPr txBox="1">
            <a:spLocks noGrp="1"/>
          </p:cNvSpPr>
          <p:nvPr>
            <p:ph type="body" idx="1"/>
          </p:nvPr>
        </p:nvSpPr>
        <p:spPr>
          <a:xfrm>
            <a:off x="133350" y="902175"/>
            <a:ext cx="11797800" cy="2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2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50"/>
              <a:buChar char="▸"/>
            </a:pPr>
            <a:r>
              <a:rPr lang="en-US" sz="2100">
                <a:solidFill>
                  <a:srgbClr val="000000"/>
                </a:solidFill>
              </a:rPr>
              <a:t>Provide opportunities for technology-related interdisciplinary collaboration, research, and knowledge sharing across industry, academia, and government</a:t>
            </a:r>
            <a:endParaRPr sz="2100">
              <a:solidFill>
                <a:srgbClr val="000000"/>
              </a:solidFill>
            </a:endParaRPr>
          </a:p>
          <a:p>
            <a:pPr marL="914400" lvl="1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-"/>
            </a:pPr>
            <a:r>
              <a:rPr lang="en-US" sz="2700">
                <a:solidFill>
                  <a:srgbClr val="000000"/>
                </a:solidFill>
              </a:rPr>
              <a:t>Industry Content Platform - transform research papers to industry application content, expected to be ready by 2026</a:t>
            </a:r>
            <a:endParaRPr sz="2700">
              <a:solidFill>
                <a:srgbClr val="000000"/>
              </a:solidFill>
            </a:endParaRPr>
          </a:p>
          <a:p>
            <a:pPr marL="914400" lvl="1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-"/>
            </a:pPr>
            <a:r>
              <a:rPr lang="en-US" sz="2700">
                <a:solidFill>
                  <a:srgbClr val="000000"/>
                </a:solidFill>
              </a:rPr>
              <a:t>Create new industry conferences for product development community</a:t>
            </a:r>
            <a:endParaRPr sz="2700">
              <a:solidFill>
                <a:srgbClr val="000000"/>
              </a:solidFill>
            </a:endParaRPr>
          </a:p>
          <a:p>
            <a: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700">
                <a:solidFill>
                  <a:srgbClr val="000000"/>
                </a:solidFill>
              </a:rPr>
              <a:t>Thursday, April 10 2025, 11am, ET, </a:t>
            </a:r>
            <a:r>
              <a:rPr lang="en-US" sz="2700" u="sng">
                <a:solidFill>
                  <a:schemeClr val="hlink"/>
                </a:solidFill>
                <a:hlinkClick r:id="rId3"/>
              </a:rPr>
              <a:t>webinar</a:t>
            </a:r>
            <a:r>
              <a:rPr lang="en-US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95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800"/>
          </a:p>
        </p:txBody>
      </p:sp>
      <p:sp>
        <p:nvSpPr>
          <p:cNvPr id="529" name="Google Shape;529;g32d811c7e09_0_1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530" name="Google Shape;530;g32d811c7e09_0_1"/>
          <p:cNvGrpSpPr/>
          <p:nvPr/>
        </p:nvGrpSpPr>
        <p:grpSpPr>
          <a:xfrm>
            <a:off x="8936637" y="4311623"/>
            <a:ext cx="2170332" cy="2204338"/>
            <a:chOff x="3611776" y="414352"/>
            <a:chExt cx="2166000" cy="2166000"/>
          </a:xfrm>
        </p:grpSpPr>
        <p:sp>
          <p:nvSpPr>
            <p:cNvPr id="531" name="Google Shape;531;g32d811c7e09_0_1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7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32d811c7e09_0_1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Publications</a:t>
              </a:r>
              <a:endParaRPr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Industry Content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g32d811c7e09_0_1"/>
          <p:cNvGrpSpPr/>
          <p:nvPr/>
        </p:nvGrpSpPr>
        <p:grpSpPr>
          <a:xfrm>
            <a:off x="7915191" y="2629491"/>
            <a:ext cx="2170332" cy="2149972"/>
            <a:chOff x="4562258" y="2032864"/>
            <a:chExt cx="2166000" cy="2166000"/>
          </a:xfrm>
        </p:grpSpPr>
        <p:sp>
          <p:nvSpPr>
            <p:cNvPr id="534" name="Google Shape;534;g32d811c7e09_0_1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02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32d811c7e09_0_1"/>
            <p:cNvSpPr txBox="1"/>
            <p:nvPr/>
          </p:nvSpPr>
          <p:spPr>
            <a:xfrm>
              <a:off x="4954359" y="2705781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Individual Members</a:t>
              </a:r>
              <a:endPara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(SM, FM) </a:t>
              </a:r>
              <a:endParaRPr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g32d811c7e09_0_1"/>
          <p:cNvGrpSpPr/>
          <p:nvPr/>
        </p:nvGrpSpPr>
        <p:grpSpPr>
          <a:xfrm>
            <a:off x="7241270" y="4366168"/>
            <a:ext cx="2170332" cy="2204338"/>
            <a:chOff x="2702876" y="2032864"/>
            <a:chExt cx="2166000" cy="2166000"/>
          </a:xfrm>
        </p:grpSpPr>
        <p:sp>
          <p:nvSpPr>
            <p:cNvPr id="537" name="Google Shape;537;g32d811c7e09_0_1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801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32d811c7e09_0_1"/>
            <p:cNvSpPr txBox="1"/>
            <p:nvPr/>
          </p:nvSpPr>
          <p:spPr>
            <a:xfrm>
              <a:off x="2910738" y="2717504"/>
              <a:ext cx="172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Conferences</a:t>
              </a:r>
              <a:endParaRPr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WTS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g32d811c7e09_0_1"/>
          <p:cNvSpPr txBox="1">
            <a:spLocks noGrp="1"/>
          </p:cNvSpPr>
          <p:nvPr>
            <p:ph type="body" idx="1"/>
          </p:nvPr>
        </p:nvSpPr>
        <p:spPr>
          <a:xfrm>
            <a:off x="226850" y="3102150"/>
            <a:ext cx="67104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2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50"/>
              <a:buChar char="▸"/>
            </a:pPr>
            <a:r>
              <a:rPr lang="en-US" sz="2000">
                <a:solidFill>
                  <a:srgbClr val="000000"/>
                </a:solidFill>
              </a:rPr>
              <a:t>Empower technology professionals in their careers through ongoing education, mentoring, networking, and lifelong engagement</a:t>
            </a:r>
            <a:endParaRPr sz="2000">
              <a:solidFill>
                <a:srgbClr val="000000"/>
              </a:solidFill>
            </a:endParaRPr>
          </a:p>
          <a:p>
            <a:pPr marL="91440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Char char="-"/>
            </a:pPr>
            <a:r>
              <a:rPr lang="en-US" sz="2500">
                <a:solidFill>
                  <a:srgbClr val="000000"/>
                </a:solidFill>
              </a:rPr>
              <a:t>Engage individual industry members </a:t>
            </a:r>
            <a:endParaRPr sz="2500">
              <a:solidFill>
                <a:srgbClr val="000000"/>
              </a:solidFill>
            </a:endParaRPr>
          </a:p>
          <a:p>
            <a:pPr marL="91440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/>
              <a:t>Elevate/value individual industry members</a:t>
            </a:r>
            <a:endParaRPr sz="2500"/>
          </a:p>
          <a:p>
            <a:pPr marL="1371600" lvl="2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Senior and Fellow grades</a:t>
            </a:r>
            <a:endParaRPr sz="2500"/>
          </a:p>
          <a:p>
            <a:pPr marL="91440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/>
              <a:t>Create industry content </a:t>
            </a:r>
            <a:endParaRPr sz="2500"/>
          </a:p>
          <a:p>
            <a:pPr marL="91440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/>
              <a:t>Create conferences for industry</a:t>
            </a:r>
            <a:endParaRPr sz="2500"/>
          </a:p>
          <a:p>
            <a:pPr marL="1371600" lvl="2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400"/>
              <a:t>e.g., AI World Technology Summit (WTS)</a:t>
            </a:r>
            <a:r>
              <a:rPr lang="en-US" sz="2500"/>
              <a:t> </a:t>
            </a:r>
            <a:endParaRPr sz="2500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50"/>
              <a:buNone/>
            </a:pPr>
            <a:endParaRPr sz="25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95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74439" y="22350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</a:pPr>
            <a:r>
              <a:rPr lang="en-US" sz="2800"/>
              <a:t>Industry Member Engagement Strategy - ‘Seen, Heard, Valued’</a:t>
            </a:r>
            <a:endParaRPr/>
          </a:p>
        </p:txBody>
      </p:sp>
      <p:sp>
        <p:nvSpPr>
          <p:cNvPr id="546" name="Google Shape;546;p15"/>
          <p:cNvSpPr txBox="1">
            <a:spLocks noGrp="1"/>
          </p:cNvSpPr>
          <p:nvPr>
            <p:ph type="body" idx="1"/>
          </p:nvPr>
        </p:nvSpPr>
        <p:spPr>
          <a:xfrm>
            <a:off x="0" y="816575"/>
            <a:ext cx="12289800" cy="5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5096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r>
              <a:rPr lang="en-US"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Engagement - A meaningful contact or connection</a:t>
            </a:r>
            <a:endParaRPr sz="2250" b="1"/>
          </a:p>
          <a:p>
            <a:pPr marL="609584" lvl="0" indent="-4952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50"/>
              <a:buChar char="▸"/>
            </a:pPr>
            <a:r>
              <a:rPr lang="en-US" sz="2600">
                <a:solidFill>
                  <a:srgbClr val="000000"/>
                </a:solidFill>
              </a:rPr>
              <a:t>Has your Section had any meaningful contact/connection with each of your industry members?</a:t>
            </a:r>
            <a:endParaRPr sz="2600">
              <a:solidFill>
                <a:srgbClr val="000000"/>
              </a:solidFill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500">
                <a:solidFill>
                  <a:srgbClr val="000000"/>
                </a:solidFill>
              </a:rPr>
              <a:t>Meaningful - </a:t>
            </a:r>
            <a:r>
              <a:rPr lang="en-US" sz="2500" b="1">
                <a:solidFill>
                  <a:srgbClr val="000000"/>
                </a:solidFill>
              </a:rPr>
              <a:t>Seen, Heard, Valued;  </a:t>
            </a:r>
            <a:r>
              <a:rPr lang="en-US" sz="2500">
                <a:solidFill>
                  <a:srgbClr val="000000"/>
                </a:solidFill>
              </a:rPr>
              <a:t>not one-way flow, not just sending eNotices/emails </a:t>
            </a:r>
            <a:endParaRPr sz="2500">
              <a:solidFill>
                <a:srgbClr val="000000"/>
              </a:solidFill>
            </a:endParaRPr>
          </a:p>
          <a:p>
            <a:pPr marL="609583" lvl="0" indent="-4952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50"/>
              <a:buChar char="▸"/>
            </a:pPr>
            <a:r>
              <a:rPr lang="en-US" sz="2600" b="1"/>
              <a:t>‘Seen’</a:t>
            </a:r>
            <a:r>
              <a:rPr lang="en-US" sz="2600"/>
              <a:t> - Lead your Section to reduce Unknown Employer Type from 22% to 5% by May 31, 2025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/>
              <a:t>Region 3 has 15% Unknown (2,513 Members) as of Feb 1, 2025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rgbClr val="222222"/>
                </a:solidFill>
              </a:rPr>
              <a:t>Instructions and Data at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the Industry Engagement Resources webpage</a:t>
            </a:r>
            <a:r>
              <a:rPr lang="en-US" sz="2600">
                <a:solidFill>
                  <a:srgbClr val="222222"/>
                </a:solidFill>
              </a:rPr>
              <a:t>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▸"/>
            </a:pPr>
            <a:r>
              <a:rPr lang="en-US" sz="2600" b="1"/>
              <a:t>  ‘Valued’</a:t>
            </a:r>
            <a:r>
              <a:rPr lang="en-US" sz="2600"/>
              <a:t> - Lead your Section to nominate 90% of eligible industry members for Senior   Members IMMEDIATELY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r>
              <a:rPr lang="en-US" sz="2600"/>
              <a:t> </a:t>
            </a:r>
            <a:r>
              <a:rPr lang="en-US" sz="2900" b="1"/>
              <a:t>-</a:t>
            </a:r>
            <a:r>
              <a:rPr lang="en-US" sz="2600"/>
              <a:t> Region 3 has 10,903 (68%) eligible Members as of Feb 1, 2025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endParaRPr sz="3500">
              <a:solidFill>
                <a:srgbClr val="222222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5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endParaRPr sz="3500">
              <a:solidFill>
                <a:srgbClr val="22222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endParaRPr sz="3500">
              <a:solidFill>
                <a:srgbClr val="222222"/>
              </a:solidFill>
            </a:endParaRPr>
          </a:p>
          <a:p>
            <a:pPr marL="609584" lvl="0" indent="-5048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▸"/>
            </a:pPr>
            <a:endParaRPr sz="2600" b="1">
              <a:solidFill>
                <a:srgbClr val="98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2600">
              <a:solidFill>
                <a:srgbClr val="C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2300"/>
          </a:p>
        </p:txBody>
      </p:sp>
      <p:sp>
        <p:nvSpPr>
          <p:cNvPr id="547" name="Google Shape;547;p15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be7324a9f_0_1015"/>
          <p:cNvSpPr txBox="1">
            <a:spLocks noGrp="1"/>
          </p:cNvSpPr>
          <p:nvPr>
            <p:ph type="title"/>
          </p:nvPr>
        </p:nvSpPr>
        <p:spPr>
          <a:xfrm>
            <a:off x="226851" y="375900"/>
            <a:ext cx="118002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</a:pPr>
            <a:r>
              <a:rPr lang="en-US" sz="2800"/>
              <a:t>Industry Member Engagement Strategy - ‘Seen, Heard, Valued’ (cont’d)</a:t>
            </a:r>
            <a:endParaRPr/>
          </a:p>
        </p:txBody>
      </p:sp>
      <p:sp>
        <p:nvSpPr>
          <p:cNvPr id="554" name="Google Shape;554;g33be7324a9f_0_1015"/>
          <p:cNvSpPr txBox="1">
            <a:spLocks noGrp="1"/>
          </p:cNvSpPr>
          <p:nvPr>
            <p:ph type="body" idx="1"/>
          </p:nvPr>
        </p:nvSpPr>
        <p:spPr>
          <a:xfrm>
            <a:off x="0" y="1045175"/>
            <a:ext cx="12289800" cy="5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3" lvl="0" indent="-5619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▸"/>
            </a:pPr>
            <a:r>
              <a:rPr lang="en-US" sz="3500" b="1"/>
              <a:t>‘Heard’ - Lead your Region/Section to run virtual internship/job fairs for students and YPs</a:t>
            </a:r>
            <a:endParaRPr sz="3500" b="1"/>
          </a:p>
          <a:p>
            <a:pPr marL="914400" lvl="1" indent="-450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Char char="-"/>
            </a:pPr>
            <a:r>
              <a:rPr lang="en-US" sz="3500">
                <a:solidFill>
                  <a:srgbClr val="222222"/>
                </a:solidFill>
              </a:rPr>
              <a:t>Use </a:t>
            </a:r>
            <a:r>
              <a:rPr lang="en-US" sz="3500" u="sng">
                <a:solidFill>
                  <a:schemeClr val="hlink"/>
                </a:solidFill>
                <a:hlinkClick r:id="rId3"/>
              </a:rPr>
              <a:t>vFairs</a:t>
            </a:r>
            <a:r>
              <a:rPr lang="en-US" sz="3500">
                <a:solidFill>
                  <a:srgbClr val="222222"/>
                </a:solidFill>
              </a:rPr>
              <a:t> platform, and </a:t>
            </a:r>
            <a:r>
              <a:rPr lang="en-US" sz="3500"/>
              <a:t>invite companies to participate with internship/job openings </a:t>
            </a:r>
            <a:endParaRPr sz="3500"/>
          </a:p>
          <a:p>
            <a:pPr marL="457200" lvl="0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/>
              <a:t>The aerospace industry 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offered 3,000+ summer internships each year</a:t>
            </a:r>
            <a:r>
              <a:rPr lang="en-US" sz="3200"/>
              <a:t>. </a:t>
            </a:r>
            <a:endParaRPr sz="3200"/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endParaRPr sz="3500">
              <a:solidFill>
                <a:srgbClr val="222222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5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endParaRPr sz="3200">
              <a:solidFill>
                <a:srgbClr val="22222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</a:pPr>
            <a:endParaRPr sz="3200">
              <a:solidFill>
                <a:srgbClr val="222222"/>
              </a:solidFill>
            </a:endParaRPr>
          </a:p>
          <a:p>
            <a:pPr marL="609583" lvl="0" indent="-4857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▸"/>
            </a:pPr>
            <a:endParaRPr sz="2300" b="1">
              <a:solidFill>
                <a:srgbClr val="98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2300">
              <a:solidFill>
                <a:srgbClr val="C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2000"/>
          </a:p>
        </p:txBody>
      </p:sp>
      <p:sp>
        <p:nvSpPr>
          <p:cNvPr id="555" name="Google Shape;555;g33be7324a9f_0_1015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56" name="Google Shape;556;g33be7324a9f_0_1015"/>
          <p:cNvSpPr txBox="1"/>
          <p:nvPr/>
        </p:nvSpPr>
        <p:spPr>
          <a:xfrm>
            <a:off x="1106625" y="779325"/>
            <a:ext cx="8977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g33be7324a9f_0_1015"/>
          <p:cNvPicPr preferRelativeResize="0"/>
          <p:nvPr/>
        </p:nvPicPr>
        <p:blipFill rotWithShape="1">
          <a:blip r:embed="rId5">
            <a:alphaModFix/>
          </a:blip>
          <a:srcRect l="-11358"/>
          <a:stretch/>
        </p:blipFill>
        <p:spPr>
          <a:xfrm>
            <a:off x="10" y="3964525"/>
            <a:ext cx="5588639" cy="21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33be7324a9f_0_10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9875" y="4030175"/>
            <a:ext cx="6384724" cy="22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2d811c7e09_0_25"/>
          <p:cNvSpPr txBox="1">
            <a:spLocks noGrp="1"/>
          </p:cNvSpPr>
          <p:nvPr>
            <p:ph type="title"/>
          </p:nvPr>
        </p:nvSpPr>
        <p:spPr>
          <a:xfrm>
            <a:off x="188288" y="266024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066A1"/>
                </a:solidFill>
              </a:rPr>
              <a:t>2025 and Beyond</a:t>
            </a:r>
            <a:endParaRPr/>
          </a:p>
        </p:txBody>
      </p:sp>
      <p:sp>
        <p:nvSpPr>
          <p:cNvPr id="565" name="Google Shape;565;g32d811c7e09_0_25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66" name="Google Shape;566;g32d811c7e09_0_25"/>
          <p:cNvSpPr txBox="1"/>
          <p:nvPr/>
        </p:nvSpPr>
        <p:spPr>
          <a:xfrm>
            <a:off x="0" y="895450"/>
            <a:ext cx="12192000" cy="56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TAB TCOES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(Committee on Technical Community Outreach, Engagement and Society Membership)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Distinguished Member Recognition framework and virtual career fairs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MGA Admission &amp; Advancement Committee to accelerate Senior Member elevation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personalized industry member lifelong engagement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Personalization at Scale with AI tools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73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■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ICP - Industry Content Platform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73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■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ICGC - IEEE Career Guidance Counselor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73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■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Personalized emails 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73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■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relevant conference invites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32d811c7e09_0_25"/>
          <p:cNvSpPr txBox="1"/>
          <p:nvPr/>
        </p:nvSpPr>
        <p:spPr>
          <a:xfrm>
            <a:off x="529088" y="6173339"/>
            <a:ext cx="36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2daec011e0_0_2"/>
          <p:cNvSpPr txBox="1">
            <a:spLocks noGrp="1"/>
          </p:cNvSpPr>
          <p:nvPr>
            <p:ph type="title"/>
          </p:nvPr>
        </p:nvSpPr>
        <p:spPr>
          <a:xfrm>
            <a:off x="0" y="2985250"/>
            <a:ext cx="114324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000"/>
              <a:t>Questions &amp; Input</a:t>
            </a:r>
            <a:endParaRPr/>
          </a:p>
        </p:txBody>
      </p:sp>
      <p:sp>
        <p:nvSpPr>
          <p:cNvPr id="574" name="Google Shape;574;g32daec011e0_0_2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"/>
          <p:cNvSpPr/>
          <p:nvPr/>
        </p:nvSpPr>
        <p:spPr>
          <a:xfrm rot="-333262">
            <a:off x="8210282" y="272831"/>
            <a:ext cx="3625324" cy="98875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1D1D1"/>
          </a:solidFill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5"/>
          <p:cNvGrpSpPr/>
          <p:nvPr/>
        </p:nvGrpSpPr>
        <p:grpSpPr>
          <a:xfrm>
            <a:off x="338115" y="1161399"/>
            <a:ext cx="11864327" cy="5392769"/>
            <a:chOff x="-350651" y="-463290"/>
            <a:chExt cx="4930692" cy="3695831"/>
          </a:xfrm>
        </p:grpSpPr>
        <p:grpSp>
          <p:nvGrpSpPr>
            <p:cNvPr id="440" name="Google Shape;440;p5"/>
            <p:cNvGrpSpPr/>
            <p:nvPr/>
          </p:nvGrpSpPr>
          <p:grpSpPr>
            <a:xfrm>
              <a:off x="-350651" y="2932116"/>
              <a:ext cx="4742476" cy="300425"/>
              <a:chOff x="-422873" y="2932118"/>
              <a:chExt cx="4742475" cy="300425"/>
            </a:xfrm>
          </p:grpSpPr>
          <p:sp>
            <p:nvSpPr>
              <p:cNvPr id="441" name="Google Shape;441;p5"/>
              <p:cNvSpPr txBox="1"/>
              <p:nvPr/>
            </p:nvSpPr>
            <p:spPr>
              <a:xfrm>
                <a:off x="1293389" y="2955585"/>
                <a:ext cx="1442035" cy="2769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25" tIns="60925" rIns="60925" bIns="609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Technology Maturity</a:t>
                </a:r>
                <a:endParaRPr sz="28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2" name="Google Shape;442;p5"/>
              <p:cNvCxnSpPr/>
              <p:nvPr/>
            </p:nvCxnSpPr>
            <p:spPr>
              <a:xfrm>
                <a:off x="-422873" y="2932118"/>
                <a:ext cx="4742475" cy="7043"/>
              </a:xfrm>
              <a:prstGeom prst="straightConnector1">
                <a:avLst/>
              </a:prstGeom>
              <a:noFill/>
              <a:ln w="57150" cap="flat" cmpd="sng">
                <a:solidFill>
                  <a:srgbClr val="EB792A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43" name="Google Shape;443;p5"/>
            <p:cNvSpPr txBox="1"/>
            <p:nvPr/>
          </p:nvSpPr>
          <p:spPr>
            <a:xfrm>
              <a:off x="2639366" y="1895808"/>
              <a:ext cx="1386694" cy="6749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Core </a:t>
              </a:r>
              <a:endParaRPr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Underserved</a:t>
              </a:r>
              <a:endParaRPr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 rot="-903906">
              <a:off x="569138" y="3593"/>
              <a:ext cx="3836798" cy="184704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0000">
                    <a:alpha val="61176"/>
                  </a:srgbClr>
                </a:gs>
                <a:gs pos="45000">
                  <a:srgbClr val="FF7E79">
                    <a:alpha val="71372"/>
                  </a:srgbClr>
                </a:gs>
                <a:gs pos="83000">
                  <a:srgbClr val="F7C4A1"/>
                </a:gs>
                <a:gs pos="100000">
                  <a:srgbClr val="FAD7B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0925" tIns="60925" rIns="60925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5"/>
          <p:cNvSpPr/>
          <p:nvPr/>
        </p:nvSpPr>
        <p:spPr>
          <a:xfrm rot="-903906">
            <a:off x="240131" y="4217462"/>
            <a:ext cx="2898923" cy="1729441"/>
          </a:xfrm>
          <a:custGeom>
            <a:avLst/>
            <a:gdLst/>
            <a:ahLst/>
            <a:cxnLst/>
            <a:rect l="l" t="t" r="r" b="b"/>
            <a:pathLst>
              <a:path w="2898923" h="1729441" fill="none" extrusionOk="0">
                <a:moveTo>
                  <a:pt x="0" y="288246"/>
                </a:moveTo>
                <a:cubicBezTo>
                  <a:pt x="27606" y="92275"/>
                  <a:pt x="132240" y="-45940"/>
                  <a:pt x="288246" y="0"/>
                </a:cubicBezTo>
                <a:cubicBezTo>
                  <a:pt x="579991" y="-16912"/>
                  <a:pt x="652046" y="12924"/>
                  <a:pt x="915302" y="0"/>
                </a:cubicBezTo>
                <a:cubicBezTo>
                  <a:pt x="1178558" y="-12924"/>
                  <a:pt x="1262570" y="67796"/>
                  <a:pt x="1495910" y="0"/>
                </a:cubicBezTo>
                <a:cubicBezTo>
                  <a:pt x="1729250" y="-67796"/>
                  <a:pt x="1932170" y="34882"/>
                  <a:pt x="2099742" y="0"/>
                </a:cubicBezTo>
                <a:cubicBezTo>
                  <a:pt x="2267314" y="-34882"/>
                  <a:pt x="2473478" y="22407"/>
                  <a:pt x="2610677" y="0"/>
                </a:cubicBezTo>
                <a:cubicBezTo>
                  <a:pt x="2798553" y="33284"/>
                  <a:pt x="2883531" y="151684"/>
                  <a:pt x="2898923" y="288246"/>
                </a:cubicBezTo>
                <a:cubicBezTo>
                  <a:pt x="2944272" y="563035"/>
                  <a:pt x="2853134" y="714941"/>
                  <a:pt x="2898923" y="841662"/>
                </a:cubicBezTo>
                <a:cubicBezTo>
                  <a:pt x="2944712" y="968383"/>
                  <a:pt x="2849804" y="1164093"/>
                  <a:pt x="2898923" y="1441195"/>
                </a:cubicBezTo>
                <a:cubicBezTo>
                  <a:pt x="2870229" y="1600513"/>
                  <a:pt x="2781620" y="1745935"/>
                  <a:pt x="2610677" y="1729441"/>
                </a:cubicBezTo>
                <a:cubicBezTo>
                  <a:pt x="2382310" y="1757806"/>
                  <a:pt x="2236665" y="1728663"/>
                  <a:pt x="2099742" y="1729441"/>
                </a:cubicBezTo>
                <a:cubicBezTo>
                  <a:pt x="1962820" y="1730219"/>
                  <a:pt x="1767592" y="1679564"/>
                  <a:pt x="1472686" y="1729441"/>
                </a:cubicBezTo>
                <a:cubicBezTo>
                  <a:pt x="1177780" y="1779318"/>
                  <a:pt x="1092754" y="1700009"/>
                  <a:pt x="938527" y="1729441"/>
                </a:cubicBezTo>
                <a:cubicBezTo>
                  <a:pt x="784300" y="1758873"/>
                  <a:pt x="504797" y="1707156"/>
                  <a:pt x="288246" y="1729441"/>
                </a:cubicBezTo>
                <a:cubicBezTo>
                  <a:pt x="149049" y="1713308"/>
                  <a:pt x="-5221" y="1599332"/>
                  <a:pt x="0" y="1441195"/>
                </a:cubicBezTo>
                <a:cubicBezTo>
                  <a:pt x="-41184" y="1273615"/>
                  <a:pt x="29222" y="988468"/>
                  <a:pt x="0" y="864721"/>
                </a:cubicBezTo>
                <a:cubicBezTo>
                  <a:pt x="-29222" y="740974"/>
                  <a:pt x="33611" y="562398"/>
                  <a:pt x="0" y="288246"/>
                </a:cubicBezTo>
                <a:close/>
              </a:path>
              <a:path w="2898923" h="1729441" extrusionOk="0">
                <a:moveTo>
                  <a:pt x="0" y="288246"/>
                </a:moveTo>
                <a:cubicBezTo>
                  <a:pt x="-8395" y="131273"/>
                  <a:pt x="126728" y="5448"/>
                  <a:pt x="288246" y="0"/>
                </a:cubicBezTo>
                <a:cubicBezTo>
                  <a:pt x="459924" y="-33373"/>
                  <a:pt x="693981" y="36956"/>
                  <a:pt x="915302" y="0"/>
                </a:cubicBezTo>
                <a:cubicBezTo>
                  <a:pt x="1136623" y="-36956"/>
                  <a:pt x="1289681" y="31092"/>
                  <a:pt x="1542359" y="0"/>
                </a:cubicBezTo>
                <a:cubicBezTo>
                  <a:pt x="1795037" y="-31092"/>
                  <a:pt x="2321144" y="50302"/>
                  <a:pt x="2610677" y="0"/>
                </a:cubicBezTo>
                <a:cubicBezTo>
                  <a:pt x="2775947" y="46236"/>
                  <a:pt x="2902149" y="136786"/>
                  <a:pt x="2898923" y="288246"/>
                </a:cubicBezTo>
                <a:cubicBezTo>
                  <a:pt x="2904057" y="569109"/>
                  <a:pt x="2862866" y="641314"/>
                  <a:pt x="2898923" y="876250"/>
                </a:cubicBezTo>
                <a:cubicBezTo>
                  <a:pt x="2934980" y="1111186"/>
                  <a:pt x="2853210" y="1227943"/>
                  <a:pt x="2898923" y="1441195"/>
                </a:cubicBezTo>
                <a:cubicBezTo>
                  <a:pt x="2892986" y="1576466"/>
                  <a:pt x="2760440" y="1740506"/>
                  <a:pt x="2610677" y="1729441"/>
                </a:cubicBezTo>
                <a:cubicBezTo>
                  <a:pt x="2362773" y="1752024"/>
                  <a:pt x="2166536" y="1699392"/>
                  <a:pt x="2053294" y="1729441"/>
                </a:cubicBezTo>
                <a:cubicBezTo>
                  <a:pt x="1940052" y="1759490"/>
                  <a:pt x="1739839" y="1715696"/>
                  <a:pt x="1519134" y="1729441"/>
                </a:cubicBezTo>
                <a:cubicBezTo>
                  <a:pt x="1298429" y="1743186"/>
                  <a:pt x="1126705" y="1711039"/>
                  <a:pt x="938527" y="1729441"/>
                </a:cubicBezTo>
                <a:cubicBezTo>
                  <a:pt x="750349" y="1747843"/>
                  <a:pt x="571580" y="1711936"/>
                  <a:pt x="288246" y="1729441"/>
                </a:cubicBezTo>
                <a:cubicBezTo>
                  <a:pt x="146599" y="1695950"/>
                  <a:pt x="22891" y="1589340"/>
                  <a:pt x="0" y="1441195"/>
                </a:cubicBezTo>
                <a:cubicBezTo>
                  <a:pt x="-666" y="1298058"/>
                  <a:pt x="46705" y="1024339"/>
                  <a:pt x="0" y="864721"/>
                </a:cubicBezTo>
                <a:cubicBezTo>
                  <a:pt x="-46705" y="705103"/>
                  <a:pt x="32972" y="513646"/>
                  <a:pt x="0" y="288246"/>
                </a:cubicBezTo>
                <a:close/>
              </a:path>
            </a:pathLst>
          </a:custGeom>
          <a:gradFill>
            <a:gsLst>
              <a:gs pos="0">
                <a:srgbClr val="98C2F5"/>
              </a:gs>
              <a:gs pos="4000">
                <a:srgbClr val="98C2F5"/>
              </a:gs>
              <a:gs pos="50000">
                <a:srgbClr val="BFD7F7"/>
              </a:gs>
              <a:gs pos="100000">
                <a:srgbClr val="DFEBFB">
                  <a:alpha val="0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"/>
          <p:cNvSpPr txBox="1">
            <a:spLocks noGrp="1"/>
          </p:cNvSpPr>
          <p:nvPr>
            <p:ph type="sldNum" idx="12"/>
          </p:nvPr>
        </p:nvSpPr>
        <p:spPr>
          <a:xfrm>
            <a:off x="317054" y="6204183"/>
            <a:ext cx="648879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/>
          </p:nvPr>
        </p:nvSpPr>
        <p:spPr>
          <a:xfrm>
            <a:off x="317054" y="308393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3400">
                <a:solidFill>
                  <a:srgbClr val="0066A1"/>
                </a:solidFill>
              </a:rPr>
              <a:t>Industry Professionals’ Needs – Unmet</a:t>
            </a:r>
            <a:endParaRPr sz="3400">
              <a:solidFill>
                <a:srgbClr val="0066A1"/>
              </a:solidFill>
            </a:endParaRPr>
          </a:p>
        </p:txBody>
      </p:sp>
      <p:sp>
        <p:nvSpPr>
          <p:cNvPr id="448" name="Google Shape;448;p5"/>
          <p:cNvSpPr txBox="1"/>
          <p:nvPr/>
        </p:nvSpPr>
        <p:spPr>
          <a:xfrm>
            <a:off x="338116" y="5321587"/>
            <a:ext cx="227910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Researchers &amp; Academics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"/>
          <p:cNvSpPr txBox="1"/>
          <p:nvPr/>
        </p:nvSpPr>
        <p:spPr>
          <a:xfrm>
            <a:off x="900599" y="4879953"/>
            <a:ext cx="1887193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R&amp;D - Innovation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"/>
          <p:cNvSpPr txBox="1"/>
          <p:nvPr/>
        </p:nvSpPr>
        <p:spPr>
          <a:xfrm>
            <a:off x="4111704" y="3709121"/>
            <a:ext cx="2535154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Tools &amp; Product Developers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"/>
          <p:cNvSpPr txBox="1"/>
          <p:nvPr/>
        </p:nvSpPr>
        <p:spPr>
          <a:xfrm>
            <a:off x="5948714" y="3015624"/>
            <a:ext cx="2601774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Solutions &amp; Deployment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"/>
          <p:cNvSpPr txBox="1"/>
          <p:nvPr/>
        </p:nvSpPr>
        <p:spPr>
          <a:xfrm>
            <a:off x="8550487" y="2211818"/>
            <a:ext cx="3071241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Applications, Support, &amp; Maintenance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"/>
          <p:cNvSpPr txBox="1"/>
          <p:nvPr/>
        </p:nvSpPr>
        <p:spPr>
          <a:xfrm>
            <a:off x="252201" y="3054837"/>
            <a:ext cx="1833531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IEEE best known today</a:t>
            </a: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5"/>
          <p:cNvCxnSpPr/>
          <p:nvPr/>
        </p:nvCxnSpPr>
        <p:spPr>
          <a:xfrm>
            <a:off x="756006" y="3734607"/>
            <a:ext cx="289186" cy="60777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455" name="Google Shape;455;p5"/>
          <p:cNvSpPr txBox="1"/>
          <p:nvPr/>
        </p:nvSpPr>
        <p:spPr>
          <a:xfrm rot="-495038">
            <a:off x="8858860" y="383491"/>
            <a:ext cx="1695260" cy="5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33" b="0" i="0" u="none" strike="noStrike" cap="none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rPr>
              <a:t>Technicians</a:t>
            </a:r>
            <a:br>
              <a:rPr lang="en-US" sz="1333" b="0" i="0" u="none" strike="noStrike" cap="none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33" b="0" i="0" u="none" strike="noStrike" cap="none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rPr>
              <a:t>(Engineering Affiliates)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"/>
          <p:cNvSpPr txBox="1"/>
          <p:nvPr/>
        </p:nvSpPr>
        <p:spPr>
          <a:xfrm>
            <a:off x="1398945" y="4438655"/>
            <a:ext cx="1550732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5"/>
          <p:cNvCxnSpPr/>
          <p:nvPr/>
        </p:nvCxnSpPr>
        <p:spPr>
          <a:xfrm rot="10800000">
            <a:off x="8829368" y="4076376"/>
            <a:ext cx="412955" cy="652504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2dab7ae72_0_0"/>
          <p:cNvSpPr txBox="1">
            <a:spLocks noGrp="1"/>
          </p:cNvSpPr>
          <p:nvPr>
            <p:ph type="title"/>
          </p:nvPr>
        </p:nvSpPr>
        <p:spPr>
          <a:xfrm>
            <a:off x="226839" y="14730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</a:pPr>
            <a:r>
              <a:rPr lang="en-US" sz="2800"/>
              <a:t>IEEE Corporate Engagement Is STRONG in Publication Sales</a:t>
            </a:r>
            <a:endParaRPr/>
          </a:p>
        </p:txBody>
      </p:sp>
      <p:sp>
        <p:nvSpPr>
          <p:cNvPr id="464" name="Google Shape;464;g332dab7ae72_0_0"/>
          <p:cNvSpPr txBox="1">
            <a:spLocks noGrp="1"/>
          </p:cNvSpPr>
          <p:nvPr>
            <p:ph type="body" idx="1"/>
          </p:nvPr>
        </p:nvSpPr>
        <p:spPr>
          <a:xfrm>
            <a:off x="133350" y="624300"/>
            <a:ext cx="117978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2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▸"/>
            </a:pPr>
            <a:r>
              <a:rPr lang="en-US" sz="2100"/>
              <a:t>Corporate revenue from IEEE Xplore sales is ~$66M (end of 2024)</a:t>
            </a:r>
            <a:endParaRPr sz="2100"/>
          </a:p>
          <a:p>
            <a:pPr marL="457200" lvl="0" indent="-352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▸"/>
            </a:pPr>
            <a:r>
              <a:rPr lang="en-US" sz="2100"/>
              <a:t>This represents 23% of our overall business at IEEE - Much higher % than for many others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800"/>
          </a:p>
        </p:txBody>
      </p:sp>
      <p:sp>
        <p:nvSpPr>
          <p:cNvPr id="465" name="Google Shape;465;g332dab7ae72_0_0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466" name="Google Shape;466;g332dab7ae7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677" y="1598900"/>
            <a:ext cx="8740301" cy="48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cc71a3df9_1_78"/>
          <p:cNvSpPr txBox="1">
            <a:spLocks noGrp="1"/>
          </p:cNvSpPr>
          <p:nvPr>
            <p:ph type="ctrTitle"/>
          </p:nvPr>
        </p:nvSpPr>
        <p:spPr>
          <a:xfrm>
            <a:off x="529088" y="260621"/>
            <a:ext cx="11226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/>
              <a:t>Packaged Products to Corporate Market Increasing</a:t>
            </a:r>
            <a:endParaRPr/>
          </a:p>
          <a:p>
            <a:pPr marL="457200" marR="0" lvl="0" indent="-447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50"/>
              <a:buChar char="-"/>
            </a:pPr>
            <a:r>
              <a:rPr lang="en-US" sz="2050" b="0">
                <a:solidFill>
                  <a:schemeClr val="dk1"/>
                </a:solidFill>
              </a:rPr>
              <a:t>Today's corporations continue to deliver new patented technologies at an ever-increasing pace, and </a:t>
            </a:r>
            <a:r>
              <a:rPr lang="en-US" sz="2050" b="0" u="sng">
                <a:solidFill>
                  <a:schemeClr val="hlink"/>
                </a:solidFill>
                <a:hlinkClick r:id="rId3"/>
              </a:rPr>
              <a:t>IEEE is by far the most-cited publisher in new patents.</a:t>
            </a:r>
            <a:endParaRPr sz="4300"/>
          </a:p>
        </p:txBody>
      </p:sp>
      <p:sp>
        <p:nvSpPr>
          <p:cNvPr id="473" name="Google Shape;473;g33cc71a3df9_1_78"/>
          <p:cNvSpPr txBox="1">
            <a:spLocks noGrp="1"/>
          </p:cNvSpPr>
          <p:nvPr>
            <p:ph type="sldNum" idx="12"/>
          </p:nvPr>
        </p:nvSpPr>
        <p:spPr>
          <a:xfrm>
            <a:off x="529088" y="6173339"/>
            <a:ext cx="36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74" name="Google Shape;474;g33cc71a3df9_1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082" y="1716624"/>
            <a:ext cx="11512200" cy="47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2dab7ae72_0_26"/>
          <p:cNvSpPr txBox="1">
            <a:spLocks noGrp="1"/>
          </p:cNvSpPr>
          <p:nvPr>
            <p:ph type="title"/>
          </p:nvPr>
        </p:nvSpPr>
        <p:spPr>
          <a:xfrm>
            <a:off x="226851" y="375900"/>
            <a:ext cx="115203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</a:pPr>
            <a:r>
              <a:rPr lang="en-US" sz="2800"/>
              <a:t>Corporate Engagement in Conferences, Membership, and Other Areas?</a:t>
            </a:r>
            <a:endParaRPr/>
          </a:p>
        </p:txBody>
      </p:sp>
      <p:sp>
        <p:nvSpPr>
          <p:cNvPr id="481" name="Google Shape;481;g332dab7ae72_0_26"/>
          <p:cNvSpPr txBox="1">
            <a:spLocks noGrp="1"/>
          </p:cNvSpPr>
          <p:nvPr>
            <p:ph type="body" idx="1"/>
          </p:nvPr>
        </p:nvSpPr>
        <p:spPr>
          <a:xfrm>
            <a:off x="133350" y="902175"/>
            <a:ext cx="11797800" cy="2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95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1800"/>
          </a:p>
        </p:txBody>
      </p:sp>
      <p:sp>
        <p:nvSpPr>
          <p:cNvPr id="482" name="Google Shape;482;g332dab7ae72_0_26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83" name="Google Shape;483;g332dab7ae72_0_26"/>
          <p:cNvSpPr txBox="1">
            <a:spLocks noGrp="1"/>
          </p:cNvSpPr>
          <p:nvPr>
            <p:ph type="body" idx="1"/>
          </p:nvPr>
        </p:nvSpPr>
        <p:spPr>
          <a:xfrm>
            <a:off x="0" y="1143400"/>
            <a:ext cx="12192000" cy="50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444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400"/>
              <a:buChar char="-"/>
            </a:pPr>
            <a:r>
              <a:rPr lang="en-US" sz="3400"/>
              <a:t>Engage companies - </a:t>
            </a:r>
            <a:r>
              <a:rPr lang="en-US" sz="3400" u="sng">
                <a:solidFill>
                  <a:schemeClr val="hlink"/>
                </a:solidFill>
                <a:hlinkClick r:id="rId3"/>
              </a:rPr>
              <a:t>IEEE Premier Corporate Program</a:t>
            </a:r>
            <a:endParaRPr sz="3400"/>
          </a:p>
          <a:p>
            <a:pPr marL="137160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•"/>
            </a:pPr>
            <a:r>
              <a:rPr lang="en-US" sz="3733" b="1">
                <a:solidFill>
                  <a:srgbClr val="0066A1"/>
                </a:solidFill>
              </a:rPr>
              <a:t>One IEEE </a:t>
            </a:r>
            <a:r>
              <a:rPr lang="en-US" sz="3200"/>
              <a:t>- One-Stop VIP Services (Platinum, Gold and Silver)</a:t>
            </a:r>
            <a:endParaRPr sz="3200"/>
          </a:p>
          <a:p>
            <a:pPr marL="182880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Char char="▪"/>
            </a:pPr>
            <a:r>
              <a:rPr lang="en-US" sz="2900"/>
              <a:t>Xplore</a:t>
            </a:r>
            <a:r>
              <a:rPr lang="en-US" sz="2700"/>
              <a:t> </a:t>
            </a:r>
            <a:r>
              <a:rPr lang="en-US" sz="2900"/>
              <a:t>Subscription discount, employee IEEE membership discount</a:t>
            </a:r>
            <a:endParaRPr sz="2900"/>
          </a:p>
          <a:p>
            <a:pPr marL="1828800" lvl="3" indent="-412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900"/>
              <a:buChar char="▪"/>
            </a:pPr>
            <a:r>
              <a:rPr lang="en-US" sz="2900"/>
              <a:t>Access to talents, local Sections/Chapters</a:t>
            </a:r>
            <a:endParaRPr sz="2900"/>
          </a:p>
          <a:p>
            <a:pPr marL="1828800" lvl="3" indent="-412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900"/>
              <a:buChar char="▪"/>
            </a:pPr>
            <a:r>
              <a:rPr lang="en-US" sz="2900"/>
              <a:t>Society/Council Resource Centers</a:t>
            </a:r>
            <a:endParaRPr sz="2900"/>
          </a:p>
          <a:p>
            <a:pPr marL="1828800" lvl="3" indent="-412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900"/>
              <a:buChar char="▪"/>
            </a:pPr>
            <a:r>
              <a:rPr lang="en-US" sz="2900"/>
              <a:t>Event Sponsorship, Standards development, and more</a:t>
            </a:r>
            <a:endParaRPr sz="2900"/>
          </a:p>
          <a:p>
            <a:pPr marL="137160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Boeing, Lockheed Martin, OPPO</a:t>
            </a:r>
            <a:endParaRPr sz="3200"/>
          </a:p>
          <a:p>
            <a:pPr marL="137160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TMEIC, Shemar in 2024</a:t>
            </a:r>
            <a:endParaRPr sz="3200"/>
          </a:p>
          <a:p>
            <a:pPr marL="137160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Ongoing discussion with Samsung and others</a:t>
            </a:r>
            <a:endParaRPr sz="3200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50"/>
              <a:buNone/>
            </a:pPr>
            <a:r>
              <a:rPr lang="en-US" sz="3200" b="1"/>
              <a:t> </a:t>
            </a:r>
            <a:endParaRPr sz="3200" b="1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315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3be7324a9f_0_78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90" name="Google Shape;490;g33be7324a9f_0_78"/>
          <p:cNvSpPr txBox="1">
            <a:spLocks noGrp="1"/>
          </p:cNvSpPr>
          <p:nvPr>
            <p:ph type="title"/>
          </p:nvPr>
        </p:nvSpPr>
        <p:spPr>
          <a:xfrm>
            <a:off x="376385" y="327534"/>
            <a:ext cx="11544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r>
              <a:rPr lang="en-US"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 Individual Membership – Overall and Industry, 2000 to 2024</a:t>
            </a:r>
            <a:endParaRPr sz="2450"/>
          </a:p>
        </p:txBody>
      </p:sp>
      <p:pic>
        <p:nvPicPr>
          <p:cNvPr id="491" name="Google Shape;491;g33be7324a9f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88" y="701450"/>
            <a:ext cx="11827625" cy="60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be7324a9f_0_458"/>
          <p:cNvSpPr txBox="1"/>
          <p:nvPr/>
        </p:nvSpPr>
        <p:spPr>
          <a:xfrm>
            <a:off x="264568" y="6296380"/>
            <a:ext cx="2057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33be7324a9f_0_458"/>
          <p:cNvSpPr txBox="1"/>
          <p:nvPr/>
        </p:nvSpPr>
        <p:spPr>
          <a:xfrm>
            <a:off x="653143" y="6289820"/>
            <a:ext cx="607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IEEE Industry Engagement Committee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33be7324a9f_0_458"/>
          <p:cNvSpPr txBox="1">
            <a:spLocks noGrp="1"/>
          </p:cNvSpPr>
          <p:nvPr>
            <p:ph type="title"/>
          </p:nvPr>
        </p:nvSpPr>
        <p:spPr>
          <a:xfrm>
            <a:off x="110412" y="292714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rgbClr val="14264C"/>
                </a:solidFill>
              </a:rPr>
              <a:t>IEEE Goals</a:t>
            </a:r>
            <a:endParaRPr>
              <a:solidFill>
                <a:srgbClr val="14264C"/>
              </a:solidFill>
            </a:endParaRPr>
          </a:p>
        </p:txBody>
      </p:sp>
      <p:sp>
        <p:nvSpPr>
          <p:cNvPr id="500" name="Google Shape;500;g33be7324a9f_0_458"/>
          <p:cNvSpPr txBox="1">
            <a:spLocks noGrp="1"/>
          </p:cNvSpPr>
          <p:nvPr>
            <p:ph type="sldNum" idx="12"/>
          </p:nvPr>
        </p:nvSpPr>
        <p:spPr>
          <a:xfrm>
            <a:off x="376385" y="6249475"/>
            <a:ext cx="29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501" name="Google Shape;501;g33be7324a9f_0_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0275"/>
            <a:ext cx="11955050" cy="55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2f606d3b2b_0_0"/>
          <p:cNvSpPr txBox="1">
            <a:spLocks noGrp="1"/>
          </p:cNvSpPr>
          <p:nvPr>
            <p:ph type="title"/>
          </p:nvPr>
        </p:nvSpPr>
        <p:spPr>
          <a:xfrm>
            <a:off x="298210" y="30068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r>
              <a:rPr lang="en-US">
                <a:solidFill>
                  <a:srgbClr val="0066A1"/>
                </a:solidFill>
              </a:rPr>
              <a:t>Percent of Members in Industry &amp; Percent with no data</a:t>
            </a:r>
            <a:endParaRPr/>
          </a:p>
        </p:txBody>
      </p:sp>
      <p:sp>
        <p:nvSpPr>
          <p:cNvPr id="508" name="Google Shape;508;g32f606d3b2b_0_0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50799" lvl="0" indent="0" algn="l" rtl="0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509" name="Google Shape;509;g32f606d3b2b_0_0"/>
          <p:cNvGraphicFramePr/>
          <p:nvPr/>
        </p:nvGraphicFramePr>
        <p:xfrm>
          <a:off x="108200" y="97749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{558FCD77-5A02-48C9-A0A1-095230B20B41}</a:tableStyleId>
              </a:tblPr>
              <a:tblGrid>
                <a:gridCol w="121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3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Name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Employer Type Data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HG Membership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Known Employer Type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Unknown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Industry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Academia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2,522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15,543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13,021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2,278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14,023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11,745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3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2,513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16,572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14,059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1,612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11,112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9,500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2,163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16,142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13,979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3,970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30,758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26,788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1,532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9,909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8,377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8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8,442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52,423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43,981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9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2,165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9,905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7,740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10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16,257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89,448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73,191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sz="1400" u="none" strike="noStrike" cap="none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43,454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265,835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222,381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10" name="Google Shape;510;g32f606d3b2b_0_0"/>
          <p:cNvSpPr/>
          <p:nvPr/>
        </p:nvSpPr>
        <p:spPr>
          <a:xfrm>
            <a:off x="6385975" y="3064600"/>
            <a:ext cx="496500" cy="27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32f606d3b2b_0_0"/>
          <p:cNvSpPr/>
          <p:nvPr/>
        </p:nvSpPr>
        <p:spPr>
          <a:xfrm>
            <a:off x="1323350" y="3064600"/>
            <a:ext cx="496500" cy="27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f606d3b2b_0_71"/>
          <p:cNvSpPr txBox="1">
            <a:spLocks noGrp="1"/>
          </p:cNvSpPr>
          <p:nvPr>
            <p:ph type="title"/>
          </p:nvPr>
        </p:nvSpPr>
        <p:spPr>
          <a:xfrm>
            <a:off x="365760" y="30068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r>
              <a:rPr lang="en-US">
                <a:solidFill>
                  <a:srgbClr val="0066A1"/>
                </a:solidFill>
              </a:rPr>
              <a:t>Percent of Members Eligible for Senior Member</a:t>
            </a:r>
            <a:endParaRPr/>
          </a:p>
        </p:txBody>
      </p:sp>
      <p:sp>
        <p:nvSpPr>
          <p:cNvPr id="518" name="Google Shape;518;g32f606d3b2b_0_71"/>
          <p:cNvSpPr txBox="1">
            <a:spLocks noGrp="1"/>
          </p:cNvSpPr>
          <p:nvPr>
            <p:ph type="sldNum" idx="12"/>
          </p:nvPr>
        </p:nvSpPr>
        <p:spPr>
          <a:xfrm>
            <a:off x="376387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50799" lvl="0" indent="0" algn="l" rtl="0">
              <a:lnSpc>
                <a:spcPct val="106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519" name="Google Shape;519;g32f606d3b2b_0_71"/>
          <p:cNvGraphicFramePr/>
          <p:nvPr/>
        </p:nvGraphicFramePr>
        <p:xfrm>
          <a:off x="423399" y="97759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{558FCD77-5A02-48C9-A0A1-095230B20B41}</a:tableStyleId>
              </a:tblPr>
              <a:tblGrid>
                <a:gridCol w="108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7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Name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Members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(all Grades)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Potential Endorsers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(SM, F, LS, LF)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Pct Current SM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AM, M, LM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Senior Members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Pct Potential SM of total membership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Pct of AM, M, LM who are Potential SM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25,680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4,802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16,538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12,398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75.0%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21,967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4,221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14,431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11,068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76.7%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3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27,033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5,655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15,855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10,903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68.8%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17,621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3,265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10,676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7,721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72.3%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24,483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4,499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15,406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10,603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68.8%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45,476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9,134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16.7%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30,097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21,534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14,854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2,610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8,737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5,970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40.2%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68.3%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8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92,627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13,216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40,883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23,497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25.4%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57.5%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9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24,405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2,148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7,911 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3,569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14.6%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45.1%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10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213,029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19,315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70,939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31,362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44.2%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sz="1400" u="none" strike="noStrike" cap="none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507,175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68,865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11.9%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231,473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138,625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27.3%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59.9%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0" name="Google Shape;520;g32f606d3b2b_0_71"/>
          <p:cNvSpPr/>
          <p:nvPr/>
        </p:nvSpPr>
        <p:spPr>
          <a:xfrm>
            <a:off x="7058975" y="2848775"/>
            <a:ext cx="496500" cy="27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g32f606d3b2b_0_71"/>
          <p:cNvSpPr/>
          <p:nvPr/>
        </p:nvSpPr>
        <p:spPr>
          <a:xfrm>
            <a:off x="10268325" y="2848775"/>
            <a:ext cx="496500" cy="27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Microsoft Office PowerPoint</Application>
  <PresentationFormat>Widescreen</PresentationFormat>
  <Paragraphs>333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Noto Sans Symbols</vt:lpstr>
      <vt:lpstr>Open Sans</vt:lpstr>
      <vt:lpstr>Calibri</vt:lpstr>
      <vt:lpstr>Courier New</vt:lpstr>
      <vt:lpstr>Merriweather Sans</vt:lpstr>
      <vt:lpstr>1_Theme 1</vt:lpstr>
      <vt:lpstr>1_Theme 1</vt:lpstr>
      <vt:lpstr>Theme 1</vt:lpstr>
      <vt:lpstr>State of IEEE Industry Engagement</vt:lpstr>
      <vt:lpstr>Industry Professionals’ Needs – Unmet</vt:lpstr>
      <vt:lpstr>IEEE Corporate Engagement Is STRONG in Publication Sales</vt:lpstr>
      <vt:lpstr>Packaged Products to Corporate Market Increasing Today's corporations continue to deliver new patented technologies at an ever-increasing pace, and IEEE is by far the most-cited publisher in new patents.</vt:lpstr>
      <vt:lpstr>Corporate Engagement in Conferences, Membership, and Other Areas?</vt:lpstr>
      <vt:lpstr>IEEE Individual Membership – Overall and Industry, 2000 to 2024</vt:lpstr>
      <vt:lpstr>IEEE Goals</vt:lpstr>
      <vt:lpstr>Percent of Members in Industry &amp; Percent with no data</vt:lpstr>
      <vt:lpstr>Percent of Members Eligible for Senior Member</vt:lpstr>
      <vt:lpstr>2025-2030 IEEE Strategic Goals Directly Related to Industry Activities</vt:lpstr>
      <vt:lpstr>Industry Member Engagement Strategy - ‘Seen, Heard, Valued’</vt:lpstr>
      <vt:lpstr>Industry Member Engagement Strategy - ‘Seen, Heard, Valued’ (cont’d)</vt:lpstr>
      <vt:lpstr>2025 and Beyond</vt:lpstr>
      <vt:lpstr>Questions &amp;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Providence More</dc:creator>
  <cp:lastModifiedBy>Pat Donohoe</cp:lastModifiedBy>
  <cp:revision>1</cp:revision>
  <dcterms:created xsi:type="dcterms:W3CDTF">2023-01-06T20:47:10Z</dcterms:created>
  <dcterms:modified xsi:type="dcterms:W3CDTF">2025-03-28T03:16:37Z</dcterms:modified>
</cp:coreProperties>
</file>