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" r:id="rId2"/>
    <p:sldId id="261" r:id="rId3"/>
    <p:sldId id="257" r:id="rId4"/>
    <p:sldId id="258" r:id="rId5"/>
    <p:sldId id="277" r:id="rId6"/>
    <p:sldId id="275" r:id="rId7"/>
    <p:sldId id="276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575"/>
  </p:normalViewPr>
  <p:slideViewPr>
    <p:cSldViewPr snapToGrid="0">
      <p:cViewPr varScale="1">
        <p:scale>
          <a:sx n="93" d="100"/>
          <a:sy n="93" d="100"/>
        </p:scale>
        <p:origin x="76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CB98-3672-48ED-8DEF-9BD1311AFB3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0775C-D44E-4D67-B0BD-55C515B42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1137456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96720" y="3990240"/>
            <a:ext cx="1137456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96720" y="399024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25120" y="399024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42600" y="182556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88120" y="182556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396720" y="399024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242600" y="399024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88120" y="3990240"/>
            <a:ext cx="36622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761999" y="3429318"/>
            <a:ext cx="10557309" cy="90392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867"/>
            </a:lvl2pPr>
            <a:lvl3pPr lvl="2" indent="0">
              <a:spcBef>
                <a:spcPts val="0"/>
              </a:spcBef>
              <a:buSzPct val="78571"/>
              <a:buNone/>
              <a:defRPr sz="1867"/>
            </a:lvl3pPr>
            <a:lvl4pPr lvl="3" indent="0">
              <a:spcBef>
                <a:spcPts val="0"/>
              </a:spcBef>
              <a:buSzPct val="78571"/>
              <a:buNone/>
              <a:defRPr sz="1867"/>
            </a:lvl4pPr>
            <a:lvl5pPr lvl="4" indent="0">
              <a:spcBef>
                <a:spcPts val="0"/>
              </a:spcBef>
              <a:buSzPct val="78571"/>
              <a:buNone/>
              <a:defRPr sz="1867"/>
            </a:lvl5pPr>
            <a:lvl6pPr lvl="5" indent="0">
              <a:spcBef>
                <a:spcPts val="0"/>
              </a:spcBef>
              <a:buSzPct val="78571"/>
              <a:buNone/>
              <a:defRPr sz="1867"/>
            </a:lvl6pPr>
            <a:lvl7pPr lvl="6" indent="0">
              <a:spcBef>
                <a:spcPts val="0"/>
              </a:spcBef>
              <a:buSzPct val="78571"/>
              <a:buNone/>
              <a:defRPr sz="1867"/>
            </a:lvl7pPr>
            <a:lvl8pPr lvl="7" indent="0">
              <a:spcBef>
                <a:spcPts val="0"/>
              </a:spcBef>
              <a:buSzPct val="78571"/>
              <a:buNone/>
              <a:defRPr sz="1867"/>
            </a:lvl8pPr>
            <a:lvl9pPr lvl="8" indent="0">
              <a:spcBef>
                <a:spcPts val="0"/>
              </a:spcBef>
              <a:buSzPct val="78571"/>
              <a:buNone/>
              <a:defRPr sz="1867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761999" y="4425316"/>
            <a:ext cx="10557309" cy="1244283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1067"/>
              </a:spcBef>
              <a:buClr>
                <a:srgbClr val="7F7F7F"/>
              </a:buClr>
              <a:buSzPct val="100000"/>
              <a:buFont typeface="Arial"/>
              <a:buNone/>
              <a:defRPr sz="28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794603"/>
            <a:ext cx="12188099" cy="2447935"/>
            <a:chOff x="0" y="1074510"/>
            <a:chExt cx="9141074" cy="1835951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1084587"/>
              <a:ext cx="1823679" cy="1823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1074510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864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152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9864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96720" y="1825560"/>
            <a:ext cx="11374560" cy="414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11374560" cy="414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5550480" cy="414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550480" cy="414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96720" y="565560"/>
            <a:ext cx="11374560" cy="241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550480" cy="414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396720" y="399024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5550480" cy="4143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25120" y="399024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96720" y="565560"/>
            <a:ext cx="11374560" cy="52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967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25120" y="1825560"/>
            <a:ext cx="555048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96720" y="3990240"/>
            <a:ext cx="11374560" cy="1976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9"/>
          <p:cNvPicPr/>
          <p:nvPr/>
        </p:nvPicPr>
        <p:blipFill>
          <a:blip r:embed="rId15"/>
          <a:stretch/>
        </p:blipFill>
        <p:spPr>
          <a:xfrm>
            <a:off x="0" y="0"/>
            <a:ext cx="12191760" cy="6842520"/>
          </a:xfrm>
          <a:prstGeom prst="rect">
            <a:avLst/>
          </a:prstGeom>
          <a:ln w="0">
            <a:noFill/>
          </a:ln>
        </p:spPr>
      </p:pic>
      <p:pic>
        <p:nvPicPr>
          <p:cNvPr id="8" name="Shape 70"/>
          <p:cNvPicPr/>
          <p:nvPr/>
        </p:nvPicPr>
        <p:blipFill>
          <a:blip r:embed="rId16"/>
          <a:stretch/>
        </p:blipFill>
        <p:spPr>
          <a:xfrm>
            <a:off x="5040" y="0"/>
            <a:ext cx="12186720" cy="913680"/>
          </a:xfrm>
          <a:prstGeom prst="rect">
            <a:avLst/>
          </a:prstGeom>
          <a:ln w="0">
            <a:noFill/>
          </a:ln>
        </p:spPr>
      </p:pic>
      <p:pic>
        <p:nvPicPr>
          <p:cNvPr id="2" name="Shape 71"/>
          <p:cNvPicPr/>
          <p:nvPr/>
        </p:nvPicPr>
        <p:blipFill>
          <a:blip r:embed="rId17"/>
          <a:stretch/>
        </p:blipFill>
        <p:spPr>
          <a:xfrm>
            <a:off x="0" y="5943600"/>
            <a:ext cx="12186720" cy="913680"/>
          </a:xfrm>
          <a:prstGeom prst="rect">
            <a:avLst/>
          </a:prstGeom>
          <a:ln w="0">
            <a:noFill/>
          </a:ln>
        </p:spPr>
      </p:pic>
      <p:sp>
        <p:nvSpPr>
          <p:cNvPr id="3" name="Shape 72"/>
          <p:cNvSpPr/>
          <p:nvPr/>
        </p:nvSpPr>
        <p:spPr>
          <a:xfrm>
            <a:off x="379800" y="6171120"/>
            <a:ext cx="2057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fld id="{DBFBF10F-112D-47C4-8FED-5FDD6737F8A1}" type="slidenum">
              <a:rPr lang="en" sz="1200" b="0" strike="noStrike" spc="-1">
                <a:solidFill>
                  <a:srgbClr val="0066A1"/>
                </a:solidFill>
                <a:latin typeface="Calibri"/>
                <a:ea typeface="Calibri"/>
              </a:rPr>
              <a:t>‹#›</a:t>
            </a:fld>
            <a:endParaRPr lang="es-ES" sz="1200" b="0" strike="noStrike" spc="-1">
              <a:latin typeface="Arial"/>
            </a:endParaRPr>
          </a:p>
        </p:txBody>
      </p:sp>
      <p:pic>
        <p:nvPicPr>
          <p:cNvPr id="4" name="Shape 73"/>
          <p:cNvPicPr/>
          <p:nvPr/>
        </p:nvPicPr>
        <p:blipFill>
          <a:blip r:embed="rId18"/>
          <a:stretch/>
        </p:blipFill>
        <p:spPr>
          <a:xfrm>
            <a:off x="10871280" y="6071760"/>
            <a:ext cx="1145520" cy="3553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273400"/>
            <a:ext cx="10854360" cy="903600"/>
          </a:xfrm>
          <a:prstGeom prst="rect">
            <a:avLst/>
          </a:prstGeom>
        </p:spPr>
        <p:txBody>
          <a:bodyPr lIns="68400" tIns="68400" rIns="68400" bIns="68400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7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7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7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7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ieeer1.org/sections/new-hampshire-section-2/" TargetMode="External"/><Relationship Id="rId18" Type="http://schemas.openxmlformats.org/officeDocument/2006/relationships/hyperlink" Target="https://ieeer1.org/sections/providence-section-2/" TargetMode="External"/><Relationship Id="rId26" Type="http://schemas.openxmlformats.org/officeDocument/2006/relationships/hyperlink" Target="https://webinabox.vtools.ieee.org/wibp_home/index/R20025" TargetMode="External"/><Relationship Id="rId39" Type="http://schemas.openxmlformats.org/officeDocument/2006/relationships/hyperlink" Target="https://ieeecleveland.org/" TargetMode="External"/><Relationship Id="rId21" Type="http://schemas.openxmlformats.org/officeDocument/2006/relationships/hyperlink" Target="https://ieeer1.org/sections/springfield-section/" TargetMode="External"/><Relationship Id="rId34" Type="http://schemas.openxmlformats.org/officeDocument/2006/relationships/hyperlink" Target="http://ewh.ieee.org/r2/baltimore/" TargetMode="External"/><Relationship Id="rId42" Type="http://schemas.openxmlformats.org/officeDocument/2006/relationships/hyperlink" Target="http://ewh.ieee.org/r2/lima/" TargetMode="External"/><Relationship Id="rId7" Type="http://schemas.openxmlformats.org/officeDocument/2006/relationships/hyperlink" Target="https://ieeer1.org/sections/green-mountain-section/" TargetMode="External"/><Relationship Id="rId2" Type="http://schemas.openxmlformats.org/officeDocument/2006/relationships/hyperlink" Target="https://ieeer1.org/sections/binghamton-section/" TargetMode="External"/><Relationship Id="rId16" Type="http://schemas.openxmlformats.org/officeDocument/2006/relationships/hyperlink" Target="https://ieeer1.org/sections/north-jersey-section/" TargetMode="External"/><Relationship Id="rId20" Type="http://schemas.openxmlformats.org/officeDocument/2006/relationships/hyperlink" Target="https://ieeer1.org/sections/schenectady-section/" TargetMode="External"/><Relationship Id="rId29" Type="http://schemas.openxmlformats.org/officeDocument/2006/relationships/hyperlink" Target="http://ewh.ieee.org/r2/susquehanna/index.html" TargetMode="External"/><Relationship Id="rId41" Type="http://schemas.openxmlformats.org/officeDocument/2006/relationships/hyperlink" Target="http://sites.ieee.org/dayt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r1.org/sections/connecticut-section/" TargetMode="External"/><Relationship Id="rId11" Type="http://schemas.openxmlformats.org/officeDocument/2006/relationships/hyperlink" Target="https://ieeer1.org/sections/mid-hudson-section/" TargetMode="External"/><Relationship Id="rId24" Type="http://schemas.openxmlformats.org/officeDocument/2006/relationships/hyperlink" Target="https://webinabox.vtools.ieee.org/wibp_home/index/R20007" TargetMode="External"/><Relationship Id="rId32" Type="http://schemas.openxmlformats.org/officeDocument/2006/relationships/hyperlink" Target="https://webinabox.vtools.ieee.org/wibp_home/index/R20027" TargetMode="External"/><Relationship Id="rId37" Type="http://schemas.openxmlformats.org/officeDocument/2006/relationships/hyperlink" Target="http://www.ewh.ieee.org/r2/akroncanton/index.html" TargetMode="External"/><Relationship Id="rId40" Type="http://schemas.openxmlformats.org/officeDocument/2006/relationships/hyperlink" Target="https://ieee-columbus.org/" TargetMode="External"/><Relationship Id="rId5" Type="http://schemas.openxmlformats.org/officeDocument/2006/relationships/hyperlink" Target="https://ieeer1.org/sections/buffalo-section/" TargetMode="External"/><Relationship Id="rId15" Type="http://schemas.openxmlformats.org/officeDocument/2006/relationships/hyperlink" Target="https://ieeer1.org/sections/new-york-section/" TargetMode="External"/><Relationship Id="rId23" Type="http://schemas.openxmlformats.org/officeDocument/2006/relationships/hyperlink" Target="https://ieeer1.org/sections/worcester-county-section/" TargetMode="External"/><Relationship Id="rId28" Type="http://schemas.openxmlformats.org/officeDocument/2006/relationships/hyperlink" Target="http://ewh.ieee.org/r2/west_virginia/" TargetMode="External"/><Relationship Id="rId36" Type="http://schemas.openxmlformats.org/officeDocument/2006/relationships/hyperlink" Target="http://ewh.ieee.org/r2/washsec/officers.html" TargetMode="External"/><Relationship Id="rId10" Type="http://schemas.openxmlformats.org/officeDocument/2006/relationships/hyperlink" Target="https://ieeer1.org/sections/maine-section/" TargetMode="External"/><Relationship Id="rId19" Type="http://schemas.openxmlformats.org/officeDocument/2006/relationships/hyperlink" Target="https://ieeer1.org/sections/sections/rochester3/" TargetMode="External"/><Relationship Id="rId31" Type="http://schemas.openxmlformats.org/officeDocument/2006/relationships/hyperlink" Target="http://www.ewh.ieee.org/r2/southern_nj/" TargetMode="External"/><Relationship Id="rId4" Type="http://schemas.openxmlformats.org/officeDocument/2006/relationships/hyperlink" Target="https://ieeer1.org/sections/boston-section/" TargetMode="External"/><Relationship Id="rId9" Type="http://schemas.openxmlformats.org/officeDocument/2006/relationships/hyperlink" Target="https://ieeer1.org/sections/long-island-section/" TargetMode="External"/><Relationship Id="rId14" Type="http://schemas.openxmlformats.org/officeDocument/2006/relationships/hyperlink" Target="https://ieeer1.org/sections/new-jersey-coast-section/" TargetMode="External"/><Relationship Id="rId22" Type="http://schemas.openxmlformats.org/officeDocument/2006/relationships/hyperlink" Target="https://ieeer1.org/sections/syracuse-section-2/" TargetMode="External"/><Relationship Id="rId27" Type="http://schemas.openxmlformats.org/officeDocument/2006/relationships/hyperlink" Target="https://webinabox.vtools.ieee.org/wibp_home/index/R20037" TargetMode="External"/><Relationship Id="rId30" Type="http://schemas.openxmlformats.org/officeDocument/2006/relationships/hyperlink" Target="http://www.ieeephiladelphia.org/" TargetMode="External"/><Relationship Id="rId35" Type="http://schemas.openxmlformats.org/officeDocument/2006/relationships/hyperlink" Target="http://www.ewh.ieee.org/r2/no_virginia/officers.html" TargetMode="External"/><Relationship Id="rId43" Type="http://schemas.openxmlformats.org/officeDocument/2006/relationships/hyperlink" Target="https://webinabox.vtools.ieee.org/wibp_home/index/R20039" TargetMode="External"/><Relationship Id="rId8" Type="http://schemas.openxmlformats.org/officeDocument/2006/relationships/hyperlink" Target="https://ieeer1.org/sections/ithaca-section/" TargetMode="External"/><Relationship Id="rId3" Type="http://schemas.openxmlformats.org/officeDocument/2006/relationships/hyperlink" Target="https://ieeer1.org/sections/berkshire-section/" TargetMode="External"/><Relationship Id="rId12" Type="http://schemas.openxmlformats.org/officeDocument/2006/relationships/hyperlink" Target="https://ieeer1.org/sections/mohawk-valley-section-2/" TargetMode="External"/><Relationship Id="rId17" Type="http://schemas.openxmlformats.org/officeDocument/2006/relationships/hyperlink" Target="https://ieeer1.org/sections/princeton-central-jersey-section/" TargetMode="External"/><Relationship Id="rId25" Type="http://schemas.openxmlformats.org/officeDocument/2006/relationships/hyperlink" Target="http://sites.ieee.org/erie/" TargetMode="External"/><Relationship Id="rId33" Type="http://schemas.openxmlformats.org/officeDocument/2006/relationships/hyperlink" Target="http://ewh.ieee.org/r2/delaware_bay/" TargetMode="External"/><Relationship Id="rId38" Type="http://schemas.openxmlformats.org/officeDocument/2006/relationships/hyperlink" Target="http://www.ieeecincinnati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431575" y="3560060"/>
            <a:ext cx="10682739" cy="950973"/>
          </a:xfrm>
          <a:prstGeom prst="rect">
            <a:avLst/>
          </a:prstGeom>
          <a:noFill/>
          <a:ln>
            <a:noFill/>
          </a:ln>
        </p:spPr>
        <p:txBody>
          <a:bodyPr wrap="square" lIns="91433" tIns="45700" rIns="91433" bIns="45700" anchor="t" anchorCtr="0">
            <a:noAutofit/>
          </a:bodyPr>
          <a:lstStyle/>
          <a:p>
            <a:pPr indent="-279393" algn="ctr"/>
            <a:r>
              <a:rPr lang="en-US" sz="3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Microsoft Tai Le" panose="020B0502040204020203" pitchFamily="34" charset="0"/>
                <a:cs typeface="Microsoft Tai Le" panose="020B0502040204020203" pitchFamily="34" charset="0"/>
              </a:rPr>
              <a:t>IEEE and Regions 1 &amp; 2 – </a:t>
            </a:r>
            <a:r>
              <a:rPr lang="en-US" sz="32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Microsoft Tai Le" panose="020B0502040204020203" pitchFamily="34" charset="0"/>
                <a:cs typeface="Microsoft Tai Le" panose="020B0502040204020203" pitchFamily="34" charset="0"/>
              </a:rPr>
              <a:t>At a Glance</a:t>
            </a:r>
            <a:br>
              <a:rPr lang="en-US" sz="32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en-US" sz="4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
</a:t>
            </a:r>
            <a:endParaRPr dirty="0"/>
          </a:p>
        </p:txBody>
      </p:sp>
      <p:sp>
        <p:nvSpPr>
          <p:cNvPr id="5" name="Shape 156">
            <a:extLst>
              <a:ext uri="{FF2B5EF4-FFF2-40B4-BE49-F238E27FC236}">
                <a16:creationId xmlns:a16="http://schemas.microsoft.com/office/drawing/2014/main" id="{5F7F7FED-032D-4D65-9BB2-5DB8505629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8090" y="4413062"/>
            <a:ext cx="8900975" cy="156247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pPr marL="0" marR="0" lvl="0" indent="-13335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3200" dirty="0"/>
              <a:t>Bala Prasanna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3200" dirty="0"/>
              <a:t>Director – Region 1 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endParaRPr lang="en-US" sz="32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l" rtl="0">
              <a:lnSpc>
                <a:spcPct val="90000"/>
              </a:lnSpc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March 28, 2025</a:t>
            </a:r>
            <a:endParaRPr sz="2400" b="1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800E4-751B-B2C1-ECD5-5F93F1F02588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EC4B-8355-C3DD-9D6A-E2CC31BB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>
            <a:extLst>
              <a:ext uri="{FF2B5EF4-FFF2-40B4-BE49-F238E27FC236}">
                <a16:creationId xmlns:a16="http://schemas.microsoft.com/office/drawing/2014/main" id="{3CF95DF3-FB56-3F62-68DF-FE34DC6D9D99}"/>
              </a:ext>
            </a:extLst>
          </p:cNvPr>
          <p:cNvSpPr txBox="1"/>
          <p:nvPr/>
        </p:nvSpPr>
        <p:spPr>
          <a:xfrm>
            <a:off x="593100" y="474267"/>
            <a:ext cx="11039760" cy="11949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Eyes Wide Open – R1 &amp; R2 Differentials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Coming to Terms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91" name="Shape 168">
            <a:extLst>
              <a:ext uri="{FF2B5EF4-FFF2-40B4-BE49-F238E27FC236}">
                <a16:creationId xmlns:a16="http://schemas.microsoft.com/office/drawing/2014/main" id="{003BAD77-C687-C2EE-5FC0-12FE6FE0246A}"/>
              </a:ext>
            </a:extLst>
          </p:cNvPr>
          <p:cNvSpPr txBox="1"/>
          <p:nvPr/>
        </p:nvSpPr>
        <p:spPr>
          <a:xfrm>
            <a:off x="375386" y="1889141"/>
            <a:ext cx="10854360" cy="4200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Bull by the Horn</a:t>
            </a:r>
            <a:endParaRPr lang="en-US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Governance approved Election cycle including plans to seek approval of R2 director elected by R2 Director representing R1 members during first year of merger – starting 1 January 2028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Similar ExCom and Board structures prior to 2028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 assessment,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Allocationm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financial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networth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differentials under discussion – Assessment Increase to $8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Joint events – region leadership meetings, student activities, virtual professional activities and talks advertised and accessible to both R1 &amp; R2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VICs Awards 2024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– a joint commitment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 Award Recognitions,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Professional and Student Activities Funding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Organizational and Technical Meetings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History and Milestone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10739-2687-84F2-9797-81F8D89282D2}"/>
              </a:ext>
            </a:extLst>
          </p:cNvPr>
          <p:cNvSpPr txBox="1"/>
          <p:nvPr/>
        </p:nvSpPr>
        <p:spPr>
          <a:xfrm>
            <a:off x="7199791" y="6309948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9631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C4751-6916-E0FC-0820-50DDFC64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>
            <a:extLst>
              <a:ext uri="{FF2B5EF4-FFF2-40B4-BE49-F238E27FC236}">
                <a16:creationId xmlns:a16="http://schemas.microsoft.com/office/drawing/2014/main" id="{F9966966-EE01-1019-3FA3-1A04C7BA7DB7}"/>
              </a:ext>
            </a:extLst>
          </p:cNvPr>
          <p:cNvSpPr txBox="1"/>
          <p:nvPr/>
        </p:nvSpPr>
        <p:spPr>
          <a:xfrm>
            <a:off x="593100" y="474267"/>
            <a:ext cx="11039760" cy="11949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Regions 1 &amp; 2 Merger Full Steam Ahead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From Better Together to Perfect Together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91" name="Shape 168">
            <a:extLst>
              <a:ext uri="{FF2B5EF4-FFF2-40B4-BE49-F238E27FC236}">
                <a16:creationId xmlns:a16="http://schemas.microsoft.com/office/drawing/2014/main" id="{7B944E3D-76EA-E982-5792-A8AFDAEE465B}"/>
              </a:ext>
            </a:extLst>
          </p:cNvPr>
          <p:cNvSpPr txBox="1"/>
          <p:nvPr/>
        </p:nvSpPr>
        <p:spPr>
          <a:xfrm>
            <a:off x="375386" y="1889141"/>
            <a:ext cx="10854360" cy="4200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BFF7D-7C24-207C-B13C-37DD795679BE}"/>
              </a:ext>
            </a:extLst>
          </p:cNvPr>
          <p:cNvSpPr txBox="1"/>
          <p:nvPr/>
        </p:nvSpPr>
        <p:spPr>
          <a:xfrm>
            <a:off x="7199791" y="6309948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C433F-E7D6-E24D-6CAF-1952B0572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87" y="1669174"/>
            <a:ext cx="4226385" cy="42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167"/>
          <p:cNvSpPr txBox="1"/>
          <p:nvPr/>
        </p:nvSpPr>
        <p:spPr>
          <a:xfrm>
            <a:off x="500400" y="619920"/>
            <a:ext cx="10854360" cy="903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Region Realignment – A Board Mandate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We are all alone in this Together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87" name="Shape 168"/>
          <p:cNvSpPr txBox="1"/>
          <p:nvPr/>
        </p:nvSpPr>
        <p:spPr>
          <a:xfrm>
            <a:off x="668820" y="1523520"/>
            <a:ext cx="10854360" cy="4287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n-US" sz="2400" dirty="0">
              <a:solidFill>
                <a:srgbClr val="111111"/>
              </a:solidFill>
              <a:latin typeface="-apple-system"/>
            </a:endParaRPr>
          </a:p>
          <a:p>
            <a:pPr algn="ctr"/>
            <a:r>
              <a:rPr lang="en-US" sz="2400" dirty="0">
                <a:solidFill>
                  <a:srgbClr val="111111"/>
                </a:solidFill>
                <a:latin typeface="-apple-system"/>
              </a:rPr>
              <a:t>IEEE is realigning its geographic regions to provide a more equitable representation across its global membership (</a:t>
            </a:r>
            <a:r>
              <a:rPr lang="en-US" sz="2400" b="1" dirty="0">
                <a:solidFill>
                  <a:srgbClr val="111111"/>
                </a:solidFill>
                <a:latin typeface="-apple-system"/>
              </a:rPr>
              <a:t>Effective Jan 1, 2028</a:t>
            </a:r>
            <a:r>
              <a:rPr lang="en-US" sz="2400" dirty="0">
                <a:solidFill>
                  <a:srgbClr val="111111"/>
                </a:solidFill>
                <a:latin typeface="-apple-system"/>
              </a:rPr>
              <a:t>) </a:t>
            </a:r>
          </a:p>
          <a:p>
            <a:pPr algn="l"/>
            <a:endParaRPr lang="en-US" sz="2400" dirty="0">
              <a:solidFill>
                <a:srgbClr val="111111"/>
              </a:solidFill>
              <a:latin typeface="-apple-system"/>
            </a:endParaRPr>
          </a:p>
          <a:p>
            <a:pPr marL="514350" indent="-514350" algn="l">
              <a:buAutoNum type="arabicPeriod"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consolidation of the six U.S.-based regions into five, joining together current IEEE Region 1 (Northeastern U.S.) and Region 2 (Eastern U.S.) into new Region 2</a:t>
            </a:r>
          </a:p>
          <a:p>
            <a:pPr marL="514350" indent="-514350" algn="l">
              <a:buAutoNum type="arabicPeriod"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splitting of current IEEE Region 10 into two regions-Region 10 (North Asia) &amp; Region 11 (South Asia and the Pacific)</a:t>
            </a:r>
          </a:p>
          <a:p>
            <a:pPr marL="514350" indent="-514350" algn="l">
              <a:buAutoNum type="arabicPeriod"/>
            </a:pPr>
            <a:r>
              <a:rPr lang="en-US" sz="2400" b="0" i="0" dirty="0">
                <a:solidFill>
                  <a:srgbClr val="111111"/>
                </a:solidFill>
                <a:effectLst/>
                <a:latin typeface="-apple-system"/>
              </a:rPr>
              <a:t>Two zones within Region 8 as 	</a:t>
            </a:r>
          </a:p>
          <a:p>
            <a:pPr lvl="1"/>
            <a:r>
              <a:rPr lang="en-US" sz="2400" dirty="0">
                <a:solidFill>
                  <a:srgbClr val="111111"/>
                </a:solidFill>
                <a:latin typeface="-apple-system"/>
              </a:rPr>
              <a:t>       </a:t>
            </a:r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Zone A</a:t>
            </a:r>
            <a:r>
              <a:rPr lang="en-US" sz="2400" b="0" i="0" dirty="0">
                <a:solidFill>
                  <a:srgbClr val="282523"/>
                </a:solidFill>
                <a:effectLst/>
                <a:latin typeface="Ginto"/>
              </a:rPr>
              <a:t>: includes </a:t>
            </a:r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Europe</a:t>
            </a:r>
            <a:r>
              <a:rPr lang="en-US" sz="2400" b="0" i="0" dirty="0">
                <a:solidFill>
                  <a:srgbClr val="282523"/>
                </a:solidFill>
                <a:effectLst/>
                <a:latin typeface="Ginto"/>
              </a:rPr>
              <a:t> and </a:t>
            </a:r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North Africa</a:t>
            </a:r>
            <a:r>
              <a:rPr lang="en-US" sz="2400" b="0" i="0" dirty="0">
                <a:solidFill>
                  <a:srgbClr val="282523"/>
                </a:solidFill>
                <a:effectLst/>
                <a:latin typeface="Ginto"/>
              </a:rPr>
              <a:t>.</a:t>
            </a:r>
          </a:p>
          <a:p>
            <a:pPr lvl="2"/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Zone B</a:t>
            </a:r>
            <a:r>
              <a:rPr lang="en-US" sz="2400" b="0" i="0" dirty="0">
                <a:solidFill>
                  <a:srgbClr val="282523"/>
                </a:solidFill>
                <a:effectLst/>
                <a:latin typeface="Ginto"/>
              </a:rPr>
              <a:t>: comprises the </a:t>
            </a:r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Middle East</a:t>
            </a:r>
            <a:r>
              <a:rPr lang="en-US" sz="2400" b="0" i="0" dirty="0">
                <a:solidFill>
                  <a:srgbClr val="282523"/>
                </a:solidFill>
                <a:effectLst/>
                <a:latin typeface="Ginto"/>
              </a:rPr>
              <a:t> and </a:t>
            </a:r>
            <a:r>
              <a:rPr lang="en-US" sz="2400" b="1" i="0" dirty="0">
                <a:solidFill>
                  <a:srgbClr val="282523"/>
                </a:solidFill>
                <a:effectLst/>
                <a:latin typeface="Ginto"/>
              </a:rPr>
              <a:t>Sub-Saharan Africa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11111"/>
              </a:solidFill>
              <a:latin typeface="-apple-syste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11111"/>
              </a:solidFill>
              <a:latin typeface="-apple-system"/>
            </a:endParaRPr>
          </a:p>
          <a:p>
            <a:pPr marL="279360" indent="-456840">
              <a:lnSpc>
                <a:spcPct val="90000"/>
              </a:lnSpc>
              <a:buClr>
                <a:srgbClr val="7F7F7F"/>
              </a:buClr>
              <a:buFont typeface="Arial"/>
              <a:buChar char="•"/>
            </a:pPr>
            <a:endParaRPr lang="en-US" sz="3600" b="1" i="1" strike="noStrike" spc="-1" dirty="0">
              <a:solidFill>
                <a:srgbClr val="7F7F7F"/>
              </a:solidFill>
              <a:latin typeface="Calibri"/>
              <a:ea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D879B-41F7-17BA-2B46-782D0FC2A48B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3317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167"/>
          <p:cNvSpPr txBox="1"/>
          <p:nvPr/>
        </p:nvSpPr>
        <p:spPr>
          <a:xfrm>
            <a:off x="509278" y="381600"/>
            <a:ext cx="10854360" cy="903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IEEE Geographic-spread of Regions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Regions 1 &amp; 2 Merger – It’s Natural!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89" name="Shape 168"/>
          <p:cNvSpPr txBox="1"/>
          <p:nvPr/>
        </p:nvSpPr>
        <p:spPr>
          <a:xfrm>
            <a:off x="1025912" y="2163336"/>
            <a:ext cx="4984596" cy="363529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3200" b="0" strike="noStrike" spc="-1" dirty="0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s-ES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FF8C3-E2F7-2E52-7AC2-376B816BE5CB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9E5A2-4ADD-1619-681B-2D036703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70" y="2335895"/>
            <a:ext cx="2639797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13119-998F-12FF-8CF9-FE81A9981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38" y="2491157"/>
            <a:ext cx="5627070" cy="3448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C424A-0F80-160A-BE2F-18C846B70796}"/>
              </a:ext>
            </a:extLst>
          </p:cNvPr>
          <p:cNvSpPr txBox="1"/>
          <p:nvPr/>
        </p:nvSpPr>
        <p:spPr>
          <a:xfrm>
            <a:off x="654625" y="1537562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R1 is </a:t>
            </a:r>
            <a:r>
              <a:rPr lang="en-US" dirty="0" err="1"/>
              <a:t>NorthEastern</a:t>
            </a:r>
            <a:r>
              <a:rPr lang="en-US" dirty="0"/>
              <a:t> part of US</a:t>
            </a:r>
          </a:p>
          <a:p>
            <a:r>
              <a:rPr lang="en-US" dirty="0"/>
              <a:t>R2 is Eastern part of 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/>
          <p:cNvSpPr txBox="1"/>
          <p:nvPr/>
        </p:nvSpPr>
        <p:spPr>
          <a:xfrm>
            <a:off x="526407" y="417166"/>
            <a:ext cx="10854360" cy="903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Regions 1 &amp; 2 Structurally Balanced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Same Number of Areas, almost same number of sections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91" name="Shape 168"/>
          <p:cNvSpPr txBox="1"/>
          <p:nvPr/>
        </p:nvSpPr>
        <p:spPr>
          <a:xfrm>
            <a:off x="702527" y="1320766"/>
            <a:ext cx="10678240" cy="4583151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n-US" sz="16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IEEE Region 1 is composed of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four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geographical Areas in the north-eastern part of the USA and is comprised of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22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Sections including </a:t>
            </a:r>
          </a:p>
          <a:p>
            <a:pPr algn="ctr"/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"/>
              </a:rPr>
              <a:t>Binghamton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"/>
              </a:rPr>
              <a:t>Berkshire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"/>
              </a:rPr>
              <a:t>Boston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5"/>
              </a:rPr>
              <a:t>Buffalo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6"/>
              </a:rPr>
              <a:t>Connecticut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7"/>
              </a:rPr>
              <a:t>Green Mountain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8"/>
              </a:rPr>
              <a:t>Ithaca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9"/>
              </a:rPr>
              <a:t>Long Island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sng" dirty="0">
                <a:solidFill>
                  <a:srgbClr val="23527C"/>
                </a:solidFill>
                <a:effectLst/>
                <a:latin typeface="Open Sans" panose="020B0606030504020204" pitchFamily="34" charset="0"/>
                <a:hlinkClick r:id="rId10"/>
              </a:rPr>
              <a:t>Maine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1"/>
              </a:rPr>
              <a:t>Mid-Hudson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2"/>
              </a:rPr>
              <a:t>Mohawk Valley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3"/>
              </a:rPr>
              <a:t>New Hampshire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4"/>
              </a:rPr>
              <a:t>New Jersey Coast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5"/>
              </a:rPr>
              <a:t>New York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6"/>
              </a:rPr>
              <a:t>North Jersey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7"/>
              </a:rPr>
              <a:t>Princeton/Central Jersey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8"/>
              </a:rPr>
              <a:t>Providence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19"/>
              </a:rPr>
              <a:t>Rochester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0"/>
              </a:rPr>
              <a:t>Schenectady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1"/>
              </a:rPr>
              <a:t>Springfield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2"/>
              </a:rPr>
              <a:t>Syracuse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3"/>
              </a:rPr>
              <a:t>Worcester County.</a:t>
            </a:r>
            <a:endParaRPr lang="en-US" b="0" i="0" u="none" strike="noStrike" dirty="0">
              <a:solidFill>
                <a:srgbClr val="337AB7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IEEE Region 2 is composed of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four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geographical Areas in the south-eastern part of the USA and is comprised of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20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Sections including:</a:t>
            </a:r>
          </a:p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4" tooltip="Central PA"/>
              </a:rPr>
              <a:t>Central Pennsylvania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5" tooltip="Erie"/>
              </a:rPr>
              <a:t>Erie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6" tooltip="Johnstown"/>
              </a:rPr>
              <a:t>Johnstown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7" tooltip="Pittsburgh"/>
              </a:rPr>
              <a:t>Pittsburgh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8" tooltip="West Virginia"/>
              </a:rPr>
              <a:t>West Virginia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29" tooltip="Susquehanna"/>
              </a:rPr>
              <a:t>Susquehanna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0" tooltip="Philadelphia"/>
              </a:rPr>
              <a:t>Philadelphia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1" tooltip="Southern NJ"/>
              </a:rPr>
              <a:t>Southern New Jersey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2" tooltip="Lehigh Valley"/>
              </a:rPr>
              <a:t>Lehigh Valley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3" tooltip="Delaware Bay"/>
              </a:rPr>
              <a:t>Delaware Bay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4" tooltip="Baltimore"/>
              </a:rPr>
              <a:t>Baltimore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5" tooltip="Northern Virginia"/>
              </a:rPr>
              <a:t>Northern Virginia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6" tooltip="Washington D.C."/>
              </a:rPr>
              <a:t>Washington D.C.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7" tooltip="Akron"/>
              </a:rPr>
              <a:t>Akron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8" tooltip="Cincinnati"/>
              </a:rPr>
              <a:t>Cincinnati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39" tooltip="Cleveland"/>
              </a:rPr>
              <a:t>Cleveland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0" tooltip="Columbus"/>
              </a:rPr>
              <a:t>Columbus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1" tooltip="Dayton"/>
              </a:rPr>
              <a:t>Dayton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2" tooltip="Lima"/>
              </a:rPr>
              <a:t>Lima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u="none" strike="noStrike" dirty="0">
                <a:solidFill>
                  <a:srgbClr val="337AB7"/>
                </a:solidFill>
                <a:effectLst/>
                <a:latin typeface="Open Sans" panose="020B0606030504020204" pitchFamily="34" charset="0"/>
                <a:hlinkClick r:id="rId43" tooltip="Youngstown"/>
              </a:rPr>
              <a:t>Youngstown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37AB7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C3F27-A0B8-6371-3BA3-76299F2EC98A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2E3A-8442-F6D7-EDDF-29B6505A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Region-wise Membership at-a-glance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866BE-0BB4-B317-6816-948CB00D2F6F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B55FA-E894-BF92-E733-26034A63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6" y="1478072"/>
            <a:ext cx="11721208" cy="44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173"/>
          <p:cNvSpPr txBox="1"/>
          <p:nvPr/>
        </p:nvSpPr>
        <p:spPr>
          <a:xfrm>
            <a:off x="408720" y="325211"/>
            <a:ext cx="11347851" cy="924798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07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Region-wise WIE Membership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400" b="1" i="1" spc="-1" dirty="0">
                <a:latin typeface="Calibri"/>
                <a:ea typeface="Calibri"/>
              </a:rPr>
              <a:t>Regions 1 , 2 and 3 comparable, shall we say!?</a:t>
            </a:r>
            <a:endParaRPr lang="en-US" sz="307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Shape 175"/>
          <p:cNvSpPr txBox="1"/>
          <p:nvPr/>
        </p:nvSpPr>
        <p:spPr>
          <a:xfrm>
            <a:off x="263299" y="1296164"/>
            <a:ext cx="11641401" cy="4882694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2400" b="1" i="1" spc="-1" dirty="0">
              <a:solidFill>
                <a:srgbClr val="7F7F7F"/>
              </a:solidFill>
              <a:latin typeface="Calibri"/>
            </a:endParaRPr>
          </a:p>
          <a:p>
            <a:pPr marL="457200" indent="-448200">
              <a:tabLst>
                <a:tab pos="0" algn="l"/>
              </a:tabLst>
            </a:pP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2DAC6-630C-A9EC-B49F-6988E4890762}"/>
              </a:ext>
            </a:extLst>
          </p:cNvPr>
          <p:cNvSpPr txBox="1"/>
          <p:nvPr/>
        </p:nvSpPr>
        <p:spPr>
          <a:xfrm>
            <a:off x="6596109" y="6225012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68F4F-55E0-3EF2-C34F-364329F4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557"/>
            <a:ext cx="12243394" cy="32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7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/>
          <p:cNvSpPr txBox="1"/>
          <p:nvPr/>
        </p:nvSpPr>
        <p:spPr>
          <a:xfrm>
            <a:off x="500400" y="390532"/>
            <a:ext cx="11039760" cy="11949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YP Membership in Regions 1, 2 and 3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Regions 8 &amp;  10 Lead the count!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91" name="Shape 168"/>
          <p:cNvSpPr txBox="1"/>
          <p:nvPr/>
        </p:nvSpPr>
        <p:spPr>
          <a:xfrm>
            <a:off x="685800" y="1585440"/>
            <a:ext cx="10854360" cy="4200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/>
            <a:endParaRPr lang="en-US" sz="2800" b="1" i="1" strike="noStrike" spc="-1" dirty="0">
              <a:solidFill>
                <a:srgbClr val="7F7F7F"/>
              </a:solidFill>
              <a:latin typeface="Calibri"/>
            </a:endParaRPr>
          </a:p>
          <a:p>
            <a:endParaRPr lang="es-ES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4ED25-2E9E-A2A1-1CB5-2E7C911BA02A}"/>
              </a:ext>
            </a:extLst>
          </p:cNvPr>
          <p:cNvSpPr txBox="1"/>
          <p:nvPr/>
        </p:nvSpPr>
        <p:spPr>
          <a:xfrm>
            <a:off x="7199791" y="6309948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C99F5-ECB0-3043-FEB2-89CBF764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1" y="1585439"/>
            <a:ext cx="10854359" cy="41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E51C5-B44E-A7D6-9FD6-026E4CDE1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>
            <a:extLst>
              <a:ext uri="{FF2B5EF4-FFF2-40B4-BE49-F238E27FC236}">
                <a16:creationId xmlns:a16="http://schemas.microsoft.com/office/drawing/2014/main" id="{8E802A8F-BF8F-B1DD-B8E4-DD8B073370BB}"/>
              </a:ext>
            </a:extLst>
          </p:cNvPr>
          <p:cNvSpPr txBox="1"/>
          <p:nvPr/>
        </p:nvSpPr>
        <p:spPr>
          <a:xfrm>
            <a:off x="500400" y="390532"/>
            <a:ext cx="11039760" cy="11949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IEEE HKN Honor Society</a:t>
            </a:r>
          </a:p>
        </p:txBody>
      </p:sp>
      <p:sp>
        <p:nvSpPr>
          <p:cNvPr id="91" name="Shape 168">
            <a:extLst>
              <a:ext uri="{FF2B5EF4-FFF2-40B4-BE49-F238E27FC236}">
                <a16:creationId xmlns:a16="http://schemas.microsoft.com/office/drawing/2014/main" id="{B16F437F-14A4-1736-3844-823204B37380}"/>
              </a:ext>
            </a:extLst>
          </p:cNvPr>
          <p:cNvSpPr txBox="1"/>
          <p:nvPr/>
        </p:nvSpPr>
        <p:spPr>
          <a:xfrm>
            <a:off x="740721" y="1471959"/>
            <a:ext cx="10854360" cy="4200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l"/>
            <a:endParaRPr lang="en-US" sz="2800" b="1" i="1" strike="noStrike" spc="-1" dirty="0">
              <a:solidFill>
                <a:srgbClr val="7F7F7F"/>
              </a:solidFill>
              <a:latin typeface="Calibri"/>
            </a:endParaRPr>
          </a:p>
          <a:p>
            <a:endParaRPr lang="es-ES" sz="2800" b="0" strike="noStrike" spc="-1" dirty="0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0C4A0-9C18-1306-0009-3071D2799B34}"/>
              </a:ext>
            </a:extLst>
          </p:cNvPr>
          <p:cNvSpPr txBox="1"/>
          <p:nvPr/>
        </p:nvSpPr>
        <p:spPr>
          <a:xfrm>
            <a:off x="7199791" y="6309948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85C6-ECC5-BA4E-E3DB-E4045C3B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37" y="1585439"/>
            <a:ext cx="10184525" cy="43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9955C-460D-44C9-CA1D-9E6D9CF00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167">
            <a:extLst>
              <a:ext uri="{FF2B5EF4-FFF2-40B4-BE49-F238E27FC236}">
                <a16:creationId xmlns:a16="http://schemas.microsoft.com/office/drawing/2014/main" id="{FDA6B3A7-735F-73B2-77AF-0AD2A54FEAE6}"/>
              </a:ext>
            </a:extLst>
          </p:cNvPr>
          <p:cNvSpPr txBox="1"/>
          <p:nvPr/>
        </p:nvSpPr>
        <p:spPr>
          <a:xfrm>
            <a:off x="593100" y="474267"/>
            <a:ext cx="11039760" cy="1194907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0066A1"/>
                </a:solidFill>
                <a:latin typeface="Calibri"/>
                <a:ea typeface="Calibri"/>
              </a:rPr>
              <a:t>Eyes Wide Open – R1 &amp; R2 Differentials</a:t>
            </a:r>
          </a:p>
          <a:p>
            <a:pPr algn="ctr">
              <a:lnSpc>
                <a:spcPct val="90000"/>
              </a:lnSpc>
              <a:tabLst>
                <a:tab pos="0" algn="l"/>
              </a:tabLst>
            </a:pPr>
            <a:r>
              <a:rPr lang="en-US" sz="2800" b="1" i="1" spc="-1" dirty="0">
                <a:latin typeface="Calibri"/>
                <a:ea typeface="Calibri"/>
              </a:rPr>
              <a:t>Coming to Terms</a:t>
            </a:r>
            <a:endParaRPr lang="en-US" sz="2800" b="0" i="1" strike="noStrike" spc="-1" dirty="0">
              <a:latin typeface="Arial"/>
            </a:endParaRPr>
          </a:p>
        </p:txBody>
      </p:sp>
      <p:sp>
        <p:nvSpPr>
          <p:cNvPr id="91" name="Shape 168">
            <a:extLst>
              <a:ext uri="{FF2B5EF4-FFF2-40B4-BE49-F238E27FC236}">
                <a16:creationId xmlns:a16="http://schemas.microsoft.com/office/drawing/2014/main" id="{14AB7383-FC31-E9A2-628C-E1C0B85F6153}"/>
              </a:ext>
            </a:extLst>
          </p:cNvPr>
          <p:cNvSpPr txBox="1"/>
          <p:nvPr/>
        </p:nvSpPr>
        <p:spPr>
          <a:xfrm>
            <a:off x="593100" y="2182893"/>
            <a:ext cx="10854360" cy="4200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Merging two cultures,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By-laws &amp; Ops Manual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Financials(region assessment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networth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differentials) and its implication to member services,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ExCom and Board Structures,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Region Award Recognitions,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Professional and Student Activities Funding models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Organizational and Technical Meetings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History and Milestone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4B5A7-AFC1-24F5-6E97-2C57E011D722}"/>
              </a:ext>
            </a:extLst>
          </p:cNvPr>
          <p:cNvSpPr txBox="1"/>
          <p:nvPr/>
        </p:nvSpPr>
        <p:spPr>
          <a:xfrm>
            <a:off x="7199791" y="6309948"/>
            <a:ext cx="3897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pc="-1" dirty="0">
                <a:solidFill>
                  <a:srgbClr val="0066A1"/>
                </a:solidFill>
                <a:latin typeface="Calibri"/>
              </a:rPr>
              <a:t>Confidential Controlled Distribution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8968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19411</TotalTime>
  <Words>606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-apple-system</vt:lpstr>
      <vt:lpstr>Arial</vt:lpstr>
      <vt:lpstr>Calibri</vt:lpstr>
      <vt:lpstr>Ginto</vt:lpstr>
      <vt:lpstr>Microsoft Tai Le</vt:lpstr>
      <vt:lpstr>Open Sans</vt:lpstr>
      <vt:lpstr>Symbol</vt:lpstr>
      <vt:lpstr>Verdana</vt:lpstr>
      <vt:lpstr>Wingdings</vt:lpstr>
      <vt:lpstr>Office Theme</vt:lpstr>
      <vt:lpstr>IEEE and Regions 1 &amp; 2 – At a Glance 
</vt:lpstr>
      <vt:lpstr>PowerPoint Presentation</vt:lpstr>
      <vt:lpstr>PowerPoint Presentation</vt:lpstr>
      <vt:lpstr>PowerPoint Presentation</vt:lpstr>
      <vt:lpstr>Region-wise Membership at-a-glance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subject/>
  <dc:creator>Rupa Paranjape</dc:creator>
  <dc:description/>
  <cp:lastModifiedBy>Pat Donohoe</cp:lastModifiedBy>
  <cp:revision>25</cp:revision>
  <dcterms:created xsi:type="dcterms:W3CDTF">2021-12-23T17:38:14Z</dcterms:created>
  <dcterms:modified xsi:type="dcterms:W3CDTF">2025-03-26T19:40:40Z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