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1" r:id="rId14"/>
    <p:sldId id="272" r:id="rId15"/>
    <p:sldId id="273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9D"/>
    <a:srgbClr val="E3E8EB"/>
    <a:srgbClr val="DFE3E7"/>
    <a:srgbClr val="E4E9ED"/>
    <a:srgbClr val="002A4E"/>
    <a:srgbClr val="F6BE07"/>
    <a:srgbClr val="006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55" autoAdjust="0"/>
    <p:restoredTop sz="94660"/>
  </p:normalViewPr>
  <p:slideViewPr>
    <p:cSldViewPr snapToGrid="0">
      <p:cViewPr varScale="1">
        <p:scale>
          <a:sx n="99" d="100"/>
          <a:sy n="99" d="100"/>
        </p:scale>
        <p:origin x="1128" y="30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75556-C536-4B27-B812-A02EA16935C3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11C49-634C-40A4-B611-39B3208BD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53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43d8be2686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g343d8be268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31626a8b99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g331626a8b99_0_5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g331626a8b99_0_5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4395ecd0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34395ecd0f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g34395ecd0f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31626a8b99_0_2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" name="Google Shape;124;g331626a8b99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31626a8b9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" name="Google Shape;138;g331626a8b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31626a8b99_0_4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0" name="Google Shape;160;g331626a8b99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B2746-9516-4131-A66B-13D41FE5D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82867A-808D-4B4C-8147-E20DE8F56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13B5D-7A28-4567-9D95-6D56D75ED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F6E10-088A-474C-A2BB-26858750F9E5}" type="datetime1">
              <a:rPr lang="en-US" smtClean="0"/>
              <a:t>3/26/2025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F18A2-42DA-4AF3-B769-DFD694605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A59788-7E7E-4BE1-807C-8B58310132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01" y="213459"/>
            <a:ext cx="1628452" cy="90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762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9DBF9-1070-4D1D-B24A-AC9D4C4B3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43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0785C7-F30C-41C5-B470-AB1FB71145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00200"/>
            <a:ext cx="6172200" cy="470077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DCA933-8B8C-488C-8599-84327CF05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00200"/>
            <a:ext cx="3932237" cy="4700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5A62C-4F9F-43DC-8E79-D0E7C60BE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55495" y="6384415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7F9B0DC5-2C23-46EA-9207-C3334FEAA56E}" type="datetime1">
              <a:rPr lang="en-US" smtClean="0"/>
              <a:pPr/>
              <a:t>3/26/2025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4410C-2ADE-4198-AF7C-F1A2A46C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70E9F6-FA5E-4B26-A454-8D366B38AD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81" y="5850701"/>
            <a:ext cx="1628452" cy="908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329B70-8EB0-6BF7-8DBC-806B714284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672" y="8352"/>
            <a:ext cx="948242" cy="136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Title Slide Opt 1 - Fixed">
  <p:cSld name="Presentation Title Slide Opt 1 - Fixed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" y="0"/>
            <a:ext cx="1219201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3"/>
          <p:cNvSpPr txBox="1">
            <a:spLocks noGrp="1"/>
          </p:cNvSpPr>
          <p:nvPr>
            <p:ph type="ctrTitle"/>
          </p:nvPr>
        </p:nvSpPr>
        <p:spPr>
          <a:xfrm>
            <a:off x="914400" y="4184081"/>
            <a:ext cx="10363200" cy="697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A1"/>
              </a:buClr>
              <a:buSzPts val="3300"/>
              <a:buFont typeface="Calibri"/>
              <a:buNone/>
              <a:defRPr sz="4400" i="0">
                <a:solidFill>
                  <a:srgbClr val="0066A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ubTitle" idx="1"/>
          </p:nvPr>
        </p:nvSpPr>
        <p:spPr>
          <a:xfrm>
            <a:off x="914400" y="4973467"/>
            <a:ext cx="10363200" cy="1275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800" b="1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sldNum" idx="12"/>
          </p:nvPr>
        </p:nvSpPr>
        <p:spPr>
          <a:xfrm>
            <a:off x="376387" y="6205392"/>
            <a:ext cx="6488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Google Shape;2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1947" y="5508531"/>
            <a:ext cx="1628452" cy="908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13" descr="A group of people looking at a computer screen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51098"/>
            <a:ext cx="12192000" cy="316088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3"/>
          <p:cNvSpPr txBox="1"/>
          <p:nvPr/>
        </p:nvSpPr>
        <p:spPr>
          <a:xfrm>
            <a:off x="913857" y="6205392"/>
            <a:ext cx="883148" cy="34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467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rPr>
              <a:t>ieee.org</a:t>
            </a:r>
            <a:endParaRPr sz="1467" b="1" i="0" u="none" strike="noStrike" cap="none">
              <a:solidFill>
                <a:srgbClr val="0066A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13" descr="A picture containing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61438" y="-493033"/>
            <a:ext cx="13114876" cy="1762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3" descr="A picture containing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-469205" y="5573110"/>
            <a:ext cx="13114876" cy="1762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855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Title Slide Opt 2 - Fixed">
  <p:cSld name="Presentation Title Slide Opt 2 - Fixed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8"/>
          <p:cNvPicPr preferRelativeResize="0"/>
          <p:nvPr/>
        </p:nvPicPr>
        <p:blipFill rotWithShape="1">
          <a:blip r:embed="rId2">
            <a:alphaModFix amt="50000"/>
          </a:blip>
          <a:srcRect l="10600" t="25000"/>
          <a:stretch/>
        </p:blipFill>
        <p:spPr>
          <a:xfrm rot="10800000" flipH="1">
            <a:off x="-3725" y="-3"/>
            <a:ext cx="1219572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1851" y="3262831"/>
            <a:ext cx="10515600" cy="82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A1"/>
              </a:buClr>
              <a:buSzPts val="3300"/>
              <a:buFont typeface="Calibri"/>
              <a:buNone/>
              <a:defRPr sz="440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body" idx="1"/>
          </p:nvPr>
        </p:nvSpPr>
        <p:spPr>
          <a:xfrm>
            <a:off x="831851" y="4117577"/>
            <a:ext cx="10515600" cy="67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800" b="1" i="1">
                <a:solidFill>
                  <a:srgbClr val="7F7F7F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>
                <a:solidFill>
                  <a:srgbClr val="888888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sldNum" idx="12"/>
          </p:nvPr>
        </p:nvSpPr>
        <p:spPr>
          <a:xfrm>
            <a:off x="376387" y="6205392"/>
            <a:ext cx="6488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3" name="Google Shape;5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6260" y="6003833"/>
            <a:ext cx="1135081" cy="331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8" descr="A person holding a tablet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29498" y="1188624"/>
            <a:ext cx="1534885" cy="1534885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5" name="Google Shape;55;p18" descr="A picture containing person, indoo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21569" y="605508"/>
            <a:ext cx="999744" cy="999744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" name="Google Shape;56;p18" descr="A picture containing grass, sky, outdoor, da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97269" y="2898693"/>
            <a:ext cx="2299195" cy="2299195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" name="Google Shape;57;p18"/>
          <p:cNvSpPr txBox="1"/>
          <p:nvPr/>
        </p:nvSpPr>
        <p:spPr>
          <a:xfrm>
            <a:off x="823266" y="6205391"/>
            <a:ext cx="883148" cy="34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467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rPr>
              <a:t>ieee.org</a:t>
            </a:r>
            <a:endParaRPr sz="1467" b="1" i="0" u="none" strike="noStrike" cap="none">
              <a:solidFill>
                <a:srgbClr val="0066A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" name="Google Shape;58;p18" descr="A picture containing dark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61438" y="-493033"/>
            <a:ext cx="13114876" cy="1762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8" descr="A picture containing dark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-469205" y="5573110"/>
            <a:ext cx="13114876" cy="1762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8" descr="A picture containing sky, outdoor, person, pers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635085" y="-591244"/>
            <a:ext cx="3608832" cy="3608832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015762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F8AA4-672F-4E6B-A8DF-43E43537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19B63-9B50-4AE3-8E69-59AF4CE8B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598"/>
            <a:ext cx="10515600" cy="4933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146CA-3223-49D8-8A04-78A4B0BAE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9B48D5-747D-4432-BC9A-3C77664234B5}"/>
              </a:ext>
            </a:extLst>
          </p:cNvPr>
          <p:cNvCxnSpPr/>
          <p:nvPr userDrawn="1"/>
        </p:nvCxnSpPr>
        <p:spPr>
          <a:xfrm>
            <a:off x="838200" y="1330716"/>
            <a:ext cx="10515599" cy="0"/>
          </a:xfrm>
          <a:prstGeom prst="line">
            <a:avLst/>
          </a:prstGeom>
          <a:ln>
            <a:solidFill>
              <a:srgbClr val="F6BE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0B5F19B-9159-48B6-8D3A-235A1EA0A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81" y="5850701"/>
            <a:ext cx="1628452" cy="908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29783C-1584-9C4D-16E4-9D8E2AD693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672" y="8352"/>
            <a:ext cx="948242" cy="136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4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F5EA7-C868-490E-B23A-318ECA48A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2C6D4-09FA-4CB4-BBE1-0C9A335D3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62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4D455-26D7-488B-82F6-553A3A7AD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69860" y="6369485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3ADABA23-1EE7-4FF7-81E1-1C903E520C5D}" type="datetime1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F5C34-085F-499C-8F57-D2607BD49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352316-4A36-4DCD-8BEF-80FF909BC3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81" y="5850701"/>
            <a:ext cx="1628452" cy="90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3977CD-F53E-609A-2E0C-7B065062E2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672" y="8352"/>
            <a:ext cx="948242" cy="136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32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8E7D5-A79C-4556-83E8-6B58CFF10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A1758-89B2-45B0-8905-D8E64D78A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5181600" cy="4933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545AE-17DA-4C71-83F1-F155B735E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71600"/>
            <a:ext cx="5181600" cy="49335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DFCAE-B36C-4702-A2EF-1529D21F20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75456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EBFD83CA-F91E-4889-B6AB-2E0D3BB037F7}" type="datetime1">
              <a:rPr lang="en-US" smtClean="0"/>
              <a:pPr/>
              <a:t>3/26/2025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2323D-EC91-44B4-8D19-93D7E7908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099521-FBD7-45D2-92CB-9A69E9D0E48F}"/>
              </a:ext>
            </a:extLst>
          </p:cNvPr>
          <p:cNvCxnSpPr/>
          <p:nvPr userDrawn="1"/>
        </p:nvCxnSpPr>
        <p:spPr>
          <a:xfrm>
            <a:off x="838200" y="1330716"/>
            <a:ext cx="10515599" cy="0"/>
          </a:xfrm>
          <a:prstGeom prst="line">
            <a:avLst/>
          </a:prstGeom>
          <a:ln>
            <a:solidFill>
              <a:srgbClr val="F6BE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AAE1901-43D2-4F3A-9275-4921C6B1F0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81" y="5850701"/>
            <a:ext cx="1628452" cy="908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BC7A9-5DD8-88E1-57DA-9885FB4217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672" y="8352"/>
            <a:ext cx="948242" cy="136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9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8815-F4F7-410A-B2E9-DC60AECEA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378868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E8B4D-A7F8-4D7E-8944-717B7F947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71600"/>
            <a:ext cx="515778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4F3D9-108D-4DEB-AF00-C0FD453C3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57399"/>
            <a:ext cx="5157787" cy="42477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66C876-8A3A-4A74-92FE-1D89B100A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71600"/>
            <a:ext cx="51831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481145-5C02-4A69-A774-4E2700B064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57401"/>
            <a:ext cx="5183188" cy="4247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54ACE-E1D0-4EEA-AF0A-122B4714A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8281" y="6394821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52C753F6-1C0C-417A-BC3A-636F67AE8E6A}" type="datetime1">
              <a:rPr lang="en-US" smtClean="0"/>
              <a:pPr/>
              <a:t>3/26/2025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2189F4-B00A-47ED-B6B7-2B915226D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D2F6C1-58C9-4282-9125-E7D07A790849}"/>
              </a:ext>
            </a:extLst>
          </p:cNvPr>
          <p:cNvCxnSpPr/>
          <p:nvPr userDrawn="1"/>
        </p:nvCxnSpPr>
        <p:spPr>
          <a:xfrm>
            <a:off x="838200" y="1330716"/>
            <a:ext cx="10515599" cy="0"/>
          </a:xfrm>
          <a:prstGeom prst="line">
            <a:avLst/>
          </a:prstGeom>
          <a:ln>
            <a:solidFill>
              <a:srgbClr val="F6BE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34923EF-5F62-4EA8-B71C-CE03F5438D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81" y="5850701"/>
            <a:ext cx="1628452" cy="9089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0744B-24E1-6BDB-07BB-D307A6E1D5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672" y="8352"/>
            <a:ext cx="948242" cy="13632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8BA1DE-7833-5598-04C3-E554BC4A77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5072" y="160752"/>
            <a:ext cx="948242" cy="136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2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975E2-5FDD-49C2-817D-1582EE837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B27A49-99F5-42F1-8613-6F7A554A6A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8281" y="6384415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F3641CA9-E3AA-4498-AC10-74A73C18C207}" type="datetime1">
              <a:rPr lang="en-US" smtClean="0"/>
              <a:pPr/>
              <a:t>3/26/2025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F6ADD-9DB3-4E49-AC87-A9AA8F0A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60EE1F-EA91-4806-AA4C-FE3A89BBD870}"/>
              </a:ext>
            </a:extLst>
          </p:cNvPr>
          <p:cNvCxnSpPr/>
          <p:nvPr userDrawn="1"/>
        </p:nvCxnSpPr>
        <p:spPr>
          <a:xfrm>
            <a:off x="838200" y="1330716"/>
            <a:ext cx="10515599" cy="0"/>
          </a:xfrm>
          <a:prstGeom prst="line">
            <a:avLst/>
          </a:prstGeom>
          <a:ln>
            <a:solidFill>
              <a:srgbClr val="F6BE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490283F-240E-4AE1-9F80-A0B7FDF796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81" y="5850701"/>
            <a:ext cx="1628452" cy="90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9BCA02-3247-AAC3-FE81-6747F1F393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672" y="8352"/>
            <a:ext cx="948242" cy="136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8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DDC535-01AF-40DF-BCF9-1333BDA51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8281" y="6356349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E9D43D7C-EB68-4353-A5C8-0CD4D58E9116}" type="datetime1">
              <a:rPr lang="en-US" smtClean="0"/>
              <a:pPr/>
              <a:t>3/26/2025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A9725-E942-4015-9756-AB4AEA7B2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439596-7566-4AE3-8DD6-6FE5ED8CCB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81" y="5850701"/>
            <a:ext cx="1628452" cy="90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4205D6-895C-E2D2-2689-08473AB380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672" y="8352"/>
            <a:ext cx="948242" cy="136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81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No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DDC535-01AF-40DF-BCF9-1333BDA51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43D7C-EB68-4353-A5C8-0CD4D58E9116}" type="datetime1">
              <a:rPr lang="en-US" smtClean="0"/>
              <a:t>3/26/2025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A9725-E942-4015-9756-AB4AEA7B2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1F65BB-C8BE-5B8B-6ED5-E5840BF19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2672" y="8352"/>
            <a:ext cx="948242" cy="136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2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3DF11-B347-4596-B6C5-B0574BC4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43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475C10-DD34-4E31-95BD-ADA201089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00200"/>
            <a:ext cx="3932237" cy="4700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72760-94C0-4F07-9F7B-07C186A409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8281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623B2362-B003-4262-AB00-599FB7FA1887}" type="datetime1">
              <a:rPr lang="en-US" smtClean="0"/>
              <a:pPr/>
              <a:t>3/26/2025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B5755-8F0F-4329-B2EE-F1842085A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165D2-D3B6-435C-A2E0-8337FBEE834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CC31A-9B29-4A49-9312-701F95A75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00199"/>
            <a:ext cx="6172200" cy="47007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E958DD-90D0-4B62-A086-FFF4CAA220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81" y="5850701"/>
            <a:ext cx="1628452" cy="908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09D575-8033-E951-83C6-AF12E7495B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672" y="8352"/>
            <a:ext cx="948242" cy="136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22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A66D23-FCC2-4FC3-9AE9-8E3E1A47E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8045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4CED0-24BC-47BC-A404-5DD31B44D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93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41762-9D66-4C7A-9CA8-2639E87AE9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5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E9083D1-6D31-4A34-9FB3-2BA837F6CB85}" type="datetime1">
              <a:rPr lang="en-US" smtClean="0"/>
              <a:t>3/26/2025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5F490-C0E0-4090-A63F-CC14194A3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E9165D2-D3B6-435C-A2E0-8337FBEE834F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875A42-3E08-BA07-4EAF-7048CAD01F80}"/>
              </a:ext>
            </a:extLst>
          </p:cNvPr>
          <p:cNvSpPr txBox="1"/>
          <p:nvPr userDrawn="1"/>
        </p:nvSpPr>
        <p:spPr>
          <a:xfrm>
            <a:off x="4105072" y="6390273"/>
            <a:ext cx="3936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IEEE SoutheastCon 2025 – Charlotte, NC</a:t>
            </a:r>
          </a:p>
        </p:txBody>
      </p:sp>
    </p:spTree>
    <p:extLst>
      <p:ext uri="{BB962C8B-B14F-4D97-AF65-F5344CB8AC3E}">
        <p14:creationId xmlns:p14="http://schemas.microsoft.com/office/powerpoint/2010/main" val="66826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6" r:id="rId9"/>
    <p:sldLayoutId id="2147483657" r:id="rId10"/>
    <p:sldLayoutId id="2147483659" r:id="rId11"/>
    <p:sldLayoutId id="214748366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00629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joseph.wei@ieee.or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tamashiro@ieee.or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eee-region6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4E6EDB-0477-2ADB-78BE-CF139FC129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2025 Region 6 Director Presentation for Region 3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20537DC-833D-D49C-EC88-B8C300EDA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SzPct val="152450"/>
            </a:pPr>
            <a:r>
              <a:rPr lang="en-US" sz="2400" b="1" i="0" dirty="0">
                <a:solidFill>
                  <a:schemeClr val="dk1"/>
                </a:solidFill>
              </a:rPr>
              <a:t>Joseph Wei</a:t>
            </a:r>
            <a:endParaRPr lang="en-US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52450"/>
            </a:pPr>
            <a:r>
              <a:rPr lang="en-US" sz="2400" b="1" i="0" dirty="0">
                <a:solidFill>
                  <a:schemeClr val="dk1"/>
                </a:solidFill>
              </a:rPr>
              <a:t>Region 6 Director</a:t>
            </a:r>
            <a:endParaRPr lang="en-US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52450"/>
            </a:pPr>
            <a:r>
              <a:rPr lang="en-US" sz="2400" b="0" i="0" dirty="0"/>
              <a:t>Email: joseph.wei@ieee.org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52450"/>
            </a:pPr>
            <a:r>
              <a:rPr lang="en-US" sz="2400" b="0" i="0" dirty="0"/>
              <a:t>Mobile/WhatsApp: (408) 881-4168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52450"/>
            </a:pPr>
            <a:r>
              <a:rPr lang="en-US" sz="2400" b="0" i="0" dirty="0"/>
              <a:t>Discord: josephweiieeeregion6</a:t>
            </a:r>
            <a:endParaRPr lang="en-US" b="0" i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817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4867" y="301167"/>
            <a:ext cx="9577800" cy="53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7"/>
          <p:cNvSpPr txBox="1">
            <a:spLocks noGrp="1"/>
          </p:cNvSpPr>
          <p:nvPr>
            <p:ph type="sldNum" idx="12"/>
          </p:nvPr>
        </p:nvSpPr>
        <p:spPr>
          <a:xfrm>
            <a:off x="376387" y="6205392"/>
            <a:ext cx="648879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l">
              <a:buSzPts val="900"/>
            </a:pPr>
            <a:fld id="{00000000-1234-1234-1234-123412341234}" type="slidenum">
              <a:rPr lang="en-US"/>
              <a:pPr algn="l">
                <a:buSzPts val="900"/>
              </a:pPr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"/>
          <p:cNvSpPr txBox="1">
            <a:spLocks noGrp="1"/>
          </p:cNvSpPr>
          <p:nvPr>
            <p:ph type="sldNum" idx="12"/>
          </p:nvPr>
        </p:nvSpPr>
        <p:spPr>
          <a:xfrm>
            <a:off x="376387" y="6205392"/>
            <a:ext cx="648879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r">
              <a:buSzPts val="900"/>
            </a:pPr>
            <a:fld id="{00000000-1234-1234-1234-123412341234}" type="slidenum">
              <a:rPr lang="en-US"/>
              <a:pPr algn="r">
                <a:buSzPts val="900"/>
              </a:pPr>
              <a:t>11</a:t>
            </a:fld>
            <a:endParaRPr/>
          </a:p>
        </p:txBody>
      </p:sp>
      <p:sp>
        <p:nvSpPr>
          <p:cNvPr id="198" name="Google Shape;198;p8"/>
          <p:cNvSpPr txBox="1"/>
          <p:nvPr/>
        </p:nvSpPr>
        <p:spPr>
          <a:xfrm>
            <a:off x="567064" y="604867"/>
            <a:ext cx="1075840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-US" sz="3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Region 6 Conferences (Welcome Region </a:t>
            </a:r>
            <a:r>
              <a:rPr lang="en-US" sz="3200" b="1"/>
              <a:t>P</a:t>
            </a:r>
            <a:r>
              <a:rPr lang="en-US" sz="3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artners)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8" descr="GHTC-Logo-hi-res - IEEE Entrepreneurshi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4900" y="1713224"/>
            <a:ext cx="2266949" cy="2145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8" descr="Home - IEEE Rising Star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225" y="1466849"/>
            <a:ext cx="2390776" cy="239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8" descr="Home -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14751" y="1866390"/>
            <a:ext cx="4572000" cy="172504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8"/>
          <p:cNvSpPr txBox="1"/>
          <p:nvPr/>
        </p:nvSpPr>
        <p:spPr>
          <a:xfrm>
            <a:off x="4171951" y="3648076"/>
            <a:ext cx="3657600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https://ieee-sustech.org/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8"/>
          <p:cNvSpPr txBox="1"/>
          <p:nvPr/>
        </p:nvSpPr>
        <p:spPr>
          <a:xfrm>
            <a:off x="8286751" y="4143376"/>
            <a:ext cx="3657600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https://ieeeghtc.org/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8"/>
          <p:cNvSpPr txBox="1"/>
          <p:nvPr/>
        </p:nvSpPr>
        <p:spPr>
          <a:xfrm>
            <a:off x="147792" y="4143334"/>
            <a:ext cx="3657600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https://ieee-risingstars.org/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43d8be2686_0_1"/>
          <p:cNvSpPr txBox="1">
            <a:spLocks noGrp="1"/>
          </p:cNvSpPr>
          <p:nvPr>
            <p:ph type="sldNum" idx="12"/>
          </p:nvPr>
        </p:nvSpPr>
        <p:spPr>
          <a:xfrm>
            <a:off x="376387" y="6205392"/>
            <a:ext cx="648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r">
              <a:buSzPts val="900"/>
            </a:pPr>
            <a:fld id="{00000000-1234-1234-1234-123412341234}" type="slidenum">
              <a:rPr lang="en-US"/>
              <a:pPr algn="r">
                <a:buSzPts val="900"/>
              </a:pPr>
              <a:t>12</a:t>
            </a:fld>
            <a:endParaRPr/>
          </a:p>
        </p:txBody>
      </p:sp>
      <p:sp>
        <p:nvSpPr>
          <p:cNvPr id="210" name="Google Shape;210;g343d8be2686_0_1"/>
          <p:cNvSpPr txBox="1"/>
          <p:nvPr/>
        </p:nvSpPr>
        <p:spPr>
          <a:xfrm>
            <a:off x="567064" y="604867"/>
            <a:ext cx="1075840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-US" sz="3200" b="1"/>
              <a:t>IEEE SusTech 2025 </a:t>
            </a:r>
            <a:r>
              <a:rPr lang="en-US" sz="3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(Welcome Region </a:t>
            </a:r>
            <a:r>
              <a:rPr lang="en-US" sz="3200" b="1"/>
              <a:t>P</a:t>
            </a:r>
            <a:r>
              <a:rPr lang="en-US" sz="3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artners)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343d8be2686_0_1"/>
          <p:cNvSpPr txBox="1"/>
          <p:nvPr/>
        </p:nvSpPr>
        <p:spPr>
          <a:xfrm>
            <a:off x="4156651" y="6030142"/>
            <a:ext cx="3657600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https://ieee-sustech.org/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g343d8be2686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2333" y="1220468"/>
            <a:ext cx="5244035" cy="4884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343d8be2686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8834" y="3728534"/>
            <a:ext cx="1946732" cy="1946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31626a8b99_0_594"/>
          <p:cNvSpPr txBox="1">
            <a:spLocks noGrp="1"/>
          </p:cNvSpPr>
          <p:nvPr>
            <p:ph type="sldNum" idx="12"/>
          </p:nvPr>
        </p:nvSpPr>
        <p:spPr>
          <a:xfrm>
            <a:off x="376387" y="6205392"/>
            <a:ext cx="648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l">
              <a:buClr>
                <a:srgbClr val="000000"/>
              </a:buClr>
              <a:buSzPts val="900"/>
            </a:pPr>
            <a:fld id="{00000000-1234-1234-1234-123412341234}" type="slidenum">
              <a:rPr lang="en-US"/>
              <a:pPr algn="l">
                <a:buClr>
                  <a:srgbClr val="000000"/>
                </a:buClr>
                <a:buSzPts val="900"/>
              </a:pPr>
              <a:t>13</a:t>
            </a:fld>
            <a:endParaRPr/>
          </a:p>
        </p:txBody>
      </p:sp>
      <p:sp>
        <p:nvSpPr>
          <p:cNvPr id="220" name="Google Shape;220;g331626a8b99_0_594"/>
          <p:cNvSpPr txBox="1"/>
          <p:nvPr/>
        </p:nvSpPr>
        <p:spPr>
          <a:xfrm>
            <a:off x="567064" y="604867"/>
            <a:ext cx="1142480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en-US" sz="3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EEE </a:t>
            </a:r>
            <a:r>
              <a:rPr lang="en-US" sz="3200" b="1"/>
              <a:t>Global Humanitarian Technology Conference (GHTC)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g331626a8b99_0_594"/>
          <p:cNvSpPr txBox="1"/>
          <p:nvPr/>
        </p:nvSpPr>
        <p:spPr>
          <a:xfrm>
            <a:off x="4340959" y="5405318"/>
            <a:ext cx="365760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2400"/>
              <a:t>https://ieeeghtc.org/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g331626a8b99_0_5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9118" y="1220467"/>
            <a:ext cx="8845159" cy="328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31626a8b99_0_594" title="bit.ly_3DI8vg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82101" y="4114801"/>
            <a:ext cx="1633935" cy="1633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4395ecd0fa_0_0"/>
          <p:cNvSpPr txBox="1">
            <a:spLocks noGrp="1"/>
          </p:cNvSpPr>
          <p:nvPr>
            <p:ph type="sldNum" idx="12"/>
          </p:nvPr>
        </p:nvSpPr>
        <p:spPr>
          <a:xfrm>
            <a:off x="376387" y="6205392"/>
            <a:ext cx="648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l">
              <a:buClr>
                <a:srgbClr val="000000"/>
              </a:buClr>
              <a:buSzPts val="900"/>
            </a:pPr>
            <a:fld id="{00000000-1234-1234-1234-123412341234}" type="slidenum">
              <a:rPr lang="en-US"/>
              <a:pPr algn="l">
                <a:buClr>
                  <a:srgbClr val="000000"/>
                </a:buClr>
                <a:buSzPts val="900"/>
              </a:pPr>
              <a:t>14</a:t>
            </a:fld>
            <a:endParaRPr/>
          </a:p>
        </p:txBody>
      </p:sp>
      <p:sp>
        <p:nvSpPr>
          <p:cNvPr id="230" name="Google Shape;230;g34395ecd0fa_0_0"/>
          <p:cNvSpPr txBox="1"/>
          <p:nvPr/>
        </p:nvSpPr>
        <p:spPr>
          <a:xfrm>
            <a:off x="567069" y="604875"/>
            <a:ext cx="587240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-US" sz="3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2025 IEEE Rising Stars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g34395ecd0fa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4401" y="1296333"/>
            <a:ext cx="8204571" cy="41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34395ecd0fa_0_0"/>
          <p:cNvSpPr txBox="1"/>
          <p:nvPr/>
        </p:nvSpPr>
        <p:spPr>
          <a:xfrm>
            <a:off x="4340959" y="5405318"/>
            <a:ext cx="3657600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https://ieee-risingstars.org/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g34395ecd0fa_0_0" title="undefine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69566" y="3651633"/>
            <a:ext cx="1753700" cy="175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94" y="0"/>
            <a:ext cx="1201401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3374"/>
            <a:ext cx="12192000" cy="6811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1"/>
          <p:cNvSpPr txBox="1">
            <a:spLocks noGrp="1"/>
          </p:cNvSpPr>
          <p:nvPr>
            <p:ph type="title"/>
          </p:nvPr>
        </p:nvSpPr>
        <p:spPr>
          <a:xfrm>
            <a:off x="2875305" y="3015100"/>
            <a:ext cx="5128800" cy="82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b" anchorCtr="0">
            <a:normAutofit/>
          </a:bodyPr>
          <a:lstStyle/>
          <a:p>
            <a:r>
              <a:rPr lang="en-US"/>
              <a:t>Questions</a:t>
            </a:r>
            <a:endParaRPr/>
          </a:p>
        </p:txBody>
      </p:sp>
      <p:sp>
        <p:nvSpPr>
          <p:cNvPr id="249" name="Google Shape;249;p11"/>
          <p:cNvSpPr txBox="1">
            <a:spLocks noGrp="1"/>
          </p:cNvSpPr>
          <p:nvPr>
            <p:ph type="body" idx="1"/>
          </p:nvPr>
        </p:nvSpPr>
        <p:spPr>
          <a:xfrm>
            <a:off x="831867" y="4117571"/>
            <a:ext cx="8504800" cy="1830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r>
              <a:rPr lang="en-US" sz="3200" i="0">
                <a:solidFill>
                  <a:schemeClr val="dk1"/>
                </a:solidFill>
              </a:rPr>
              <a:t>Contacts</a:t>
            </a:r>
            <a:endParaRPr sz="3200" i="0">
              <a:solidFill>
                <a:schemeClr val="dk1"/>
              </a:solidFill>
            </a:endParaRPr>
          </a:p>
          <a:p>
            <a:r>
              <a:rPr lang="en-US" sz="3200" u="sng">
                <a:solidFill>
                  <a:schemeClr val="hlink"/>
                </a:solidFill>
                <a:hlinkClick r:id="rId3"/>
              </a:rPr>
              <a:t>joseph.wei@ieee.org</a:t>
            </a:r>
            <a:endParaRPr sz="3200"/>
          </a:p>
          <a:p>
            <a:r>
              <a:rPr lang="en-US" sz="3200" u="sng">
                <a:solidFill>
                  <a:schemeClr val="hlink"/>
                </a:solidFill>
                <a:hlinkClick r:id="rId4"/>
              </a:rPr>
              <a:t>tamashiro@ieee.org</a:t>
            </a:r>
            <a:r>
              <a:rPr lang="en-US" sz="3200"/>
              <a:t> </a:t>
            </a:r>
            <a:endParaRPr sz="3200"/>
          </a:p>
        </p:txBody>
      </p:sp>
      <p:sp>
        <p:nvSpPr>
          <p:cNvPr id="250" name="Google Shape;250;p11"/>
          <p:cNvSpPr txBox="1">
            <a:spLocks noGrp="1"/>
          </p:cNvSpPr>
          <p:nvPr>
            <p:ph type="sldNum" idx="12"/>
          </p:nvPr>
        </p:nvSpPr>
        <p:spPr>
          <a:xfrm>
            <a:off x="376387" y="6205392"/>
            <a:ext cx="648879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17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"/>
          <p:cNvSpPr txBox="1">
            <a:spLocks noGrp="1"/>
          </p:cNvSpPr>
          <p:nvPr>
            <p:ph type="ctrTitle"/>
          </p:nvPr>
        </p:nvSpPr>
        <p:spPr>
          <a:xfrm>
            <a:off x="914400" y="3868303"/>
            <a:ext cx="10918400" cy="697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b" anchorCtr="0">
            <a:normAutofit fontScale="90000"/>
          </a:bodyPr>
          <a:lstStyle/>
          <a:p>
            <a:pPr>
              <a:buSzPct val="100000"/>
            </a:pPr>
            <a:r>
              <a:rPr lang="en-US" dirty="0"/>
              <a:t>2025 Region 6 Director Presentation for Region 3</a:t>
            </a:r>
            <a:endParaRPr dirty="0"/>
          </a:p>
        </p:txBody>
      </p:sp>
      <p:sp>
        <p:nvSpPr>
          <p:cNvPr id="120" name="Google Shape;120;p1"/>
          <p:cNvSpPr txBox="1">
            <a:spLocks noGrp="1"/>
          </p:cNvSpPr>
          <p:nvPr>
            <p:ph type="subTitle" idx="1"/>
          </p:nvPr>
        </p:nvSpPr>
        <p:spPr>
          <a:xfrm>
            <a:off x="914400" y="4565503"/>
            <a:ext cx="9304421" cy="15568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SzPct val="152450"/>
            </a:pPr>
            <a:r>
              <a:rPr lang="en-US" sz="3867" b="0" i="0" dirty="0">
                <a:solidFill>
                  <a:schemeClr val="dk1"/>
                </a:solidFill>
              </a:rPr>
              <a:t>Joseph Wei</a:t>
            </a:r>
            <a:endParaRPr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52450"/>
            </a:pPr>
            <a:r>
              <a:rPr lang="en-US" sz="3867" b="0" i="0" dirty="0">
                <a:solidFill>
                  <a:schemeClr val="dk1"/>
                </a:solidFill>
              </a:rPr>
              <a:t>Region 6 Director</a:t>
            </a:r>
            <a:endParaRPr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52450"/>
            </a:pPr>
            <a:r>
              <a:rPr lang="en-US" sz="3867" b="0" i="0" dirty="0">
                <a:solidFill>
                  <a:schemeClr val="hlink"/>
                </a:solidFill>
              </a:rPr>
              <a:t>Email: joseph.wei@ieee.org</a:t>
            </a:r>
            <a:endParaRPr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52450"/>
            </a:pPr>
            <a:r>
              <a:rPr lang="en-US" sz="3867" b="0" i="0" dirty="0">
                <a:solidFill>
                  <a:schemeClr val="hlink"/>
                </a:solidFill>
              </a:rPr>
              <a:t>Mobile/WhatsApp: (408) 881-4168</a:t>
            </a:r>
            <a:endParaRPr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52450"/>
            </a:pPr>
            <a:r>
              <a:rPr lang="en-US" sz="3867" b="0" i="0" dirty="0">
                <a:solidFill>
                  <a:schemeClr val="hlink"/>
                </a:solidFill>
              </a:rPr>
              <a:t>Discord: josephweiieeeregion6</a:t>
            </a:r>
            <a:endParaRPr b="0" i="0" dirty="0">
              <a:solidFill>
                <a:schemeClr val="dk1"/>
              </a:solidFill>
            </a:endParaRPr>
          </a:p>
        </p:txBody>
      </p:sp>
      <p:sp>
        <p:nvSpPr>
          <p:cNvPr id="121" name="Google Shape;121;p1"/>
          <p:cNvSpPr txBox="1">
            <a:spLocks noGrp="1"/>
          </p:cNvSpPr>
          <p:nvPr>
            <p:ph type="sldNum" idx="12"/>
          </p:nvPr>
        </p:nvSpPr>
        <p:spPr>
          <a:xfrm>
            <a:off x="376387" y="6205392"/>
            <a:ext cx="648879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31626a8b99_0_236"/>
          <p:cNvSpPr txBox="1">
            <a:spLocks noGrp="1"/>
          </p:cNvSpPr>
          <p:nvPr>
            <p:ph type="sldNum" idx="12"/>
          </p:nvPr>
        </p:nvSpPr>
        <p:spPr>
          <a:xfrm>
            <a:off x="376387" y="6205392"/>
            <a:ext cx="648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 algn="l">
              <a:buClr>
                <a:srgbClr val="000000"/>
              </a:buClr>
              <a:buSzPts val="900"/>
            </a:pPr>
            <a:fld id="{00000000-1234-1234-1234-123412341234}" type="slidenum">
              <a:rPr lang="en-US"/>
              <a:pPr algn="l">
                <a:buClr>
                  <a:srgbClr val="000000"/>
                </a:buClr>
                <a:buSzPts val="900"/>
              </a:pPr>
              <a:t>3</a:t>
            </a:fld>
            <a:endParaRPr/>
          </a:p>
        </p:txBody>
      </p:sp>
      <p:sp>
        <p:nvSpPr>
          <p:cNvPr id="127" name="Google Shape;127;g331626a8b99_0_236"/>
          <p:cNvSpPr txBox="1"/>
          <p:nvPr/>
        </p:nvSpPr>
        <p:spPr>
          <a:xfrm>
            <a:off x="-1" y="194133"/>
            <a:ext cx="12099600" cy="7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pPr>
              <a:lnSpc>
                <a:spcPct val="90000"/>
              </a:lnSpc>
              <a:buClr>
                <a:srgbClr val="0073A5"/>
              </a:buClr>
              <a:buSzPts val="1900"/>
            </a:pPr>
            <a:r>
              <a:rPr lang="en-US" sz="3467" b="1">
                <a:solidFill>
                  <a:srgbClr val="004578"/>
                </a:solidFill>
                <a:latin typeface="Calibri"/>
                <a:ea typeface="Calibri"/>
                <a:cs typeface="Calibri"/>
                <a:sym typeface="Calibri"/>
              </a:rPr>
              <a:t>Joseph Wei | Region 6 Director</a:t>
            </a:r>
            <a:endParaRPr sz="3467" b="1">
              <a:solidFill>
                <a:srgbClr val="00457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g331626a8b99_0_236"/>
          <p:cNvSpPr/>
          <p:nvPr/>
        </p:nvSpPr>
        <p:spPr>
          <a:xfrm>
            <a:off x="2269451" y="951784"/>
            <a:ext cx="3813200" cy="2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533" tIns="37567" rIns="73533" bIns="37567" anchor="t" anchorCtr="0">
            <a:noAutofit/>
          </a:bodyPr>
          <a:lstStyle/>
          <a:p>
            <a:pPr marL="338658" indent="-338658">
              <a:lnSpc>
                <a:spcPct val="85000"/>
              </a:lnSpc>
              <a:buClr>
                <a:srgbClr val="000000"/>
              </a:buClr>
              <a:buSzPts val="1400"/>
            </a:pPr>
            <a:r>
              <a:rPr lang="en-US" sz="1867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Professional Affiliation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9329" indent="-169329">
              <a:lnSpc>
                <a:spcPct val="85000"/>
              </a:lnSpc>
              <a:spcBef>
                <a:spcPts val="800"/>
              </a:spcBef>
              <a:buClr>
                <a:srgbClr val="000000"/>
              </a:buClr>
              <a:buSzPts val="1400"/>
              <a:buFont typeface="Noto Sans Symbols"/>
              <a:buChar char="▶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Managing Director, Technology Ventures Group (TVG)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329" indent="-169329">
              <a:lnSpc>
                <a:spcPct val="85000"/>
              </a:lnSpc>
              <a:spcBef>
                <a:spcPts val="800"/>
              </a:spcBef>
              <a:buClr>
                <a:srgbClr val="000000"/>
              </a:buClr>
              <a:buSzPts val="1400"/>
            </a:pPr>
            <a:r>
              <a:rPr lang="en-US" sz="1867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IEEE Society Affiliation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9329" indent="-169329">
              <a:lnSpc>
                <a:spcPct val="85000"/>
              </a:lnSpc>
              <a:spcBef>
                <a:spcPts val="800"/>
              </a:spcBef>
              <a:buClr>
                <a:srgbClr val="000000"/>
              </a:buClr>
              <a:buSzPts val="1400"/>
              <a:buFont typeface="Calibri"/>
              <a:buChar char="▶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Computer Society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9329" indent="-169329">
              <a:lnSpc>
                <a:spcPct val="85000"/>
              </a:lnSpc>
              <a:spcBef>
                <a:spcPts val="800"/>
              </a:spcBef>
              <a:buClr>
                <a:srgbClr val="000000"/>
              </a:buClr>
              <a:buSzPts val="1400"/>
              <a:buFont typeface="Calibri"/>
              <a:buChar char="▶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Consumer Technology Society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329" indent="-169329">
              <a:lnSpc>
                <a:spcPct val="85000"/>
              </a:lnSpc>
              <a:spcBef>
                <a:spcPts val="800"/>
              </a:spcBef>
              <a:buClr>
                <a:srgbClr val="000000"/>
              </a:buClr>
              <a:buSzPts val="1400"/>
              <a:buFont typeface="Calibri"/>
              <a:buChar char="▶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SFBA MEMS &amp; Sensors Chapter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329" indent="-169329">
              <a:lnSpc>
                <a:spcPct val="85000"/>
              </a:lnSpc>
              <a:spcBef>
                <a:spcPts val="800"/>
              </a:spcBef>
              <a:buClr>
                <a:srgbClr val="000000"/>
              </a:buClr>
              <a:buSzPts val="1400"/>
              <a:buFont typeface="Calibri"/>
              <a:buChar char="▶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Young Professionals and WIE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g331626a8b99_0_236"/>
          <p:cNvSpPr/>
          <p:nvPr/>
        </p:nvSpPr>
        <p:spPr>
          <a:xfrm>
            <a:off x="244925" y="3726725"/>
            <a:ext cx="5850800" cy="2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533" tIns="37567" rIns="73533" bIns="37567" anchor="t" anchorCtr="0">
            <a:noAutofit/>
          </a:bodyPr>
          <a:lstStyle/>
          <a:p>
            <a:pPr marL="338658" indent="-338658">
              <a:lnSpc>
                <a:spcPct val="85000"/>
              </a:lnSpc>
              <a:buClr>
                <a:srgbClr val="000000"/>
              </a:buClr>
              <a:buSzPts val="1400"/>
            </a:pPr>
            <a:r>
              <a:rPr lang="en-US" sz="1867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IEEE Experience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11661">
              <a:lnSpc>
                <a:spcPct val="85000"/>
              </a:lnSpc>
              <a:spcBef>
                <a:spcPts val="800"/>
              </a:spcBef>
              <a:buClr>
                <a:schemeClr val="dk1"/>
              </a:buClr>
              <a:buSzPts val="1100"/>
              <a:buFont typeface="Noto Sans Symbols"/>
              <a:buChar char="▶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 6 Director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7061" indent="-211661">
              <a:lnSpc>
                <a:spcPct val="85000"/>
              </a:lnSpc>
              <a:spcBef>
                <a:spcPts val="800"/>
              </a:spcBef>
              <a:buClr>
                <a:schemeClr val="dk1"/>
              </a:buClr>
              <a:buSzPts val="1100"/>
              <a:buFont typeface="Noto Sans Symbols"/>
              <a:buChar char="▶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Chair, EMBS - SFBA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7061" indent="-211661">
              <a:lnSpc>
                <a:spcPct val="85000"/>
              </a:lnSpc>
              <a:spcBef>
                <a:spcPts val="800"/>
              </a:spcBef>
              <a:buClr>
                <a:schemeClr val="dk1"/>
              </a:buClr>
              <a:buSzPts val="1100"/>
              <a:buFont typeface="Calibri"/>
              <a:buChar char="▶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Treasurer, Consumer Technology Society - SFBA Chapter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7061" indent="-211661">
              <a:lnSpc>
                <a:spcPct val="85000"/>
              </a:lnSpc>
              <a:spcBef>
                <a:spcPts val="800"/>
              </a:spcBef>
              <a:buClr>
                <a:schemeClr val="dk1"/>
              </a:buClr>
              <a:buSzPts val="1100"/>
              <a:buFont typeface="Calibri"/>
              <a:buChar char="▶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Advisor/Past Chair  - SCV Section (largest Section in US)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7061" indent="-237061">
              <a:lnSpc>
                <a:spcPct val="85000"/>
              </a:lnSpc>
              <a:spcBef>
                <a:spcPts val="800"/>
              </a:spcBef>
              <a:buClr>
                <a:schemeClr val="dk1"/>
              </a:buClr>
              <a:buSzPts val="1400"/>
              <a:buFont typeface="Calibri"/>
              <a:buChar char="▶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Chair, SCV Entrepreneurship Program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7061" indent="-211661">
              <a:lnSpc>
                <a:spcPct val="85000"/>
              </a:lnSpc>
              <a:spcBef>
                <a:spcPts val="800"/>
              </a:spcBef>
              <a:buClr>
                <a:schemeClr val="dk1"/>
              </a:buClr>
              <a:buSzPts val="1100"/>
              <a:buFont typeface="Calibri"/>
              <a:buChar char="▶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Co-Chair, Sponsorships - IEEE GHTC, WIE ILC, Sensors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8658" indent="-220128">
              <a:lnSpc>
                <a:spcPct val="85000"/>
              </a:lnSpc>
              <a:spcBef>
                <a:spcPts val="800"/>
              </a:spcBef>
              <a:buClr>
                <a:srgbClr val="015E88"/>
              </a:buClr>
              <a:buSzPts val="1400"/>
            </a:pP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g331626a8b99_0_236"/>
          <p:cNvSpPr/>
          <p:nvPr/>
        </p:nvSpPr>
        <p:spPr>
          <a:xfrm>
            <a:off x="6260733" y="951800"/>
            <a:ext cx="5745200" cy="2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533" tIns="37567" rIns="73533" bIns="37567" anchor="t" anchorCtr="0">
            <a:noAutofit/>
          </a:bodyPr>
          <a:lstStyle/>
          <a:p>
            <a:pPr marL="338658" indent="-338658">
              <a:lnSpc>
                <a:spcPct val="85000"/>
              </a:lnSpc>
              <a:buClr>
                <a:srgbClr val="000000"/>
              </a:buClr>
              <a:buSzPts val="1400"/>
            </a:pPr>
            <a:r>
              <a:rPr lang="en-US" sz="1867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Professional Experience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8658" indent="-321725">
              <a:lnSpc>
                <a:spcPct val="85000"/>
              </a:lnSpc>
              <a:spcBef>
                <a:spcPts val="800"/>
              </a:spcBef>
              <a:buClr>
                <a:srgbClr val="000000"/>
              </a:buClr>
              <a:buSzPts val="1200"/>
              <a:buFont typeface="Calibri"/>
              <a:buChar char="▶"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Co-founder, Lab360 Hardware Incubator for wearable and IoT Devices startups. Invested in a unicorn valued at &gt;$6B. 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8658" indent="-321725">
              <a:lnSpc>
                <a:spcPct val="85000"/>
              </a:lnSpc>
              <a:spcBef>
                <a:spcPts val="800"/>
              </a:spcBef>
              <a:buClr>
                <a:srgbClr val="000000"/>
              </a:buClr>
              <a:buSzPts val="1200"/>
              <a:buFont typeface="Calibri"/>
              <a:buChar char="▶"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Advisor/Mentor to Plug and Play Tech Center, Wearable Technology Conferences, Sensors Converge Conference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8658" indent="-321725">
              <a:lnSpc>
                <a:spcPct val="85000"/>
              </a:lnSpc>
              <a:spcBef>
                <a:spcPts val="800"/>
              </a:spcBef>
              <a:buClr>
                <a:srgbClr val="000000"/>
              </a:buClr>
              <a:buSzPts val="1200"/>
              <a:buFont typeface="Calibri"/>
              <a:buChar char="▶"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Founder of Intel/Linux Server Group, SGI.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first computer company that leverage Open Source Linux to accelerate its business into enterprise/HPC market.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8658" indent="-321725">
              <a:lnSpc>
                <a:spcPct val="85000"/>
              </a:lnSpc>
              <a:spcBef>
                <a:spcPts val="800"/>
              </a:spcBef>
              <a:buClr>
                <a:schemeClr val="dk1"/>
              </a:buClr>
              <a:buSzPts val="1200"/>
              <a:buFont typeface="Calibri"/>
              <a:buChar char="▶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Business/Partnership Development: Inventec. $18 Billion  Taiwan ODM for servers for Cisco, Dell, Google, HP, Intel, etc.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1" name="Google Shape;131;g331626a8b99_0_236"/>
          <p:cNvCxnSpPr/>
          <p:nvPr/>
        </p:nvCxnSpPr>
        <p:spPr>
          <a:xfrm>
            <a:off x="6096000" y="916217"/>
            <a:ext cx="0" cy="2731600"/>
          </a:xfrm>
          <a:prstGeom prst="straightConnector1">
            <a:avLst/>
          </a:prstGeom>
          <a:noFill/>
          <a:ln w="2857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2" name="Google Shape;132;g331626a8b99_0_236"/>
          <p:cNvCxnSpPr/>
          <p:nvPr/>
        </p:nvCxnSpPr>
        <p:spPr>
          <a:xfrm flipH="1">
            <a:off x="333443" y="3575455"/>
            <a:ext cx="11369200" cy="49600"/>
          </a:xfrm>
          <a:prstGeom prst="straightConnector1">
            <a:avLst/>
          </a:prstGeom>
          <a:noFill/>
          <a:ln w="2857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3" name="Google Shape;133;g331626a8b99_0_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876" y="951783"/>
            <a:ext cx="1764592" cy="17645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g331626a8b99_0_236"/>
          <p:cNvCxnSpPr/>
          <p:nvPr/>
        </p:nvCxnSpPr>
        <p:spPr>
          <a:xfrm>
            <a:off x="6096000" y="3219827"/>
            <a:ext cx="0" cy="2731600"/>
          </a:xfrm>
          <a:prstGeom prst="straightConnector1">
            <a:avLst/>
          </a:prstGeom>
          <a:noFill/>
          <a:ln w="2857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5" name="Google Shape;135;g331626a8b99_0_236"/>
          <p:cNvSpPr/>
          <p:nvPr/>
        </p:nvSpPr>
        <p:spPr>
          <a:xfrm>
            <a:off x="6273967" y="3731669"/>
            <a:ext cx="5745200" cy="25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533" tIns="37567" rIns="73533" bIns="37567" anchor="t" anchorCtr="0">
            <a:noAutofit/>
          </a:bodyPr>
          <a:lstStyle/>
          <a:p>
            <a:pPr marL="338658" indent="-338658">
              <a:lnSpc>
                <a:spcPct val="85000"/>
              </a:lnSpc>
              <a:buClr>
                <a:srgbClr val="000000"/>
              </a:buClr>
              <a:buSzPts val="1400"/>
            </a:pPr>
            <a:r>
              <a:rPr lang="en-US" sz="1867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 Facts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8658" indent="-338658">
              <a:lnSpc>
                <a:spcPct val="85000"/>
              </a:lnSpc>
              <a:spcBef>
                <a:spcPts val="800"/>
              </a:spcBef>
              <a:buClr>
                <a:srgbClr val="000000"/>
              </a:buClr>
              <a:buSzPts val="1700"/>
              <a:buFont typeface="Calibri"/>
              <a:buChar char="▶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Speaks three Chinese dialects. 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8658" indent="-338658">
              <a:lnSpc>
                <a:spcPct val="85000"/>
              </a:lnSpc>
              <a:spcBef>
                <a:spcPts val="800"/>
              </a:spcBef>
              <a:buClr>
                <a:srgbClr val="000000"/>
              </a:buClr>
              <a:buSzPts val="1700"/>
              <a:buFont typeface="Calibri"/>
              <a:buChar char="▶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Learned to snowboard 10 years ago after skiing for 35 years. Inspired by a lady who started at the age of 65.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8658" indent="-338658">
              <a:lnSpc>
                <a:spcPct val="85000"/>
              </a:lnSpc>
              <a:spcBef>
                <a:spcPts val="800"/>
              </a:spcBef>
              <a:buClr>
                <a:srgbClr val="000000"/>
              </a:buClr>
              <a:buSzPts val="1700"/>
              <a:buFont typeface="Calibri"/>
              <a:buChar char="▶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Skilled in finding bugs in software and websites.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8658" indent="-338658">
              <a:lnSpc>
                <a:spcPct val="85000"/>
              </a:lnSpc>
              <a:spcBef>
                <a:spcPts val="800"/>
              </a:spcBef>
              <a:buClr>
                <a:srgbClr val="000000"/>
              </a:buClr>
              <a:buSzPts val="1700"/>
              <a:buFont typeface="Calibri"/>
              <a:buChar char="▶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Personally recruited Apple co-founder, Steve Wozniak to join IEEE when he attended a Consumer Technology Chapter meeting in SCV in 2014. 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31626a8b99_0_0"/>
          <p:cNvSpPr txBox="1">
            <a:spLocks noGrp="1"/>
          </p:cNvSpPr>
          <p:nvPr>
            <p:ph type="sldNum" idx="12"/>
          </p:nvPr>
        </p:nvSpPr>
        <p:spPr>
          <a:xfrm>
            <a:off x="376387" y="6205392"/>
            <a:ext cx="648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 algn="l">
              <a:buClr>
                <a:srgbClr val="000000"/>
              </a:buClr>
              <a:buSzPts val="900"/>
            </a:pPr>
            <a:fld id="{00000000-1234-1234-1234-123412341234}" type="slidenum">
              <a:rPr lang="en-US"/>
              <a:pPr algn="l">
                <a:buClr>
                  <a:srgbClr val="000000"/>
                </a:buClr>
                <a:buSzPts val="900"/>
              </a:pPr>
              <a:t>4</a:t>
            </a:fld>
            <a:endParaRPr/>
          </a:p>
        </p:txBody>
      </p:sp>
      <p:sp>
        <p:nvSpPr>
          <p:cNvPr id="141" name="Google Shape;141;g331626a8b99_0_0"/>
          <p:cNvSpPr txBox="1"/>
          <p:nvPr/>
        </p:nvSpPr>
        <p:spPr>
          <a:xfrm>
            <a:off x="-1" y="194133"/>
            <a:ext cx="12099600" cy="7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pPr>
              <a:lnSpc>
                <a:spcPct val="90000"/>
              </a:lnSpc>
              <a:buClr>
                <a:srgbClr val="0073A5"/>
              </a:buClr>
              <a:buSzPts val="1900"/>
            </a:pPr>
            <a:r>
              <a:rPr lang="en-US" sz="3467" b="1">
                <a:solidFill>
                  <a:srgbClr val="004578"/>
                </a:solidFill>
                <a:latin typeface="Calibri"/>
                <a:ea typeface="Calibri"/>
                <a:cs typeface="Calibri"/>
                <a:sym typeface="Calibri"/>
              </a:rPr>
              <a:t>Scott Tamashiro | Region 6 Director-Elect</a:t>
            </a:r>
            <a:endParaRPr sz="3467" b="1">
              <a:solidFill>
                <a:srgbClr val="00457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g331626a8b99_0_0"/>
          <p:cNvSpPr/>
          <p:nvPr/>
        </p:nvSpPr>
        <p:spPr>
          <a:xfrm>
            <a:off x="244933" y="3726735"/>
            <a:ext cx="5850800" cy="26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533" tIns="37567" rIns="73533" bIns="37567" anchor="t" anchorCtr="0">
            <a:noAutofit/>
          </a:bodyPr>
          <a:lstStyle/>
          <a:p>
            <a:pPr marL="338658" indent="-338658">
              <a:lnSpc>
                <a:spcPct val="85000"/>
              </a:lnSpc>
              <a:buClr>
                <a:srgbClr val="000000"/>
              </a:buClr>
              <a:buSzPts val="1400"/>
            </a:pPr>
            <a:r>
              <a:rPr lang="en-US" sz="1867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IEEE Experience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89" indent="-313259">
              <a:lnSpc>
                <a:spcPct val="85000"/>
              </a:lnSpc>
              <a:spcBef>
                <a:spcPts val="800"/>
              </a:spcBef>
              <a:buClr>
                <a:schemeClr val="dk1"/>
              </a:buClr>
              <a:buSzPts val="1100"/>
              <a:buFont typeface="Calibri"/>
              <a:buChar char="▶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IEEE Region 6 Secretary, Treasurer, Strategy, Conferences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313259">
              <a:lnSpc>
                <a:spcPct val="85000"/>
              </a:lnSpc>
              <a:spcBef>
                <a:spcPts val="800"/>
              </a:spcBef>
              <a:buClr>
                <a:schemeClr val="dk1"/>
              </a:buClr>
              <a:buSzPts val="1100"/>
              <a:buFont typeface="Calibri"/>
              <a:buChar char="▶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IEEE MGA GUOS, A&amp;A, N&amp;A, ARC, MBPAC, Training, VoLT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313259">
              <a:lnSpc>
                <a:spcPct val="85000"/>
              </a:lnSpc>
              <a:spcBef>
                <a:spcPts val="800"/>
              </a:spcBef>
              <a:buClr>
                <a:schemeClr val="dk1"/>
              </a:buClr>
              <a:buSzPts val="1100"/>
              <a:buFont typeface="Calibri"/>
              <a:buChar char="▶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IEEE Public Visibility, Conferences, Finance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338658">
              <a:lnSpc>
                <a:spcPct val="85000"/>
              </a:lnSpc>
              <a:spcBef>
                <a:spcPts val="800"/>
              </a:spcBef>
              <a:buClr>
                <a:schemeClr val="dk1"/>
              </a:buClr>
              <a:buSzPts val="1400"/>
              <a:buFont typeface="Calibri"/>
              <a:buChar char="▶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IEEE Rising Stars Conference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338658">
              <a:lnSpc>
                <a:spcPct val="85000"/>
              </a:lnSpc>
              <a:spcBef>
                <a:spcPts val="800"/>
              </a:spcBef>
              <a:buClr>
                <a:schemeClr val="dk1"/>
              </a:buClr>
              <a:buSzPts val="1400"/>
              <a:buFont typeface="Calibri"/>
              <a:buChar char="▶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IEEE GHTC, SusTech, CleanTech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338658">
              <a:lnSpc>
                <a:spcPct val="85000"/>
              </a:lnSpc>
              <a:spcBef>
                <a:spcPts val="800"/>
              </a:spcBef>
              <a:buClr>
                <a:schemeClr val="dk1"/>
              </a:buClr>
              <a:buSzPts val="1400"/>
              <a:buFont typeface="Calibri"/>
              <a:buChar char="▶"/>
            </a:pPr>
            <a:r>
              <a:rPr lang="en-US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IEEE-USA MAL, Secretary/Treasurer, Conferences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8658" indent="-220128">
              <a:lnSpc>
                <a:spcPct val="85000"/>
              </a:lnSpc>
              <a:spcBef>
                <a:spcPts val="800"/>
              </a:spcBef>
              <a:buClr>
                <a:srgbClr val="015E88"/>
              </a:buClr>
              <a:buSzPts val="1400"/>
            </a:pP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g331626a8b99_0_0"/>
          <p:cNvSpPr/>
          <p:nvPr/>
        </p:nvSpPr>
        <p:spPr>
          <a:xfrm>
            <a:off x="6260725" y="951784"/>
            <a:ext cx="5512000" cy="2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533" tIns="37567" rIns="73533" bIns="37567" anchor="t" anchorCtr="0">
            <a:noAutofit/>
          </a:bodyPr>
          <a:lstStyle/>
          <a:p>
            <a:pPr marL="338658" indent="-338658">
              <a:lnSpc>
                <a:spcPct val="85000"/>
              </a:lnSpc>
              <a:buClr>
                <a:srgbClr val="000000"/>
              </a:buClr>
              <a:buSzPts val="1400"/>
            </a:pPr>
            <a:r>
              <a:rPr lang="en-US" sz="1867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Professional Experience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8658" indent="-313259">
              <a:lnSpc>
                <a:spcPct val="85000"/>
              </a:lnSpc>
              <a:spcBef>
                <a:spcPts val="800"/>
              </a:spcBef>
              <a:buClr>
                <a:srgbClr val="000000"/>
              </a:buClr>
              <a:buSzPts val="1100"/>
              <a:buFont typeface="Calibri"/>
              <a:buChar char="▶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Reliability, Maintainability, Systems Engineering, Supportability, System Safety for RTX (Raytheon)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4" name="Google Shape;144;g331626a8b99_0_0"/>
          <p:cNvCxnSpPr/>
          <p:nvPr/>
        </p:nvCxnSpPr>
        <p:spPr>
          <a:xfrm>
            <a:off x="6096000" y="916217"/>
            <a:ext cx="0" cy="2731600"/>
          </a:xfrm>
          <a:prstGeom prst="straightConnector1">
            <a:avLst/>
          </a:prstGeom>
          <a:noFill/>
          <a:ln w="2857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5" name="Google Shape;145;g331626a8b99_0_0"/>
          <p:cNvCxnSpPr/>
          <p:nvPr/>
        </p:nvCxnSpPr>
        <p:spPr>
          <a:xfrm flipH="1">
            <a:off x="333443" y="3575455"/>
            <a:ext cx="11369200" cy="49600"/>
          </a:xfrm>
          <a:prstGeom prst="straightConnector1">
            <a:avLst/>
          </a:prstGeom>
          <a:noFill/>
          <a:ln w="2857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6" name="Google Shape;146;g331626a8b99_0_0"/>
          <p:cNvCxnSpPr/>
          <p:nvPr/>
        </p:nvCxnSpPr>
        <p:spPr>
          <a:xfrm>
            <a:off x="6096000" y="3219827"/>
            <a:ext cx="0" cy="2731600"/>
          </a:xfrm>
          <a:prstGeom prst="straightConnector1">
            <a:avLst/>
          </a:prstGeom>
          <a:noFill/>
          <a:ln w="2857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7" name="Google Shape;147;g331626a8b99_0_0"/>
          <p:cNvSpPr/>
          <p:nvPr/>
        </p:nvSpPr>
        <p:spPr>
          <a:xfrm>
            <a:off x="6273967" y="3731669"/>
            <a:ext cx="5745200" cy="25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533" tIns="37567" rIns="73533" bIns="37567" anchor="t" anchorCtr="0">
            <a:noAutofit/>
          </a:bodyPr>
          <a:lstStyle/>
          <a:p>
            <a:pPr marL="338658" indent="-338658">
              <a:lnSpc>
                <a:spcPct val="85000"/>
              </a:lnSpc>
              <a:buClr>
                <a:srgbClr val="000000"/>
              </a:buClr>
              <a:buSzPts val="1400"/>
            </a:pPr>
            <a:r>
              <a:rPr lang="en-US" sz="1867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 Facts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8658" indent="-296326">
              <a:lnSpc>
                <a:spcPct val="85000"/>
              </a:lnSpc>
              <a:spcBef>
                <a:spcPts val="800"/>
              </a:spcBef>
              <a:buClr>
                <a:srgbClr val="000000"/>
              </a:buClr>
              <a:buSzPts val="1100"/>
              <a:buFont typeface="Calibri"/>
              <a:buChar char="▶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Learned Discord and fun from my two kids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8658" indent="-321725">
              <a:lnSpc>
                <a:spcPct val="85000"/>
              </a:lnSpc>
              <a:spcBef>
                <a:spcPts val="800"/>
              </a:spcBef>
              <a:buClr>
                <a:srgbClr val="000000"/>
              </a:buClr>
              <a:buSzPts val="1400"/>
              <a:buFont typeface="Calibri"/>
              <a:buChar char="▶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Learned empathy and emotional cues from my wife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8658" indent="-321725">
              <a:lnSpc>
                <a:spcPct val="85000"/>
              </a:lnSpc>
              <a:spcBef>
                <a:spcPts val="800"/>
              </a:spcBef>
              <a:buClr>
                <a:srgbClr val="000000"/>
              </a:buClr>
              <a:buSzPts val="1400"/>
              <a:buFont typeface="Calibri"/>
              <a:buChar char="▶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Helped create and launch the IEEE Volunteer Leadership Training (VoLT) program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8658" indent="-321725">
              <a:lnSpc>
                <a:spcPct val="85000"/>
              </a:lnSpc>
              <a:spcBef>
                <a:spcPts val="800"/>
              </a:spcBef>
              <a:buClr>
                <a:srgbClr val="000000"/>
              </a:buClr>
              <a:buSzPts val="1400"/>
              <a:buFont typeface="Calibri"/>
              <a:buChar char="▶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Gameday statistician for Los Angeles Galaxy professional soccer team for 30 years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8658" indent="-321725">
              <a:lnSpc>
                <a:spcPct val="85000"/>
              </a:lnSpc>
              <a:spcBef>
                <a:spcPts val="800"/>
              </a:spcBef>
              <a:buClr>
                <a:srgbClr val="000000"/>
              </a:buClr>
              <a:buSzPts val="1400"/>
              <a:buFont typeface="Calibri"/>
              <a:buChar char="▶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Latest hunts:  IEEE Milestones, national parks, magnets, Macross, K-dramas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g331626a8b99_0_0"/>
          <p:cNvSpPr/>
          <p:nvPr/>
        </p:nvSpPr>
        <p:spPr>
          <a:xfrm>
            <a:off x="2724251" y="890333"/>
            <a:ext cx="3319200" cy="26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533" tIns="37567" rIns="73533" bIns="37567" anchor="t" anchorCtr="0">
            <a:noAutofit/>
          </a:bodyPr>
          <a:lstStyle/>
          <a:p>
            <a:pPr marL="338658" indent="-338658">
              <a:lnSpc>
                <a:spcPct val="85000"/>
              </a:lnSpc>
              <a:buClr>
                <a:srgbClr val="000000"/>
              </a:buClr>
              <a:buSzPts val="1400"/>
            </a:pPr>
            <a:r>
              <a:rPr lang="en-US" sz="1867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Professional Affiliation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9329" indent="-169329">
              <a:lnSpc>
                <a:spcPct val="85000"/>
              </a:lnSpc>
              <a:spcBef>
                <a:spcPts val="800"/>
              </a:spcBef>
              <a:buClr>
                <a:srgbClr val="000000"/>
              </a:buClr>
              <a:buSzPts val="1400"/>
              <a:buFont typeface="Noto Sans Symbols"/>
              <a:buChar char="▶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Technical Staff @ Raytheon, an RTX Business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329" indent="-169329">
              <a:lnSpc>
                <a:spcPct val="85000"/>
              </a:lnSpc>
              <a:spcBef>
                <a:spcPts val="800"/>
              </a:spcBef>
              <a:buClr>
                <a:srgbClr val="000000"/>
              </a:buClr>
              <a:buSzPts val="1400"/>
            </a:pPr>
            <a:r>
              <a:rPr lang="en-US" sz="1867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IEEE Society Affiliation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329" indent="-143930">
              <a:lnSpc>
                <a:spcPct val="85000"/>
              </a:lnSpc>
              <a:spcBef>
                <a:spcPts val="800"/>
              </a:spcBef>
              <a:buClr>
                <a:srgbClr val="000000"/>
              </a:buClr>
              <a:buSzPts val="1100"/>
              <a:buFont typeface="Calibri"/>
              <a:buChar char="▶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Reliability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329" indent="-169329">
              <a:lnSpc>
                <a:spcPct val="85000"/>
              </a:lnSpc>
              <a:spcBef>
                <a:spcPts val="800"/>
              </a:spcBef>
              <a:buClr>
                <a:srgbClr val="000000"/>
              </a:buClr>
              <a:buSzPts val="1400"/>
              <a:buFont typeface="Calibri"/>
              <a:buChar char="▶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AESS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329" indent="-169329">
              <a:lnSpc>
                <a:spcPct val="85000"/>
              </a:lnSpc>
              <a:spcBef>
                <a:spcPts val="800"/>
              </a:spcBef>
              <a:buClr>
                <a:srgbClr val="000000"/>
              </a:buClr>
              <a:buSzPts val="1400"/>
              <a:buFont typeface="Calibri"/>
              <a:buChar char="▶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IoT Tech Community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g331626a8b99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467" y="916233"/>
            <a:ext cx="2266520" cy="2266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"/>
          <p:cNvSpPr txBox="1">
            <a:spLocks noGrp="1"/>
          </p:cNvSpPr>
          <p:nvPr>
            <p:ph type="sldNum" idx="12"/>
          </p:nvPr>
        </p:nvSpPr>
        <p:spPr>
          <a:xfrm>
            <a:off x="376387" y="6205392"/>
            <a:ext cx="648879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l">
              <a:buSzPts val="900"/>
            </a:pPr>
            <a:fld id="{00000000-1234-1234-1234-123412341234}" type="slidenum">
              <a:rPr lang="en-US"/>
              <a:pPr algn="l">
                <a:buSzPts val="900"/>
              </a:pPr>
              <a:t>5</a:t>
            </a:fld>
            <a:endParaRPr/>
          </a:p>
        </p:txBody>
      </p:sp>
      <p:sp>
        <p:nvSpPr>
          <p:cNvPr id="155" name="Google Shape;155;p2"/>
          <p:cNvSpPr txBox="1"/>
          <p:nvPr/>
        </p:nvSpPr>
        <p:spPr>
          <a:xfrm>
            <a:off x="601436" y="2163536"/>
            <a:ext cx="2661600" cy="6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2600"/>
            </a:pPr>
            <a:r>
              <a:rPr lang="en-US" sz="3467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Region 6</a:t>
            </a:r>
            <a:endParaRPr sz="10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2" descr="Map of IEEE Regions | IEEE Microwave Theory and ... - MTT-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8525" y="372618"/>
            <a:ext cx="7296147" cy="5912737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"/>
          <p:cNvSpPr txBox="1"/>
          <p:nvPr/>
        </p:nvSpPr>
        <p:spPr>
          <a:xfrm>
            <a:off x="3007733" y="2557067"/>
            <a:ext cx="56432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650"/>
            </a:pP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31626a8b99_0_479"/>
          <p:cNvSpPr txBox="1">
            <a:spLocks noGrp="1"/>
          </p:cNvSpPr>
          <p:nvPr>
            <p:ph type="title" idx="4294967295"/>
          </p:nvPr>
        </p:nvSpPr>
        <p:spPr>
          <a:xfrm>
            <a:off x="376320" y="327360"/>
            <a:ext cx="11544000" cy="56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0933" rIns="121900" bIns="60933" rtlCol="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ts val="2550"/>
            </a:pPr>
            <a:r>
              <a:rPr lang="en-US" sz="3400">
                <a:solidFill>
                  <a:srgbClr val="002855"/>
                </a:solidFill>
                <a:latin typeface="Calibri"/>
                <a:ea typeface="Calibri"/>
                <a:cs typeface="Calibri"/>
                <a:sym typeface="Calibri"/>
              </a:rPr>
              <a:t>Region 6 Areas</a:t>
            </a:r>
            <a:endParaRPr sz="3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g331626a8b99_0_4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331" y="895201"/>
            <a:ext cx="6462068" cy="4663167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331626a8b99_0_479"/>
          <p:cNvSpPr/>
          <p:nvPr/>
        </p:nvSpPr>
        <p:spPr>
          <a:xfrm>
            <a:off x="6838400" y="1256733"/>
            <a:ext cx="5082000" cy="43668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0000" tIns="121900" rIns="120000" bIns="121900" anchor="t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Basic Region 6 Info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512199"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&gt;46,000 members (Feb)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512199"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 Sections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512199"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88% Professional, 12% Student members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512199"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 6 website </a:t>
            </a:r>
            <a:r>
              <a:rPr lang="en-US" sz="3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https://ieee-region6.org/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(to be redesigned)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g331626a8b99_0_479"/>
          <p:cNvSpPr/>
          <p:nvPr/>
        </p:nvSpPr>
        <p:spPr>
          <a:xfrm>
            <a:off x="8193120" y="3438960"/>
            <a:ext cx="3998800" cy="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121900" rIns="120000" bIns="1219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"/>
          <p:cNvSpPr txBox="1">
            <a:spLocks noGrp="1"/>
          </p:cNvSpPr>
          <p:nvPr>
            <p:ph type="sldNum" idx="12"/>
          </p:nvPr>
        </p:nvSpPr>
        <p:spPr>
          <a:xfrm>
            <a:off x="376387" y="6205392"/>
            <a:ext cx="648879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l">
              <a:buSzPts val="900"/>
            </a:pPr>
            <a:fld id="{00000000-1234-1234-1234-123412341234}" type="slidenum">
              <a:rPr lang="en-US"/>
              <a:pPr algn="l">
                <a:buSzPts val="900"/>
              </a:pPr>
              <a:t>7</a:t>
            </a:fld>
            <a:endParaRPr/>
          </a:p>
        </p:txBody>
      </p:sp>
      <p:pic>
        <p:nvPicPr>
          <p:cNvPr id="171" name="Google Shape;171;p3" descr="overlays — Cartifac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2602" y="394107"/>
            <a:ext cx="4952999" cy="606026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"/>
          <p:cNvSpPr txBox="1"/>
          <p:nvPr/>
        </p:nvSpPr>
        <p:spPr>
          <a:xfrm>
            <a:off x="772885" y="772886"/>
            <a:ext cx="4395200" cy="7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3000"/>
            </a:pPr>
            <a:r>
              <a:rPr lang="en-US"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Seattle/Bellevue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"/>
          <p:cNvSpPr txBox="1">
            <a:spLocks noGrp="1"/>
          </p:cNvSpPr>
          <p:nvPr>
            <p:ph type="sldNum" idx="12"/>
          </p:nvPr>
        </p:nvSpPr>
        <p:spPr>
          <a:xfrm>
            <a:off x="376387" y="6205392"/>
            <a:ext cx="648879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l">
              <a:buSzPts val="900"/>
            </a:pPr>
            <a:fld id="{00000000-1234-1234-1234-123412341234}" type="slidenum">
              <a:rPr lang="en-US"/>
              <a:pPr algn="l">
                <a:buSzPts val="900"/>
              </a:pPr>
              <a:t>8</a:t>
            </a:fld>
            <a:endParaRPr/>
          </a:p>
        </p:txBody>
      </p:sp>
      <p:pic>
        <p:nvPicPr>
          <p:cNvPr id="178" name="Google Shape;178;p4" descr="San Jose - A Noteworthy Opportunity (Zone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5125" y="317840"/>
            <a:ext cx="7886699" cy="606992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4"/>
          <p:cNvSpPr txBox="1"/>
          <p:nvPr/>
        </p:nvSpPr>
        <p:spPr>
          <a:xfrm>
            <a:off x="115661" y="1077686"/>
            <a:ext cx="4395105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en-US" sz="4267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Silicon Valley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"/>
          <p:cNvSpPr txBox="1">
            <a:spLocks noGrp="1"/>
          </p:cNvSpPr>
          <p:nvPr>
            <p:ph type="sldNum" idx="12"/>
          </p:nvPr>
        </p:nvSpPr>
        <p:spPr>
          <a:xfrm>
            <a:off x="376387" y="6205392"/>
            <a:ext cx="648879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l">
              <a:buSzPts val="900"/>
            </a:pPr>
            <a:fld id="{00000000-1234-1234-1234-123412341234}" type="slidenum">
              <a:rPr lang="en-US"/>
              <a:pPr algn="l">
                <a:buSzPts val="900"/>
              </a:pPr>
              <a:t>9</a:t>
            </a:fld>
            <a:endParaRPr/>
          </a:p>
        </p:txBody>
      </p:sp>
      <p:sp>
        <p:nvSpPr>
          <p:cNvPr id="185" name="Google Shape;185;p5"/>
          <p:cNvSpPr txBox="1"/>
          <p:nvPr/>
        </p:nvSpPr>
        <p:spPr>
          <a:xfrm>
            <a:off x="115661" y="1077686"/>
            <a:ext cx="4395105" cy="1436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en-US" sz="4267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Silicon Beach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3200"/>
            </a:pPr>
            <a:r>
              <a:rPr lang="en-US" sz="4267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Angeles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5" descr="Los Angeles' Silicon Beach goes back to USC's Information Sciences  Institute - USC Viterbi | School of Engineer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2876" y="443864"/>
            <a:ext cx="7229475" cy="5579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EEE Brigh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A0C2F"/>
      </a:accent1>
      <a:accent2>
        <a:srgbClr val="FFA300"/>
      </a:accent2>
      <a:accent3>
        <a:srgbClr val="00843D"/>
      </a:accent3>
      <a:accent4>
        <a:srgbClr val="981D97"/>
      </a:accent4>
      <a:accent5>
        <a:srgbClr val="009CA6"/>
      </a:accent5>
      <a:accent6>
        <a:srgbClr val="00629B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C2024_presentation template" id="{8BCE901A-D5F4-7D4E-8543-1ADBF3A806AE}" vid="{1005ADA3-03A9-AC4D-A15A-FF945BCE6B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SEC2024_presentation template</Template>
  <TotalTime>4322</TotalTime>
  <Words>603</Words>
  <Application>Microsoft Office PowerPoint</Application>
  <PresentationFormat>Widescreen</PresentationFormat>
  <Paragraphs>99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Noto Sans Symbols</vt:lpstr>
      <vt:lpstr>Office Theme</vt:lpstr>
      <vt:lpstr>2025 Region 6 Director Presentation for Region 3</vt:lpstr>
      <vt:lpstr>2025 Region 6 Director Presentation for Region 3</vt:lpstr>
      <vt:lpstr>PowerPoint Presentation</vt:lpstr>
      <vt:lpstr>PowerPoint Presentation</vt:lpstr>
      <vt:lpstr>PowerPoint Presentation</vt:lpstr>
      <vt:lpstr>Region 6 Areas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Grigorian, Eric</dc:creator>
  <cp:lastModifiedBy>Pat Donohoe</cp:lastModifiedBy>
  <cp:revision>5</cp:revision>
  <dcterms:created xsi:type="dcterms:W3CDTF">2024-01-28T22:59:39Z</dcterms:created>
  <dcterms:modified xsi:type="dcterms:W3CDTF">2025-03-27T04:05:33Z</dcterms:modified>
</cp:coreProperties>
</file>