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>
            <a:alphaModFix amt="30000"/>
          </a:blip>
          <a:stretch>
            <a:fillRect t="-19999" b="-19999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/>
          <p:nvPr/>
        </p:nvSpPr>
        <p:spPr>
          <a:xfrm>
            <a:off x="4105080" y="6390360"/>
            <a:ext cx="3887280" cy="36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IEEE SoutheastCon 2025 – Charlotte, NC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60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dt" idx="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sldNum" idx="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D48E94E8-18F8-4984-9496-B40304643321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" name="Picture 8"/>
          <p:cNvPicPr/>
          <p:nvPr/>
        </p:nvPicPr>
        <p:blipFill>
          <a:blip r:embed="rId3"/>
          <a:stretch/>
        </p:blipFill>
        <p:spPr>
          <a:xfrm>
            <a:off x="356760" y="213480"/>
            <a:ext cx="1627920" cy="908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ntent with Captio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4"/>
          <p:cNvSpPr/>
          <p:nvPr/>
        </p:nvSpPr>
        <p:spPr>
          <a:xfrm>
            <a:off x="4105080" y="6390360"/>
            <a:ext cx="3887280" cy="36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IEEE SoutheastCon 2025 – Charlotte, NC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9880" y="1600200"/>
            <a:ext cx="3931920" cy="470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</p:txBody>
      </p:sp>
      <p:sp>
        <p:nvSpPr>
          <p:cNvPr id="68" name="PlaceHolder 3"/>
          <p:cNvSpPr>
            <a:spLocks noGrp="1"/>
          </p:cNvSpPr>
          <p:nvPr>
            <p:ph type="dt" idx="18"/>
          </p:nvPr>
        </p:nvSpPr>
        <p:spPr>
          <a:xfrm>
            <a:off x="7538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sldNum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EA4353A9-55C8-4020-9407-CBC374A2E4C0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83280" y="1600200"/>
            <a:ext cx="6171840" cy="470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pic>
        <p:nvPicPr>
          <p:cNvPr id="71" name="Picture 11"/>
          <p:cNvPicPr/>
          <p:nvPr/>
        </p:nvPicPr>
        <p:blipFill>
          <a:blip r:embed="rId2"/>
          <a:stretch/>
        </p:blipFill>
        <p:spPr>
          <a:xfrm>
            <a:off x="10281600" y="5850720"/>
            <a:ext cx="1627920" cy="90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2" name="Picture 7"/>
          <p:cNvPicPr/>
          <p:nvPr/>
        </p:nvPicPr>
        <p:blipFill>
          <a:blip r:embed="rId3"/>
          <a:stretch/>
        </p:blipFill>
        <p:spPr>
          <a:xfrm>
            <a:off x="10582560" y="8280"/>
            <a:ext cx="947880" cy="1362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 with Captio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4"/>
          <p:cNvSpPr/>
          <p:nvPr/>
        </p:nvSpPr>
        <p:spPr>
          <a:xfrm>
            <a:off x="4105080" y="6390360"/>
            <a:ext cx="3887280" cy="36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IEEE SoutheastCon 2025 – Charlotte, NC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142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32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183280" y="1600200"/>
            <a:ext cx="6171840" cy="47005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icon to add picture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839880" y="1600200"/>
            <a:ext cx="3931920" cy="4700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dt" idx="3"/>
          </p:nvPr>
        </p:nvSpPr>
        <p:spPr>
          <a:xfrm>
            <a:off x="7455600" y="63842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13254CC7-E906-43CC-9712-CBA47BA00982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2" name="Picture 9"/>
          <p:cNvPicPr/>
          <p:nvPr/>
        </p:nvPicPr>
        <p:blipFill>
          <a:blip r:embed="rId2"/>
          <a:stretch/>
        </p:blipFill>
        <p:spPr>
          <a:xfrm>
            <a:off x="10281600" y="5850720"/>
            <a:ext cx="1627920" cy="90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" name="Picture 7"/>
          <p:cNvPicPr/>
          <p:nvPr/>
        </p:nvPicPr>
        <p:blipFill>
          <a:blip r:embed="rId3"/>
          <a:stretch/>
        </p:blipFill>
        <p:spPr>
          <a:xfrm>
            <a:off x="10582560" y="8280"/>
            <a:ext cx="947880" cy="1362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4"/>
          <p:cNvSpPr/>
          <p:nvPr/>
        </p:nvSpPr>
        <p:spPr>
          <a:xfrm>
            <a:off x="4105080" y="6390360"/>
            <a:ext cx="3887280" cy="36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IEEE SoutheastCon 2025 – Charlotte, NC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38016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8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38080" y="1371600"/>
            <a:ext cx="10515240" cy="493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sldNum" idx="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A8CF4E5-5A9E-4018-A4AB-1E384BFB1E12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18" name="Straight Connector 8"/>
          <p:cNvCxnSpPr/>
          <p:nvPr/>
        </p:nvCxnSpPr>
        <p:spPr>
          <a:xfrm>
            <a:off x="838080" y="1330560"/>
            <a:ext cx="10515960" cy="360"/>
          </a:xfrm>
          <a:prstGeom prst="straightConnector1">
            <a:avLst/>
          </a:prstGeom>
          <a:ln>
            <a:solidFill>
              <a:srgbClr val="F6BE07"/>
            </a:solidFill>
          </a:ln>
        </p:spPr>
      </p:cxnSp>
      <p:pic>
        <p:nvPicPr>
          <p:cNvPr id="19" name="Picture 9"/>
          <p:cNvPicPr/>
          <p:nvPr/>
        </p:nvPicPr>
        <p:blipFill>
          <a:blip r:embed="rId2"/>
          <a:stretch/>
        </p:blipFill>
        <p:spPr>
          <a:xfrm>
            <a:off x="10281600" y="5850720"/>
            <a:ext cx="1627920" cy="90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0" name="Picture 7"/>
          <p:cNvPicPr/>
          <p:nvPr/>
        </p:nvPicPr>
        <p:blipFill>
          <a:blip r:embed="rId3"/>
          <a:stretch/>
        </p:blipFill>
        <p:spPr>
          <a:xfrm>
            <a:off x="10582560" y="8280"/>
            <a:ext cx="947880" cy="1362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 Head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4"/>
          <p:cNvSpPr/>
          <p:nvPr/>
        </p:nvSpPr>
        <p:spPr>
          <a:xfrm>
            <a:off x="4105080" y="6390360"/>
            <a:ext cx="3887280" cy="36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IEEE SoutheastCon 2025 – Charlotte, NC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60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60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1960" y="4562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</p:txBody>
      </p:sp>
      <p:sp>
        <p:nvSpPr>
          <p:cNvPr id="24" name="PlaceHolder 3"/>
          <p:cNvSpPr>
            <a:spLocks noGrp="1"/>
          </p:cNvSpPr>
          <p:nvPr>
            <p:ph type="dt" idx="6"/>
          </p:nvPr>
        </p:nvSpPr>
        <p:spPr>
          <a:xfrm>
            <a:off x="7470000" y="63694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sldNum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DA9E938-C138-4A70-8F16-8DA2563EAB2A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" name="Picture 9"/>
          <p:cNvPicPr/>
          <p:nvPr/>
        </p:nvPicPr>
        <p:blipFill>
          <a:blip r:embed="rId2"/>
          <a:stretch/>
        </p:blipFill>
        <p:spPr>
          <a:xfrm>
            <a:off x="10281600" y="5850720"/>
            <a:ext cx="1627920" cy="90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7" name="Picture 4"/>
          <p:cNvPicPr/>
          <p:nvPr/>
        </p:nvPicPr>
        <p:blipFill>
          <a:blip r:embed="rId3"/>
          <a:stretch/>
        </p:blipFill>
        <p:spPr>
          <a:xfrm>
            <a:off x="10582560" y="8280"/>
            <a:ext cx="947880" cy="1362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4"/>
          <p:cNvSpPr/>
          <p:nvPr/>
        </p:nvSpPr>
        <p:spPr>
          <a:xfrm>
            <a:off x="4105080" y="6390360"/>
            <a:ext cx="3887280" cy="36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IEEE SoutheastCon 2025 – Charlotte, NC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38016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8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371600"/>
            <a:ext cx="5181120" cy="493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172200" y="1371600"/>
            <a:ext cx="5181120" cy="493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32" name="PlaceHolder 4"/>
          <p:cNvSpPr>
            <a:spLocks noGrp="1"/>
          </p:cNvSpPr>
          <p:nvPr>
            <p:ph type="dt" idx="8"/>
          </p:nvPr>
        </p:nvSpPr>
        <p:spPr>
          <a:xfrm>
            <a:off x="7475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sldNum" idx="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7E71C22B-0DC5-40CC-9E1B-0C9FB11F2D55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34" name="Straight Connector 11"/>
          <p:cNvCxnSpPr/>
          <p:nvPr/>
        </p:nvCxnSpPr>
        <p:spPr>
          <a:xfrm>
            <a:off x="838080" y="1330560"/>
            <a:ext cx="10515960" cy="360"/>
          </a:xfrm>
          <a:prstGeom prst="straightConnector1">
            <a:avLst/>
          </a:prstGeom>
          <a:ln>
            <a:solidFill>
              <a:srgbClr val="F6BE07"/>
            </a:solidFill>
          </a:ln>
        </p:spPr>
      </p:cxnSp>
      <p:pic>
        <p:nvPicPr>
          <p:cNvPr id="35" name="Picture 9"/>
          <p:cNvPicPr/>
          <p:nvPr/>
        </p:nvPicPr>
        <p:blipFill>
          <a:blip r:embed="rId2"/>
          <a:stretch/>
        </p:blipFill>
        <p:spPr>
          <a:xfrm>
            <a:off x="10281600" y="5850720"/>
            <a:ext cx="1627920" cy="90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6" name="Picture 7"/>
          <p:cNvPicPr/>
          <p:nvPr/>
        </p:nvPicPr>
        <p:blipFill>
          <a:blip r:embed="rId3"/>
          <a:stretch/>
        </p:blipFill>
        <p:spPr>
          <a:xfrm>
            <a:off x="10582560" y="8280"/>
            <a:ext cx="947880" cy="1362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mpariso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4"/>
          <p:cNvSpPr/>
          <p:nvPr/>
        </p:nvSpPr>
        <p:spPr>
          <a:xfrm>
            <a:off x="4105080" y="6390360"/>
            <a:ext cx="3887280" cy="36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IEEE SoutheastCon 2025 – Charlotte, NC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937836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8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839880" y="1371600"/>
            <a:ext cx="5157360" cy="68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5157360" cy="4247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172200" y="1371600"/>
            <a:ext cx="5182920" cy="68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172200" y="2057400"/>
            <a:ext cx="5182920" cy="4247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Click to edit Master text styles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Second level</a:t>
            </a: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Third level</a:t>
            </a: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Fourth level</a:t>
            </a: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Fifth level</a:t>
            </a:r>
          </a:p>
        </p:txBody>
      </p:sp>
      <p:sp>
        <p:nvSpPr>
          <p:cNvPr id="43" name="PlaceHolder 6"/>
          <p:cNvSpPr>
            <a:spLocks noGrp="1"/>
          </p:cNvSpPr>
          <p:nvPr>
            <p:ph type="dt" idx="10"/>
          </p:nvPr>
        </p:nvSpPr>
        <p:spPr>
          <a:xfrm>
            <a:off x="7538400" y="63946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sldNum" idx="1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B25B5CBF-5F31-47DF-BE9A-A556A17455AD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45" name="Straight Connector 12"/>
          <p:cNvCxnSpPr/>
          <p:nvPr/>
        </p:nvCxnSpPr>
        <p:spPr>
          <a:xfrm>
            <a:off x="838080" y="1330560"/>
            <a:ext cx="10515960" cy="360"/>
          </a:xfrm>
          <a:prstGeom prst="straightConnector1">
            <a:avLst/>
          </a:prstGeom>
          <a:ln>
            <a:solidFill>
              <a:srgbClr val="F6BE07"/>
            </a:solidFill>
          </a:ln>
        </p:spPr>
      </p:cxnSp>
      <p:pic>
        <p:nvPicPr>
          <p:cNvPr id="46" name="Picture 11"/>
          <p:cNvPicPr/>
          <p:nvPr/>
        </p:nvPicPr>
        <p:blipFill>
          <a:blip r:embed="rId2"/>
          <a:stretch/>
        </p:blipFill>
        <p:spPr>
          <a:xfrm>
            <a:off x="10281600" y="5850720"/>
            <a:ext cx="1627920" cy="90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7" name="Picture 9"/>
          <p:cNvPicPr/>
          <p:nvPr/>
        </p:nvPicPr>
        <p:blipFill>
          <a:blip r:embed="rId3"/>
          <a:stretch/>
        </p:blipFill>
        <p:spPr>
          <a:xfrm>
            <a:off x="10582560" y="8280"/>
            <a:ext cx="947880" cy="13629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8" name="Picture 10"/>
          <p:cNvPicPr/>
          <p:nvPr/>
        </p:nvPicPr>
        <p:blipFill>
          <a:blip r:embed="rId3"/>
          <a:stretch/>
        </p:blipFill>
        <p:spPr>
          <a:xfrm>
            <a:off x="10735200" y="160920"/>
            <a:ext cx="947880" cy="1362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"/>
          <p:cNvSpPr/>
          <p:nvPr/>
        </p:nvSpPr>
        <p:spPr>
          <a:xfrm>
            <a:off x="4105080" y="6390360"/>
            <a:ext cx="3887280" cy="36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IEEE SoutheastCon 2025 – Charlotte, NC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38016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8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Click to edit Master title style</a:t>
            </a:r>
            <a:endParaRPr lang="en-US" sz="4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dt" idx="12"/>
          </p:nvPr>
        </p:nvSpPr>
        <p:spPr>
          <a:xfrm>
            <a:off x="7538400" y="638424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CD8AF8DC-93A5-4061-B085-20EFFFA9FEFD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53" name="Straight Connector 9"/>
          <p:cNvCxnSpPr/>
          <p:nvPr/>
        </p:nvCxnSpPr>
        <p:spPr>
          <a:xfrm>
            <a:off x="838080" y="1330560"/>
            <a:ext cx="10515960" cy="360"/>
          </a:xfrm>
          <a:prstGeom prst="straightConnector1">
            <a:avLst/>
          </a:prstGeom>
          <a:ln>
            <a:solidFill>
              <a:srgbClr val="F6BE07"/>
            </a:solidFill>
          </a:ln>
        </p:spPr>
      </p:cxnSp>
      <p:pic>
        <p:nvPicPr>
          <p:cNvPr id="54" name="Picture 7"/>
          <p:cNvPicPr/>
          <p:nvPr/>
        </p:nvPicPr>
        <p:blipFill>
          <a:blip r:embed="rId2"/>
          <a:stretch/>
        </p:blipFill>
        <p:spPr>
          <a:xfrm>
            <a:off x="10281600" y="5850720"/>
            <a:ext cx="1627920" cy="90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55" name="Picture 3"/>
          <p:cNvPicPr/>
          <p:nvPr/>
        </p:nvPicPr>
        <p:blipFill>
          <a:blip r:embed="rId3"/>
          <a:stretch/>
        </p:blipFill>
        <p:spPr>
          <a:xfrm>
            <a:off x="10582560" y="8280"/>
            <a:ext cx="947880" cy="1362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4"/>
          <p:cNvSpPr/>
          <p:nvPr/>
        </p:nvSpPr>
        <p:spPr>
          <a:xfrm>
            <a:off x="4105080" y="6390360"/>
            <a:ext cx="3887280" cy="36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IEEE SoutheastCon 2025 – Charlotte, NC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1"/>
          <p:cNvSpPr>
            <a:spLocks noGrp="1"/>
          </p:cNvSpPr>
          <p:nvPr>
            <p:ph type="dt" idx="14"/>
          </p:nvPr>
        </p:nvSpPr>
        <p:spPr>
          <a:xfrm>
            <a:off x="7538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ldNum" idx="1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07180DA4-E370-49BF-8CAD-A86457C2A66E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9" name="Picture 6"/>
          <p:cNvPicPr/>
          <p:nvPr/>
        </p:nvPicPr>
        <p:blipFill>
          <a:blip r:embed="rId2"/>
          <a:stretch/>
        </p:blipFill>
        <p:spPr>
          <a:xfrm>
            <a:off x="10281600" y="5850720"/>
            <a:ext cx="1627920" cy="908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0" name="Picture 4"/>
          <p:cNvPicPr/>
          <p:nvPr/>
        </p:nvPicPr>
        <p:blipFill>
          <a:blip r:embed="rId3"/>
          <a:stretch/>
        </p:blipFill>
        <p:spPr>
          <a:xfrm>
            <a:off x="10582560" y="8280"/>
            <a:ext cx="947880" cy="1362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4"/>
          <p:cNvSpPr/>
          <p:nvPr/>
        </p:nvSpPr>
        <p:spPr>
          <a:xfrm>
            <a:off x="4105080" y="6390360"/>
            <a:ext cx="3887280" cy="36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defTabSz="914400">
              <a:lnSpc>
                <a:spcPct val="100000"/>
              </a:lnSpc>
            </a:pPr>
            <a:r>
              <a:rPr lang="en-US" sz="18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IEEE SoutheastCon 2025 – Charlotte, NC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2" name="PlaceHolder 1"/>
          <p:cNvSpPr>
            <a:spLocks noGrp="1"/>
          </p:cNvSpPr>
          <p:nvPr>
            <p:ph type="dt" idx="1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&lt;date/time&gt;</a:t>
            </a:r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sldNum" idx="1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fld id="{F65EE1FB-82C1-484B-9499-CC88BFC64759}" type="slidenum">
              <a:rPr lang="en-US" sz="1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‹#›</a:t>
            </a:fld>
            <a:endParaRPr lang="en-US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64" name="Picture 2"/>
          <p:cNvPicPr/>
          <p:nvPr/>
        </p:nvPicPr>
        <p:blipFill>
          <a:blip r:embed="rId2"/>
          <a:stretch/>
        </p:blipFill>
        <p:spPr>
          <a:xfrm>
            <a:off x="10582560" y="8280"/>
            <a:ext cx="947880" cy="1362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en-US" sz="60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Operational Audit Committee Report</a:t>
            </a:r>
          </a:p>
        </p:txBody>
      </p:sp>
      <p:sp>
        <p:nvSpPr>
          <p:cNvPr id="74" name="PlaceHolder 2"/>
          <p:cNvSpPr>
            <a:spLocks noGrp="1"/>
          </p:cNvSpPr>
          <p:nvPr>
            <p:ph type="subTitle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Gregg Vaughn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Vince Socci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Damith Wickramanayake</a:t>
            </a:r>
          </a:p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Arup Ghosh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38016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8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OAC Responsibilities</a:t>
            </a: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838080" y="1371600"/>
            <a:ext cx="10515240" cy="493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The Operational Audit Committee shall: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Conduct an operational audit of one or </a:t>
            </a:r>
            <a:r>
              <a:rPr lang="en-US" sz="2400" b="0" u="none" strike="noStrike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two standing committees</a:t>
            </a: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 each year as designated by theDelegate/Director as described in Section II, Policies and Procedures: Periodic Review of RegionStanding Committees.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The period of time to be considered in the review is the past four to six years.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The OAC shall delve into the </a:t>
            </a:r>
            <a:r>
              <a:rPr lang="en-US" sz="2000" b="0" u="none" strike="noStrike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effectiveness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lang="en-US" sz="2000" b="0" u="none" strike="noStrike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contributions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lang="en-US" sz="2000" b="0" u="none" strike="noStrike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policies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</a:t>
            </a:r>
            <a:r>
              <a:rPr lang="en-US" sz="2000" b="0" u="none" strike="noStrike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 procedures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lang="en-US" sz="2000" b="0" u="none" strike="noStrike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actions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</a:t>
            </a:r>
            <a:r>
              <a:rPr lang="en-US" sz="2000" b="0" u="none" strike="noStrike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composition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</a:t>
            </a:r>
            <a:r>
              <a:rPr lang="en-US" sz="2000" b="0" u="none" strike="noStrike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 budget considerations</a:t>
            </a: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, and other related aspects of the committee being reviewed.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The OAC shall provide a written report to the Delegate/Director giving the results of the operational audit of each committee.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Conduct an operational audit of another Region 3 entity as designated by the Delegate/Director on an “as required” basis.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38016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8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Committees for Audit in 2025</a:t>
            </a: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838080" y="1371600"/>
            <a:ext cx="10515240" cy="493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Director Grigorian has designated the following IEEE Region 3 committees for audit in 2025.</a:t>
            </a: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Section Support Committee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effectLst/>
                <a:highlight>
                  <a:srgbClr val="FFFF00"/>
                </a:highlight>
                <a:uFillTx/>
                <a:latin typeface="Calibri"/>
              </a:rPr>
              <a:t>Professional Activities Committee</a:t>
            </a:r>
            <a:endParaRPr lang="en-US" sz="28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 search of the Region 3 archives has been performed to locate all published reports by these committees.</a:t>
            </a:r>
          </a:p>
          <a:p>
            <a:pPr marL="228600" indent="-2286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The chairs of the committees have been notified of the audit and the need to supply any information regarding committee activities not covered in the archived reports.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38016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8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Schedule</a:t>
            </a: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838080" y="1371600"/>
            <a:ext cx="10515240" cy="493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February – OAC Chair notifies committees.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May – Committees deliver information to OAC.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August – OAC Chair delivers preliminary audit report to committees being audited.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September – OAC Chair delivers final audit report to Director.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November – Committee chair delivers response to OAC final audit report.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38016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800" b="1" u="none" strike="noStrike">
                <a:solidFill>
                  <a:srgbClr val="00629B"/>
                </a:solidFill>
                <a:effectLst/>
                <a:uFillTx/>
                <a:latin typeface="Calibri"/>
              </a:rPr>
              <a:t>Committee Report Template</a:t>
            </a: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838080" y="1371600"/>
            <a:ext cx="10515240" cy="493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600" b="0" u="none" strike="noStrike">
                <a:solidFill>
                  <a:schemeClr val="dk1"/>
                </a:solidFill>
                <a:effectLst/>
                <a:uFillTx/>
                <a:latin typeface="Calibri"/>
              </a:rPr>
              <a:t>Committee Chairs – Please use the committee report template especially the Appendix.  You can copy and paste documents into the Appendix to archive them along with the report itself.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9380160" cy="914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endParaRPr lang="en-US" sz="4800" b="1" u="none" strike="noStrike">
              <a:solidFill>
                <a:srgbClr val="00629B"/>
              </a:solidFill>
              <a:effectLst/>
              <a:uFillTx/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838080" y="1371600"/>
            <a:ext cx="5181120" cy="493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172200" y="1371600"/>
            <a:ext cx="5181120" cy="49330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36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>
              <a:buNone/>
            </a:pPr>
            <a:endParaRPr lang="en-US" sz="6000" b="1" u="none" strike="noStrike">
              <a:solidFill>
                <a:srgbClr val="00629B"/>
              </a:solidFill>
              <a:effectLst/>
              <a:uFillTx/>
              <a:latin typeface="Calibri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831960" y="4562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en-US" sz="2400" b="0" u="none" strike="noStrike">
              <a:solidFill>
                <a:schemeClr val="dk1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4342</TotalTime>
  <Words>309</Words>
  <Application>Microsoft Office PowerPoint</Application>
  <PresentationFormat>Widescreen</PresentationFormat>
  <Paragraphs>26</Paragraphs>
  <Slides>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Wingdings</vt:lpstr>
      <vt:lpstr>Office Theme</vt:lpstr>
      <vt:lpstr>Operational Audit Committee Report</vt:lpstr>
      <vt:lpstr>OAC Responsibilities</vt:lpstr>
      <vt:lpstr>Committees for Audit in 2025</vt:lpstr>
      <vt:lpstr>Schedule</vt:lpstr>
      <vt:lpstr>Committee Report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Grigorian, Eric</dc:creator>
  <dc:description/>
  <cp:lastModifiedBy>Pat Donohoe</cp:lastModifiedBy>
  <cp:revision>12</cp:revision>
  <dcterms:created xsi:type="dcterms:W3CDTF">2024-01-28T22:59:39Z</dcterms:created>
  <dcterms:modified xsi:type="dcterms:W3CDTF">2025-03-26T19:34:21Z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4</vt:i4>
  </property>
</Properties>
</file>