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7" r:id="rId2"/>
    <p:sldId id="268" r:id="rId3"/>
    <p:sldId id="273" r:id="rId4"/>
    <p:sldId id="276" r:id="rId5"/>
    <p:sldId id="277" r:id="rId6"/>
    <p:sldId id="27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D"/>
    <a:srgbClr val="E3E8EB"/>
    <a:srgbClr val="DFE3E7"/>
    <a:srgbClr val="E4E9ED"/>
    <a:srgbClr val="002A4E"/>
    <a:srgbClr val="F6BE07"/>
    <a:srgbClr val="006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autoAdjust="0"/>
    <p:restoredTop sz="94660"/>
  </p:normalViewPr>
  <p:slideViewPr>
    <p:cSldViewPr snapToGrid="0">
      <p:cViewPr varScale="1">
        <p:scale>
          <a:sx n="99" d="100"/>
          <a:sy n="99" d="100"/>
        </p:scale>
        <p:origin x="1128" y="30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5556-C536-4B27-B812-A02EA16935C3}"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11C49-634C-40A4-B611-39B3208BDC72}" type="slidenum">
              <a:rPr lang="en-US" smtClean="0"/>
              <a:t>‹#›</a:t>
            </a:fld>
            <a:endParaRPr lang="en-US"/>
          </a:p>
        </p:txBody>
      </p:sp>
    </p:spTree>
    <p:extLst>
      <p:ext uri="{BB962C8B-B14F-4D97-AF65-F5344CB8AC3E}">
        <p14:creationId xmlns:p14="http://schemas.microsoft.com/office/powerpoint/2010/main" val="26517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2746-9516-4131-A66B-13D41FE5D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82867A-808D-4B4C-8147-E20DE8F56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613B5D-7A28-4567-9D95-6D56D75EDDEB}"/>
              </a:ext>
            </a:extLst>
          </p:cNvPr>
          <p:cNvSpPr>
            <a:spLocks noGrp="1"/>
          </p:cNvSpPr>
          <p:nvPr>
            <p:ph type="dt" sz="half" idx="10"/>
          </p:nvPr>
        </p:nvSpPr>
        <p:spPr/>
        <p:txBody>
          <a:bodyPr/>
          <a:lstStyle/>
          <a:p>
            <a:fld id="{E6CF6E10-088A-474C-A2BB-26858750F9E5}" type="datetime1">
              <a:rPr lang="en-US" smtClean="0"/>
              <a:t>3/26/2025</a:t>
            </a:fld>
            <a:endParaRPr lang="en-US"/>
          </a:p>
        </p:txBody>
      </p:sp>
      <p:sp>
        <p:nvSpPr>
          <p:cNvPr id="6" name="Slide Number Placeholder 5">
            <a:extLst>
              <a:ext uri="{FF2B5EF4-FFF2-40B4-BE49-F238E27FC236}">
                <a16:creationId xmlns:a16="http://schemas.microsoft.com/office/drawing/2014/main" id="{BC0F18A2-42DA-4AF3-B769-DFD694605B03}"/>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9" name="Picture 8">
            <a:extLst>
              <a:ext uri="{FF2B5EF4-FFF2-40B4-BE49-F238E27FC236}">
                <a16:creationId xmlns:a16="http://schemas.microsoft.com/office/drawing/2014/main" id="{97A59788-7E7E-4BE1-807C-8B58310132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701" y="213459"/>
            <a:ext cx="1628452" cy="908904"/>
          </a:xfrm>
          <a:prstGeom prst="rect">
            <a:avLst/>
          </a:prstGeom>
        </p:spPr>
      </p:pic>
    </p:spTree>
    <p:extLst>
      <p:ext uri="{BB962C8B-B14F-4D97-AF65-F5344CB8AC3E}">
        <p14:creationId xmlns:p14="http://schemas.microsoft.com/office/powerpoint/2010/main" val="2399676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DBF9-1070-4D1D-B24A-AC9D4C4B39D5}"/>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0785C7-F30C-41C5-B470-AB1FB71145C8}"/>
              </a:ext>
            </a:extLst>
          </p:cNvPr>
          <p:cNvSpPr>
            <a:spLocks noGrp="1"/>
          </p:cNvSpPr>
          <p:nvPr>
            <p:ph type="pic" idx="1"/>
          </p:nvPr>
        </p:nvSpPr>
        <p:spPr>
          <a:xfrm>
            <a:off x="5183188" y="1600200"/>
            <a:ext cx="6172200" cy="47007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DCA933-8B8C-488C-8599-84327CF05BF2}"/>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5A62C-4F9F-43DC-8E79-D0E7C60BE11D}"/>
              </a:ext>
            </a:extLst>
          </p:cNvPr>
          <p:cNvSpPr>
            <a:spLocks noGrp="1"/>
          </p:cNvSpPr>
          <p:nvPr>
            <p:ph type="dt" sz="half" idx="10"/>
          </p:nvPr>
        </p:nvSpPr>
        <p:spPr>
          <a:xfrm>
            <a:off x="7455495" y="6384415"/>
            <a:ext cx="2743200" cy="365125"/>
          </a:xfrm>
        </p:spPr>
        <p:txBody>
          <a:bodyPr/>
          <a:lstStyle>
            <a:lvl1pPr algn="ctr">
              <a:defRPr/>
            </a:lvl1pPr>
          </a:lstStyle>
          <a:p>
            <a:fld id="{7F9B0DC5-2C23-46EA-9207-C3334FEAA56E}" type="datetime1">
              <a:rPr lang="en-US" smtClean="0"/>
              <a:pPr/>
              <a:t>3/26/2025</a:t>
            </a:fld>
            <a:endParaRPr lang="en-US"/>
          </a:p>
        </p:txBody>
      </p:sp>
      <p:sp>
        <p:nvSpPr>
          <p:cNvPr id="7" name="Slide Number Placeholder 6">
            <a:extLst>
              <a:ext uri="{FF2B5EF4-FFF2-40B4-BE49-F238E27FC236}">
                <a16:creationId xmlns:a16="http://schemas.microsoft.com/office/drawing/2014/main" id="{F9D4410C-2ADE-4198-AF7C-F1A2A46C3FFA}"/>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4770E9F6-FA5E-4B26-A454-8D366B38AD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31329B70-8EB0-6BF7-8DBC-806B7142841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4270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838200" y="1371598"/>
            <a:ext cx="10515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9" name="Straight Connector 8">
            <a:extLst>
              <a:ext uri="{FF2B5EF4-FFF2-40B4-BE49-F238E27FC236}">
                <a16:creationId xmlns:a16="http://schemas.microsoft.com/office/drawing/2014/main" id="{5A9B48D5-747D-4432-BC9A-3C77664234B5}"/>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0B5F19B-9159-48B6-8D3A-235A1EA0A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329783C-1584-9C4D-16E4-9D8E2AD693C3}"/>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254584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5EA7-C868-490E-B23A-318ECA48A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72C6D4-09FA-4CB4-BBE1-0C9A335D3E35}"/>
              </a:ext>
            </a:extLst>
          </p:cNvPr>
          <p:cNvSpPr>
            <a:spLocks noGrp="1"/>
          </p:cNvSpPr>
          <p:nvPr>
            <p:ph type="body" idx="1"/>
          </p:nvPr>
        </p:nvSpPr>
        <p:spPr>
          <a:xfrm>
            <a:off x="831850" y="4562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4D455-26D7-488B-82F6-553A3A7ADEC2}"/>
              </a:ext>
            </a:extLst>
          </p:cNvPr>
          <p:cNvSpPr>
            <a:spLocks noGrp="1"/>
          </p:cNvSpPr>
          <p:nvPr>
            <p:ph type="dt" sz="half" idx="10"/>
          </p:nvPr>
        </p:nvSpPr>
        <p:spPr>
          <a:xfrm>
            <a:off x="7469860" y="6369485"/>
            <a:ext cx="2743200" cy="365125"/>
          </a:xfrm>
        </p:spPr>
        <p:txBody>
          <a:bodyPr/>
          <a:lstStyle>
            <a:lvl1pPr algn="ctr">
              <a:defRPr/>
            </a:lvl1pPr>
          </a:lstStyle>
          <a:p>
            <a:fld id="{3ADABA23-1EE7-4FF7-81E1-1C903E520C5D}" type="datetime1">
              <a:rPr lang="en-US" smtClean="0"/>
              <a:pPr/>
              <a:t>3/26/2025</a:t>
            </a:fld>
            <a:endParaRPr lang="en-US"/>
          </a:p>
        </p:txBody>
      </p:sp>
      <p:sp>
        <p:nvSpPr>
          <p:cNvPr id="6" name="Slide Number Placeholder 5">
            <a:extLst>
              <a:ext uri="{FF2B5EF4-FFF2-40B4-BE49-F238E27FC236}">
                <a16:creationId xmlns:a16="http://schemas.microsoft.com/office/drawing/2014/main" id="{8D2F5C34-085F-499C-8F57-D2607BD49276}"/>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29352316-4A36-4DCD-8BEF-80FF909BC3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FC3977CD-F53E-609A-2E0C-7B065062E2F0}"/>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211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E7D5-A79C-4556-83E8-6B58CFF10B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5A1758-89B2-45B0-8905-D8E64D78AFA4}"/>
              </a:ext>
            </a:extLst>
          </p:cNvPr>
          <p:cNvSpPr>
            <a:spLocks noGrp="1"/>
          </p:cNvSpPr>
          <p:nvPr>
            <p:ph sz="half" idx="1"/>
          </p:nvPr>
        </p:nvSpPr>
        <p:spPr>
          <a:xfrm>
            <a:off x="838200" y="1371600"/>
            <a:ext cx="5181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545AE-17DA-4C71-83F1-F155B735E45C}"/>
              </a:ext>
            </a:extLst>
          </p:cNvPr>
          <p:cNvSpPr>
            <a:spLocks noGrp="1"/>
          </p:cNvSpPr>
          <p:nvPr>
            <p:ph sz="half" idx="2"/>
          </p:nvPr>
        </p:nvSpPr>
        <p:spPr>
          <a:xfrm>
            <a:off x="6172200" y="1371600"/>
            <a:ext cx="5181600" cy="4933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08DFCAE-B36C-4702-A2EF-1529D21F20B3}"/>
              </a:ext>
            </a:extLst>
          </p:cNvPr>
          <p:cNvSpPr>
            <a:spLocks noGrp="1"/>
          </p:cNvSpPr>
          <p:nvPr>
            <p:ph type="dt" sz="half" idx="10"/>
          </p:nvPr>
        </p:nvSpPr>
        <p:spPr>
          <a:xfrm>
            <a:off x="7475456" y="6356350"/>
            <a:ext cx="2743200" cy="365125"/>
          </a:xfrm>
        </p:spPr>
        <p:txBody>
          <a:bodyPr/>
          <a:lstStyle>
            <a:lvl1pPr algn="ctr">
              <a:defRPr/>
            </a:lvl1pPr>
          </a:lstStyle>
          <a:p>
            <a:fld id="{EBFD83CA-F91E-4889-B6AB-2E0D3BB037F7}" type="datetime1">
              <a:rPr lang="en-US" smtClean="0"/>
              <a:pPr/>
              <a:t>3/26/2025</a:t>
            </a:fld>
            <a:endParaRPr lang="en-US"/>
          </a:p>
        </p:txBody>
      </p:sp>
      <p:sp>
        <p:nvSpPr>
          <p:cNvPr id="7" name="Slide Number Placeholder 6">
            <a:extLst>
              <a:ext uri="{FF2B5EF4-FFF2-40B4-BE49-F238E27FC236}">
                <a16:creationId xmlns:a16="http://schemas.microsoft.com/office/drawing/2014/main" id="{9F82323D-EC91-44B4-8D19-93D7E79087F3}"/>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2" name="Straight Connector 11">
            <a:extLst>
              <a:ext uri="{FF2B5EF4-FFF2-40B4-BE49-F238E27FC236}">
                <a16:creationId xmlns:a16="http://schemas.microsoft.com/office/drawing/2014/main" id="{F4099521-FBD7-45D2-92CB-9A69E9D0E48F}"/>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AAE1901-43D2-4F3A-9275-4921C6B1F0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F10BC7A9-5DD8-88E1-57DA-9885FB42176F}"/>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31338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8815-F4F7-410A-B2E9-DC60AECEA7F6}"/>
              </a:ext>
            </a:extLst>
          </p:cNvPr>
          <p:cNvSpPr>
            <a:spLocks noGrp="1"/>
          </p:cNvSpPr>
          <p:nvPr>
            <p:ph type="title"/>
          </p:nvPr>
        </p:nvSpPr>
        <p:spPr>
          <a:xfrm>
            <a:off x="839788" y="365125"/>
            <a:ext cx="9378868"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8E8B4D-A7F8-4D7E-8944-717B7F947DED}"/>
              </a:ext>
            </a:extLst>
          </p:cNvPr>
          <p:cNvSpPr>
            <a:spLocks noGrp="1"/>
          </p:cNvSpPr>
          <p:nvPr>
            <p:ph type="body" idx="1"/>
          </p:nvPr>
        </p:nvSpPr>
        <p:spPr>
          <a:xfrm>
            <a:off x="839788" y="1371600"/>
            <a:ext cx="515778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F3D9-108D-4DEB-AF00-C0FD453C3809}"/>
              </a:ext>
            </a:extLst>
          </p:cNvPr>
          <p:cNvSpPr>
            <a:spLocks noGrp="1"/>
          </p:cNvSpPr>
          <p:nvPr>
            <p:ph sz="half" idx="2"/>
          </p:nvPr>
        </p:nvSpPr>
        <p:spPr>
          <a:xfrm>
            <a:off x="839788" y="2057399"/>
            <a:ext cx="5157787" cy="4247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66C876-8A3A-4A74-92FE-1D89B100A36A}"/>
              </a:ext>
            </a:extLst>
          </p:cNvPr>
          <p:cNvSpPr>
            <a:spLocks noGrp="1"/>
          </p:cNvSpPr>
          <p:nvPr>
            <p:ph type="body" sz="quarter" idx="3"/>
          </p:nvPr>
        </p:nvSpPr>
        <p:spPr>
          <a:xfrm>
            <a:off x="6172200" y="1371600"/>
            <a:ext cx="51831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81145-5C02-4A69-A774-4E2700B064D3}"/>
              </a:ext>
            </a:extLst>
          </p:cNvPr>
          <p:cNvSpPr>
            <a:spLocks noGrp="1"/>
          </p:cNvSpPr>
          <p:nvPr>
            <p:ph sz="quarter" idx="4"/>
          </p:nvPr>
        </p:nvSpPr>
        <p:spPr>
          <a:xfrm>
            <a:off x="6172200" y="2057401"/>
            <a:ext cx="5183188" cy="4247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5054ACE-E1D0-4EEA-AF0A-122B4714A63C}"/>
              </a:ext>
            </a:extLst>
          </p:cNvPr>
          <p:cNvSpPr>
            <a:spLocks noGrp="1"/>
          </p:cNvSpPr>
          <p:nvPr>
            <p:ph type="dt" sz="half" idx="10"/>
          </p:nvPr>
        </p:nvSpPr>
        <p:spPr>
          <a:xfrm>
            <a:off x="7538281" y="6394821"/>
            <a:ext cx="2743200" cy="365125"/>
          </a:xfrm>
        </p:spPr>
        <p:txBody>
          <a:bodyPr/>
          <a:lstStyle>
            <a:lvl1pPr algn="ctr">
              <a:defRPr/>
            </a:lvl1pPr>
          </a:lstStyle>
          <a:p>
            <a:fld id="{52C753F6-1C0C-417A-BC3A-636F67AE8E6A}" type="datetime1">
              <a:rPr lang="en-US" smtClean="0"/>
              <a:pPr/>
              <a:t>3/26/2025</a:t>
            </a:fld>
            <a:endParaRPr lang="en-US"/>
          </a:p>
        </p:txBody>
      </p:sp>
      <p:sp>
        <p:nvSpPr>
          <p:cNvPr id="9" name="Slide Number Placeholder 8">
            <a:extLst>
              <a:ext uri="{FF2B5EF4-FFF2-40B4-BE49-F238E27FC236}">
                <a16:creationId xmlns:a16="http://schemas.microsoft.com/office/drawing/2014/main" id="{642189F4-B00A-47ED-B6B7-2B915226DDCA}"/>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3" name="Straight Connector 12">
            <a:extLst>
              <a:ext uri="{FF2B5EF4-FFF2-40B4-BE49-F238E27FC236}">
                <a16:creationId xmlns:a16="http://schemas.microsoft.com/office/drawing/2014/main" id="{01D2F6C1-58C9-4282-9125-E7D07A790849}"/>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34923EF-5F62-4EA8-B71C-CE03F5438D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0" name="Picture 9">
            <a:extLst>
              <a:ext uri="{FF2B5EF4-FFF2-40B4-BE49-F238E27FC236}">
                <a16:creationId xmlns:a16="http://schemas.microsoft.com/office/drawing/2014/main" id="{9050744B-24E1-6BDB-07BB-D307A6E1D565}"/>
              </a:ext>
            </a:extLst>
          </p:cNvPr>
          <p:cNvPicPr>
            <a:picLocks noChangeAspect="1"/>
          </p:cNvPicPr>
          <p:nvPr userDrawn="1"/>
        </p:nvPicPr>
        <p:blipFill>
          <a:blip r:embed="rId3"/>
          <a:stretch>
            <a:fillRect/>
          </a:stretch>
        </p:blipFill>
        <p:spPr>
          <a:xfrm>
            <a:off x="10582672" y="8352"/>
            <a:ext cx="948242" cy="1363248"/>
          </a:xfrm>
          <a:prstGeom prst="rect">
            <a:avLst/>
          </a:prstGeom>
        </p:spPr>
      </p:pic>
      <p:pic>
        <p:nvPicPr>
          <p:cNvPr id="11" name="Picture 10">
            <a:extLst>
              <a:ext uri="{FF2B5EF4-FFF2-40B4-BE49-F238E27FC236}">
                <a16:creationId xmlns:a16="http://schemas.microsoft.com/office/drawing/2014/main" id="{E08BA1DE-7833-5598-04C3-E554BC4A77A6}"/>
              </a:ext>
            </a:extLst>
          </p:cNvPr>
          <p:cNvPicPr>
            <a:picLocks noChangeAspect="1"/>
          </p:cNvPicPr>
          <p:nvPr userDrawn="1"/>
        </p:nvPicPr>
        <p:blipFill>
          <a:blip r:embed="rId3"/>
          <a:stretch>
            <a:fillRect/>
          </a:stretch>
        </p:blipFill>
        <p:spPr>
          <a:xfrm>
            <a:off x="10735072" y="160752"/>
            <a:ext cx="948242" cy="1363248"/>
          </a:xfrm>
          <a:prstGeom prst="rect">
            <a:avLst/>
          </a:prstGeom>
        </p:spPr>
      </p:pic>
    </p:spTree>
    <p:extLst>
      <p:ext uri="{BB962C8B-B14F-4D97-AF65-F5344CB8AC3E}">
        <p14:creationId xmlns:p14="http://schemas.microsoft.com/office/powerpoint/2010/main" val="159012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E2-5FDD-49C2-817D-1582EE83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27A49-99F5-42F1-8613-6F7A554A6A78}"/>
              </a:ext>
            </a:extLst>
          </p:cNvPr>
          <p:cNvSpPr>
            <a:spLocks noGrp="1"/>
          </p:cNvSpPr>
          <p:nvPr>
            <p:ph type="dt" sz="half" idx="10"/>
          </p:nvPr>
        </p:nvSpPr>
        <p:spPr>
          <a:xfrm>
            <a:off x="7538281" y="6384415"/>
            <a:ext cx="2743200" cy="365125"/>
          </a:xfrm>
        </p:spPr>
        <p:txBody>
          <a:bodyPr/>
          <a:lstStyle>
            <a:lvl1pPr algn="ctr">
              <a:defRPr/>
            </a:lvl1pPr>
          </a:lstStyle>
          <a:p>
            <a:fld id="{F3641CA9-E3AA-4498-AC10-74A73C18C207}" type="datetime1">
              <a:rPr lang="en-US" smtClean="0"/>
              <a:pPr/>
              <a:t>3/26/2025</a:t>
            </a:fld>
            <a:endParaRPr lang="en-US" dirty="0"/>
          </a:p>
        </p:txBody>
      </p:sp>
      <p:sp>
        <p:nvSpPr>
          <p:cNvPr id="5" name="Slide Number Placeholder 4">
            <a:extLst>
              <a:ext uri="{FF2B5EF4-FFF2-40B4-BE49-F238E27FC236}">
                <a16:creationId xmlns:a16="http://schemas.microsoft.com/office/drawing/2014/main" id="{4D2F6ADD-9DB3-4E49-AC87-A9AA8F0AA580}"/>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0" name="Straight Connector 9">
            <a:extLst>
              <a:ext uri="{FF2B5EF4-FFF2-40B4-BE49-F238E27FC236}">
                <a16:creationId xmlns:a16="http://schemas.microsoft.com/office/drawing/2014/main" id="{FB60EE1F-EA91-4806-AA4C-FE3A89BBD870}"/>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490283F-240E-4AE1-9F80-A0B7FDF796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4" name="Picture 3">
            <a:extLst>
              <a:ext uri="{FF2B5EF4-FFF2-40B4-BE49-F238E27FC236}">
                <a16:creationId xmlns:a16="http://schemas.microsoft.com/office/drawing/2014/main" id="{CA9BCA02-3247-AAC3-FE81-6747F1F393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9413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a:xfrm>
            <a:off x="7538281" y="6356349"/>
            <a:ext cx="2743200" cy="365125"/>
          </a:xfrm>
        </p:spPr>
        <p:txBody>
          <a:bodyPr/>
          <a:lstStyle>
            <a:lvl1pPr algn="ctr">
              <a:defRPr/>
            </a:lvl1pPr>
          </a:lstStyle>
          <a:p>
            <a:fld id="{E9D43D7C-EB68-4353-A5C8-0CD4D58E9116}" type="datetime1">
              <a:rPr lang="en-US" smtClean="0"/>
              <a:pPr/>
              <a:t>3/26/2025</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7" name="Picture 6">
            <a:extLst>
              <a:ext uri="{FF2B5EF4-FFF2-40B4-BE49-F238E27FC236}">
                <a16:creationId xmlns:a16="http://schemas.microsoft.com/office/drawing/2014/main" id="{84439596-7566-4AE3-8DD6-6FE5ED8CC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E14205D6-895C-E2D2-2689-08473AB380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4608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No Logo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p:txBody>
          <a:bodyPr/>
          <a:lstStyle/>
          <a:p>
            <a:fld id="{E9D43D7C-EB68-4353-A5C8-0CD4D58E9116}" type="datetime1">
              <a:rPr lang="en-US" smtClean="0"/>
              <a:t>3/26/2025</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3" name="Picture 2">
            <a:extLst>
              <a:ext uri="{FF2B5EF4-FFF2-40B4-BE49-F238E27FC236}">
                <a16:creationId xmlns:a16="http://schemas.microsoft.com/office/drawing/2014/main" id="{E11F65BB-C8BE-5B8B-6ED5-E5840BF19AF3}"/>
              </a:ext>
            </a:extLst>
          </p:cNvPr>
          <p:cNvPicPr>
            <a:picLocks noChangeAspect="1"/>
          </p:cNvPicPr>
          <p:nvPr userDrawn="1"/>
        </p:nvPicPr>
        <p:blipFill>
          <a:blip r:embed="rId2"/>
          <a:stretch>
            <a:fillRect/>
          </a:stretch>
        </p:blipFill>
        <p:spPr>
          <a:xfrm>
            <a:off x="10582672" y="8352"/>
            <a:ext cx="948242" cy="1363248"/>
          </a:xfrm>
          <a:prstGeom prst="rect">
            <a:avLst/>
          </a:prstGeom>
        </p:spPr>
      </p:pic>
    </p:spTree>
    <p:extLst>
      <p:ext uri="{BB962C8B-B14F-4D97-AF65-F5344CB8AC3E}">
        <p14:creationId xmlns:p14="http://schemas.microsoft.com/office/powerpoint/2010/main" val="8705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DF11-B347-4596-B6C5-B0574BC41388}"/>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E475C10-DD34-4E31-95BD-ADA20108953A}"/>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72760-94C0-4F07-9F7B-07C186A40940}"/>
              </a:ext>
            </a:extLst>
          </p:cNvPr>
          <p:cNvSpPr>
            <a:spLocks noGrp="1"/>
          </p:cNvSpPr>
          <p:nvPr>
            <p:ph type="dt" sz="half" idx="10"/>
          </p:nvPr>
        </p:nvSpPr>
        <p:spPr>
          <a:xfrm>
            <a:off x="7538281" y="6356350"/>
            <a:ext cx="2743200" cy="365125"/>
          </a:xfrm>
        </p:spPr>
        <p:txBody>
          <a:bodyPr/>
          <a:lstStyle>
            <a:lvl1pPr algn="ctr">
              <a:defRPr/>
            </a:lvl1pPr>
          </a:lstStyle>
          <a:p>
            <a:fld id="{623B2362-B003-4262-AB00-599FB7FA1887}" type="datetime1">
              <a:rPr lang="en-US" smtClean="0"/>
              <a:pPr/>
              <a:t>3/26/2025</a:t>
            </a:fld>
            <a:endParaRPr lang="en-US"/>
          </a:p>
        </p:txBody>
      </p:sp>
      <p:sp>
        <p:nvSpPr>
          <p:cNvPr id="7" name="Slide Number Placeholder 6">
            <a:extLst>
              <a:ext uri="{FF2B5EF4-FFF2-40B4-BE49-F238E27FC236}">
                <a16:creationId xmlns:a16="http://schemas.microsoft.com/office/drawing/2014/main" id="{795B5755-8F0F-4329-B2EE-F1842085A610}"/>
              </a:ext>
            </a:extLst>
          </p:cNvPr>
          <p:cNvSpPr>
            <a:spLocks noGrp="1"/>
          </p:cNvSpPr>
          <p:nvPr>
            <p:ph type="sldNum" sz="quarter" idx="12"/>
          </p:nvPr>
        </p:nvSpPr>
        <p:spPr/>
        <p:txBody>
          <a:bodyPr/>
          <a:lstStyle/>
          <a:p>
            <a:fld id="{FE9165D2-D3B6-435C-A2E0-8337FBEE834F}" type="slidenum">
              <a:rPr lang="en-US" smtClean="0"/>
              <a:t>‹#›</a:t>
            </a:fld>
            <a:endParaRPr lang="en-US"/>
          </a:p>
        </p:txBody>
      </p:sp>
      <p:sp>
        <p:nvSpPr>
          <p:cNvPr id="3" name="Content Placeholder 2">
            <a:extLst>
              <a:ext uri="{FF2B5EF4-FFF2-40B4-BE49-F238E27FC236}">
                <a16:creationId xmlns:a16="http://schemas.microsoft.com/office/drawing/2014/main" id="{022CC31A-9B29-4A49-9312-701F95A75F83}"/>
              </a:ext>
            </a:extLst>
          </p:cNvPr>
          <p:cNvSpPr>
            <a:spLocks noGrp="1"/>
          </p:cNvSpPr>
          <p:nvPr>
            <p:ph idx="1"/>
          </p:nvPr>
        </p:nvSpPr>
        <p:spPr>
          <a:xfrm>
            <a:off x="5183188" y="1600199"/>
            <a:ext cx="6172200" cy="47007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86E958DD-90D0-4B62-A086-FFF4CAA220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D09D575-8033-E951-83C6-AF12E7495BE6}"/>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21212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66D23-FCC2-4FC3-9AE9-8E3E1A47EDDB}"/>
              </a:ext>
            </a:extLst>
          </p:cNvPr>
          <p:cNvSpPr>
            <a:spLocks noGrp="1"/>
          </p:cNvSpPr>
          <p:nvPr>
            <p:ph type="title"/>
          </p:nvPr>
        </p:nvSpPr>
        <p:spPr>
          <a:xfrm>
            <a:off x="838200" y="365125"/>
            <a:ext cx="9380456"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4CED0-24BC-47BC-A404-5DD31B44DED2}"/>
              </a:ext>
            </a:extLst>
          </p:cNvPr>
          <p:cNvSpPr>
            <a:spLocks noGrp="1"/>
          </p:cNvSpPr>
          <p:nvPr>
            <p:ph type="body" idx="1"/>
          </p:nvPr>
        </p:nvSpPr>
        <p:spPr>
          <a:xfrm>
            <a:off x="838200" y="1371600"/>
            <a:ext cx="10515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1762-9D66-4C7A-9CA8-2639E87AE914}"/>
              </a:ext>
            </a:extLst>
          </p:cNvPr>
          <p:cNvSpPr>
            <a:spLocks noGrp="1"/>
          </p:cNvSpPr>
          <p:nvPr>
            <p:ph type="dt" sz="half" idx="2"/>
          </p:nvPr>
        </p:nvSpPr>
        <p:spPr>
          <a:xfrm>
            <a:off x="8610599"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E9083D1-6D31-4A34-9FB3-2BA837F6CB85}" type="datetime1">
              <a:rPr lang="en-US" smtClean="0"/>
              <a:t>3/26/2025</a:t>
            </a:fld>
            <a:endParaRPr lang="en-US" dirty="0"/>
          </a:p>
        </p:txBody>
      </p:sp>
      <p:sp>
        <p:nvSpPr>
          <p:cNvPr id="6" name="Slide Number Placeholder 5">
            <a:extLst>
              <a:ext uri="{FF2B5EF4-FFF2-40B4-BE49-F238E27FC236}">
                <a16:creationId xmlns:a16="http://schemas.microsoft.com/office/drawing/2014/main" id="{4685F490-C0E0-4090-A63F-CC14194A338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ctr">
              <a:defRPr sz="1200">
                <a:solidFill>
                  <a:schemeClr val="tx1"/>
                </a:solidFill>
              </a:defRPr>
            </a:lvl1pPr>
          </a:lstStyle>
          <a:p>
            <a:pPr algn="l"/>
            <a:fld id="{FE9165D2-D3B6-435C-A2E0-8337FBEE834F}" type="slidenum">
              <a:rPr lang="en-US" smtClean="0"/>
              <a:pPr algn="l"/>
              <a:t>‹#›</a:t>
            </a:fld>
            <a:endParaRPr lang="en-US" dirty="0"/>
          </a:p>
        </p:txBody>
      </p:sp>
      <p:sp>
        <p:nvSpPr>
          <p:cNvPr id="5" name="TextBox 4">
            <a:extLst>
              <a:ext uri="{FF2B5EF4-FFF2-40B4-BE49-F238E27FC236}">
                <a16:creationId xmlns:a16="http://schemas.microsoft.com/office/drawing/2014/main" id="{48875A42-3E08-BA07-4EAF-7048CAD01F80}"/>
              </a:ext>
            </a:extLst>
          </p:cNvPr>
          <p:cNvSpPr txBox="1"/>
          <p:nvPr userDrawn="1"/>
        </p:nvSpPr>
        <p:spPr>
          <a:xfrm>
            <a:off x="4105072" y="6390273"/>
            <a:ext cx="3936975" cy="369332"/>
          </a:xfrm>
          <a:prstGeom prst="rect">
            <a:avLst/>
          </a:prstGeom>
          <a:noFill/>
        </p:spPr>
        <p:txBody>
          <a:bodyPr wrap="none" rtlCol="0">
            <a:spAutoFit/>
          </a:bodyPr>
          <a:lstStyle/>
          <a:p>
            <a:r>
              <a:rPr lang="en-US" dirty="0"/>
              <a:t>IEEE SoutheastCon 2025 – Charlotte, NC</a:t>
            </a:r>
          </a:p>
        </p:txBody>
      </p:sp>
    </p:spTree>
    <p:extLst>
      <p:ext uri="{BB962C8B-B14F-4D97-AF65-F5344CB8AC3E}">
        <p14:creationId xmlns:p14="http://schemas.microsoft.com/office/powerpoint/2010/main" val="66826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hf sldNum="0" hdr="0" dt="0"/>
  <p:txStyles>
    <p:title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eee.secure-platform.com/a/solicitations/1166/home" TargetMode="External"/><Relationship Id="rId7" Type="http://schemas.openxmlformats.org/officeDocument/2006/relationships/image" Target="../media/image5.jpeg"/><Relationship Id="rId2" Type="http://schemas.openxmlformats.org/officeDocument/2006/relationships/hyperlink" Target="https://mga.ieee.org/awards/supporting-and-sustaining-friend-of-ieee-member-and"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ieee.secure-platform.com/a/solicitations/1167/home" TargetMode="External"/><Relationship Id="rId4" Type="http://schemas.openxmlformats.org/officeDocument/2006/relationships/hyperlink" Target="https://mga.ieee.org/awards/mga-awards-and-recognition-program/mga-outstanding-section-aw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E6EDB-0477-2ADB-78BE-CF139FC129D3}"/>
              </a:ext>
            </a:extLst>
          </p:cNvPr>
          <p:cNvSpPr>
            <a:spLocks noGrp="1"/>
          </p:cNvSpPr>
          <p:nvPr>
            <p:ph type="ctrTitle"/>
          </p:nvPr>
        </p:nvSpPr>
        <p:spPr/>
        <p:txBody>
          <a:bodyPr>
            <a:normAutofit/>
          </a:bodyPr>
          <a:lstStyle/>
          <a:p>
            <a:r>
              <a:rPr lang="en-US" dirty="0"/>
              <a:t>ARC Report </a:t>
            </a:r>
            <a:r>
              <a:rPr lang="en-US" dirty="0" err="1"/>
              <a:t>SoutheastCon</a:t>
            </a:r>
            <a:r>
              <a:rPr lang="en-US" dirty="0"/>
              <a:t> 2025</a:t>
            </a:r>
          </a:p>
        </p:txBody>
      </p:sp>
      <p:sp>
        <p:nvSpPr>
          <p:cNvPr id="5" name="Subtitle 4">
            <a:extLst>
              <a:ext uri="{FF2B5EF4-FFF2-40B4-BE49-F238E27FC236}">
                <a16:creationId xmlns:a16="http://schemas.microsoft.com/office/drawing/2014/main" id="{A20537DC-833D-D49C-EC88-B8C300EDA39A}"/>
              </a:ext>
            </a:extLst>
          </p:cNvPr>
          <p:cNvSpPr>
            <a:spLocks noGrp="1"/>
          </p:cNvSpPr>
          <p:nvPr>
            <p:ph type="subTitle" idx="1"/>
          </p:nvPr>
        </p:nvSpPr>
        <p:spPr/>
        <p:txBody>
          <a:bodyPr>
            <a:normAutofit/>
          </a:bodyPr>
          <a:lstStyle/>
          <a:p>
            <a:r>
              <a:rPr lang="en-US" dirty="0"/>
              <a:t>Devon Gayle</a:t>
            </a:r>
          </a:p>
          <a:p>
            <a:r>
              <a:rPr lang="en-US" dirty="0"/>
              <a:t>IEEE Region 3 Awards and Recognition Committee (ARC) Chairman</a:t>
            </a:r>
          </a:p>
          <a:p>
            <a:r>
              <a:rPr lang="en-US" dirty="0"/>
              <a:t>March 28, 2025</a:t>
            </a:r>
          </a:p>
        </p:txBody>
      </p:sp>
    </p:spTree>
    <p:extLst>
      <p:ext uri="{BB962C8B-B14F-4D97-AF65-F5344CB8AC3E}">
        <p14:creationId xmlns:p14="http://schemas.microsoft.com/office/powerpoint/2010/main" val="333581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410C7-32DF-7656-E550-3DD24349A369}"/>
              </a:ext>
            </a:extLst>
          </p:cNvPr>
          <p:cNvSpPr>
            <a:spLocks noGrp="1"/>
          </p:cNvSpPr>
          <p:nvPr>
            <p:ph type="title"/>
          </p:nvPr>
        </p:nvSpPr>
        <p:spPr>
          <a:xfrm>
            <a:off x="757035" y="80444"/>
            <a:ext cx="10515600" cy="734204"/>
          </a:xfrm>
        </p:spPr>
        <p:txBody>
          <a:bodyPr>
            <a:normAutofit fontScale="90000"/>
          </a:bodyPr>
          <a:lstStyle/>
          <a:p>
            <a:r>
              <a:rPr lang="en-US" dirty="0"/>
              <a:t>Introduction</a:t>
            </a:r>
          </a:p>
        </p:txBody>
      </p:sp>
      <p:sp>
        <p:nvSpPr>
          <p:cNvPr id="5" name="Text Placeholder 4">
            <a:extLst>
              <a:ext uri="{FF2B5EF4-FFF2-40B4-BE49-F238E27FC236}">
                <a16:creationId xmlns:a16="http://schemas.microsoft.com/office/drawing/2014/main" id="{BE4DA84B-AB26-55A3-86DE-91B2CE9272B3}"/>
              </a:ext>
            </a:extLst>
          </p:cNvPr>
          <p:cNvSpPr>
            <a:spLocks noGrp="1"/>
          </p:cNvSpPr>
          <p:nvPr>
            <p:ph type="body" idx="1"/>
          </p:nvPr>
        </p:nvSpPr>
        <p:spPr>
          <a:xfrm>
            <a:off x="831850" y="1379913"/>
            <a:ext cx="8018852" cy="4682749"/>
          </a:xfrm>
        </p:spPr>
        <p:txBody>
          <a:bodyPr>
            <a:normAutofit fontScale="85000" lnSpcReduction="10000"/>
          </a:bodyPr>
          <a:lstStyle/>
          <a:p>
            <a:r>
              <a:rPr lang="en-US" dirty="0"/>
              <a:t>IEEE Region 3 sponsors a robust program of awards recognizing, rewarding, and promoting excellence in all facets of the professional lives of its members. The Awards and Recognition Committee (ARC) must take care to preserve the integrity of the evaluation and selection process to assure that it is both open and rigorous, and that it contributes to the prestige of the Region and the award recipients.   The Awards and Recognition Program is one of the most important of all Region 3 activities. It provides the means to recognize those members and Region entities that have brought improvement and recognition to our profession and the Institute. </a:t>
            </a:r>
          </a:p>
          <a:p>
            <a:r>
              <a:rPr lang="en-US" dirty="0"/>
              <a:t>The awards are: </a:t>
            </a:r>
          </a:p>
          <a:p>
            <a:pPr marL="342900" indent="-342900">
              <a:buFont typeface="Arial" panose="020B0604020202020204" pitchFamily="34" charset="0"/>
              <a:buChar char="•"/>
            </a:pPr>
            <a:r>
              <a:rPr lang="en-US" dirty="0"/>
              <a:t>An expression of recognition for outstanding contributions to the art and science of </a:t>
            </a:r>
            <a:r>
              <a:rPr lang="en-US" dirty="0" err="1"/>
              <a:t>electrotechnology</a:t>
            </a:r>
            <a:r>
              <a:rPr lang="en-US" dirty="0"/>
              <a:t>.</a:t>
            </a:r>
          </a:p>
          <a:p>
            <a:pPr marL="342900" indent="-342900">
              <a:buFont typeface="Arial" panose="020B0604020202020204" pitchFamily="34" charset="0"/>
              <a:buChar char="•"/>
            </a:pPr>
            <a:r>
              <a:rPr lang="en-US" dirty="0"/>
              <a:t>An incentive to emulate excellence.</a:t>
            </a:r>
          </a:p>
          <a:p>
            <a:pPr marL="342900" indent="-342900">
              <a:buFont typeface="Arial" panose="020B0604020202020204" pitchFamily="34" charset="0"/>
              <a:buChar char="•"/>
            </a:pPr>
            <a:r>
              <a:rPr lang="en-US" dirty="0"/>
              <a:t>A presentation to the public of the achievements of the profession and its members. </a:t>
            </a:r>
          </a:p>
          <a:p>
            <a:pPr marL="342900" indent="-342900">
              <a:buFont typeface="Arial" panose="020B0604020202020204" pitchFamily="34" charset="0"/>
              <a:buChar char="•"/>
            </a:pPr>
            <a:r>
              <a:rPr lang="en-US" dirty="0"/>
              <a:t>The identification of IEEE with these achievements.</a:t>
            </a:r>
          </a:p>
        </p:txBody>
      </p:sp>
      <p:pic>
        <p:nvPicPr>
          <p:cNvPr id="6" name="Picture 2" descr="IEEE - Hom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033662" y="1413770"/>
            <a:ext cx="2363185" cy="16793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cognition Products - IEEE Member and Geographic Activities"/>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33662" y="3606964"/>
            <a:ext cx="2369987" cy="183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0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8DF3-9E42-58F8-B3C3-83DEE2184A08}"/>
              </a:ext>
            </a:extLst>
          </p:cNvPr>
          <p:cNvSpPr>
            <a:spLocks noGrp="1"/>
          </p:cNvSpPr>
          <p:nvPr>
            <p:ph type="title"/>
          </p:nvPr>
        </p:nvSpPr>
        <p:spPr/>
        <p:txBody>
          <a:bodyPr/>
          <a:lstStyle/>
          <a:p>
            <a:r>
              <a:rPr lang="en-US" dirty="0"/>
              <a:t>List of Region 3 Awards</a:t>
            </a:r>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3820729170"/>
              </p:ext>
            </p:extLst>
          </p:nvPr>
        </p:nvGraphicFramePr>
        <p:xfrm>
          <a:off x="838201" y="1371603"/>
          <a:ext cx="6985959" cy="4580622"/>
        </p:xfrm>
        <a:graphic>
          <a:graphicData uri="http://schemas.openxmlformats.org/drawingml/2006/table">
            <a:tbl>
              <a:tblPr firstRow="1" firstCol="1" lastRow="1" lastCol="1" bandRow="1" bandCol="1">
                <a:tableStyleId>{5C22544A-7EE6-4342-B048-85BDC9FD1C3A}</a:tableStyleId>
              </a:tblPr>
              <a:tblGrid>
                <a:gridCol w="1115483">
                  <a:extLst>
                    <a:ext uri="{9D8B030D-6E8A-4147-A177-3AD203B41FA5}">
                      <a16:colId xmlns:a16="http://schemas.microsoft.com/office/drawing/2014/main" val="1027974244"/>
                    </a:ext>
                  </a:extLst>
                </a:gridCol>
                <a:gridCol w="3078269">
                  <a:extLst>
                    <a:ext uri="{9D8B030D-6E8A-4147-A177-3AD203B41FA5}">
                      <a16:colId xmlns:a16="http://schemas.microsoft.com/office/drawing/2014/main" val="1709958763"/>
                    </a:ext>
                  </a:extLst>
                </a:gridCol>
                <a:gridCol w="979449">
                  <a:extLst>
                    <a:ext uri="{9D8B030D-6E8A-4147-A177-3AD203B41FA5}">
                      <a16:colId xmlns:a16="http://schemas.microsoft.com/office/drawing/2014/main" val="4274275586"/>
                    </a:ext>
                  </a:extLst>
                </a:gridCol>
                <a:gridCol w="909488">
                  <a:extLst>
                    <a:ext uri="{9D8B030D-6E8A-4147-A177-3AD203B41FA5}">
                      <a16:colId xmlns:a16="http://schemas.microsoft.com/office/drawing/2014/main" val="1918922256"/>
                    </a:ext>
                  </a:extLst>
                </a:gridCol>
                <a:gridCol w="903270">
                  <a:extLst>
                    <a:ext uri="{9D8B030D-6E8A-4147-A177-3AD203B41FA5}">
                      <a16:colId xmlns:a16="http://schemas.microsoft.com/office/drawing/2014/main" val="1500775379"/>
                    </a:ext>
                  </a:extLst>
                </a:gridCol>
              </a:tblGrid>
              <a:tr h="343725">
                <a:tc>
                  <a:txBody>
                    <a:bodyPr/>
                    <a:lstStyle/>
                    <a:p>
                      <a:pPr marL="146050" marR="0" algn="ctr">
                        <a:spcBef>
                          <a:spcPts val="105"/>
                        </a:spcBef>
                        <a:spcAft>
                          <a:spcPts val="0"/>
                        </a:spcAft>
                      </a:pPr>
                      <a:r>
                        <a:rPr lang="en-US" sz="900" spc="-5">
                          <a:effectLst/>
                        </a:rPr>
                        <a:t>Type</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marR="0" algn="just">
                        <a:spcBef>
                          <a:spcPts val="105"/>
                        </a:spcBef>
                        <a:spcAft>
                          <a:spcPts val="0"/>
                        </a:spcAft>
                      </a:pPr>
                      <a:r>
                        <a:rPr lang="en-US" sz="900" spc="-5">
                          <a:effectLst/>
                        </a:rPr>
                        <a:t>Identification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105"/>
                        </a:spcBef>
                        <a:spcAft>
                          <a:spcPts val="0"/>
                        </a:spcAft>
                      </a:pPr>
                      <a:r>
                        <a:rPr lang="en-US" sz="900" spc="-5">
                          <a:effectLst/>
                        </a:rPr>
                        <a:t>Frequency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30810" marR="0" algn="ctr">
                        <a:spcBef>
                          <a:spcPts val="105"/>
                        </a:spcBef>
                        <a:spcAft>
                          <a:spcPts val="0"/>
                        </a:spcAft>
                      </a:pPr>
                      <a:r>
                        <a:rPr lang="en-US" sz="900" spc="-5" dirty="0">
                          <a:effectLst/>
                        </a:rPr>
                        <a:t>Number</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33350" marR="0" algn="ctr">
                        <a:spcBef>
                          <a:spcPts val="105"/>
                        </a:spcBef>
                        <a:spcAft>
                          <a:spcPts val="0"/>
                        </a:spcAft>
                      </a:pPr>
                      <a:r>
                        <a:rPr lang="en-US" sz="900" spc="-5">
                          <a:effectLst/>
                        </a:rPr>
                        <a:t>Action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9875834"/>
                  </a:ext>
                </a:extLst>
              </a:tr>
              <a:tr h="404189">
                <a:tc>
                  <a:txBody>
                    <a:bodyPr/>
                    <a:lstStyle/>
                    <a:p>
                      <a:pPr marL="146050" marR="0" algn="ctr">
                        <a:lnSpc>
                          <a:spcPts val="1155"/>
                        </a:lnSpc>
                        <a:spcBef>
                          <a:spcPts val="0"/>
                        </a:spcBef>
                        <a:spcAft>
                          <a:spcPts val="0"/>
                        </a:spcAft>
                      </a:pPr>
                      <a:r>
                        <a:rPr lang="en-US" sz="900" spc="-5">
                          <a:effectLst/>
                        </a:rPr>
                        <a:t>Solicited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marR="461645" algn="just">
                        <a:lnSpc>
                          <a:spcPct val="99000"/>
                        </a:lnSpc>
                        <a:spcBef>
                          <a:spcPts val="0"/>
                        </a:spcBef>
                        <a:spcAft>
                          <a:spcPts val="0"/>
                        </a:spcAft>
                      </a:pPr>
                      <a:r>
                        <a:rPr lang="en-US" sz="900" dirty="0">
                          <a:effectLst/>
                        </a:rPr>
                        <a:t>Outstanding</a:t>
                      </a:r>
                      <a:r>
                        <a:rPr lang="en-US" sz="900" spc="120" dirty="0">
                          <a:effectLst/>
                        </a:rPr>
                        <a:t> </a:t>
                      </a:r>
                      <a:r>
                        <a:rPr lang="en-US" sz="900" spc="-5" dirty="0">
                          <a:effectLst/>
                        </a:rPr>
                        <a:t>Engineer</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55"/>
                        </a:lnSpc>
                        <a:spcBef>
                          <a:spcPts val="0"/>
                        </a:spcBef>
                        <a:spcAft>
                          <a:spcPts val="0"/>
                        </a:spcAft>
                      </a:pPr>
                      <a:r>
                        <a:rPr lang="en-US" sz="900">
                          <a:effectLst/>
                        </a:rPr>
                        <a:t>Annually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810" algn="ctr">
                        <a:lnSpc>
                          <a:spcPts val="1155"/>
                        </a:lnSpc>
                        <a:spcBef>
                          <a:spcPts val="0"/>
                        </a:spcBef>
                        <a:spcAft>
                          <a:spcPts val="0"/>
                        </a:spcAft>
                      </a:pPr>
                      <a:r>
                        <a:rPr lang="en-US" sz="900">
                          <a:effectLst/>
                        </a:rPr>
                        <a:t>1</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55"/>
                        </a:lnSpc>
                        <a:spcBef>
                          <a:spcPts val="0"/>
                        </a:spcBef>
                        <a:spcAft>
                          <a:spcPts val="0"/>
                        </a:spcAft>
                      </a:pPr>
                      <a:r>
                        <a:rPr lang="en-US" sz="900">
                          <a:effectLst/>
                        </a:rPr>
                        <a:t>ARC</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27205028"/>
                  </a:ext>
                </a:extLst>
              </a:tr>
              <a:tr h="339056">
                <a:tc>
                  <a:txBody>
                    <a:bodyPr/>
                    <a:lstStyle/>
                    <a:p>
                      <a:pPr marL="146050" marR="0" algn="ctr">
                        <a:lnSpc>
                          <a:spcPts val="1140"/>
                        </a:lnSpc>
                        <a:spcBef>
                          <a:spcPts val="0"/>
                        </a:spcBef>
                        <a:spcAft>
                          <a:spcPts val="0"/>
                        </a:spcAft>
                      </a:pPr>
                      <a:r>
                        <a:rPr lang="en-US" sz="900" spc="-5">
                          <a:effectLst/>
                        </a:rPr>
                        <a:t>Solicited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marR="0" algn="just">
                        <a:lnSpc>
                          <a:spcPts val="1140"/>
                        </a:lnSpc>
                        <a:spcBef>
                          <a:spcPts val="0"/>
                        </a:spcBef>
                        <a:spcAft>
                          <a:spcPts val="0"/>
                        </a:spcAft>
                      </a:pPr>
                      <a:r>
                        <a:rPr lang="en-US" sz="900">
                          <a:effectLst/>
                        </a:rPr>
                        <a:t>Outstanding Service</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a:effectLst/>
                        </a:rPr>
                        <a:t>Annually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810" algn="ctr">
                        <a:lnSpc>
                          <a:spcPts val="1140"/>
                        </a:lnSpc>
                        <a:spcBef>
                          <a:spcPts val="0"/>
                        </a:spcBef>
                        <a:spcAft>
                          <a:spcPts val="0"/>
                        </a:spcAft>
                      </a:pPr>
                      <a:r>
                        <a:rPr lang="en-US" sz="900">
                          <a:effectLst/>
                        </a:rPr>
                        <a:t>1</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a:effectLst/>
                        </a:rPr>
                        <a:t>ARC</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22323337"/>
                  </a:ext>
                </a:extLst>
              </a:tr>
              <a:tr h="349029">
                <a:tc>
                  <a:txBody>
                    <a:bodyPr/>
                    <a:lstStyle/>
                    <a:p>
                      <a:pPr marL="146050" marR="0" algn="ctr">
                        <a:lnSpc>
                          <a:spcPts val="1140"/>
                        </a:lnSpc>
                        <a:spcBef>
                          <a:spcPts val="0"/>
                        </a:spcBef>
                        <a:spcAft>
                          <a:spcPts val="0"/>
                        </a:spcAft>
                      </a:pPr>
                      <a:r>
                        <a:rPr lang="en-US" sz="900" spc="-5" dirty="0">
                          <a:effectLst/>
                        </a:rPr>
                        <a:t>Solicited</a:t>
                      </a:r>
                      <a:endParaRPr lang="en-US" sz="900" dirty="0">
                        <a:effectLst/>
                      </a:endParaRPr>
                    </a:p>
                    <a:p>
                      <a:pPr marL="146050" marR="0" algn="ctr">
                        <a:spcBef>
                          <a:spcPts val="0"/>
                        </a:spcBef>
                        <a:spcAft>
                          <a:spcPts val="0"/>
                        </a:spcAft>
                      </a:pPr>
                      <a:r>
                        <a:rPr lang="en-US" sz="900" dirty="0">
                          <a:effectLst/>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09855" marR="109855" algn="just">
                        <a:lnSpc>
                          <a:spcPts val="1140"/>
                        </a:lnSpc>
                        <a:spcBef>
                          <a:spcPts val="0"/>
                        </a:spcBef>
                        <a:spcAft>
                          <a:spcPts val="0"/>
                        </a:spcAft>
                      </a:pPr>
                      <a:r>
                        <a:rPr lang="en-US" sz="900" spc="-5" dirty="0">
                          <a:effectLst/>
                        </a:rPr>
                        <a:t>Joseph</a:t>
                      </a:r>
                      <a:r>
                        <a:rPr lang="en-US" sz="900" spc="-55" dirty="0">
                          <a:effectLst/>
                        </a:rPr>
                        <a:t> </a:t>
                      </a:r>
                      <a:r>
                        <a:rPr lang="en-US" sz="900" dirty="0">
                          <a:effectLst/>
                        </a:rPr>
                        <a:t>M.</a:t>
                      </a:r>
                      <a:r>
                        <a:rPr lang="en-US" sz="900" spc="-60" dirty="0">
                          <a:effectLst/>
                        </a:rPr>
                        <a:t> </a:t>
                      </a:r>
                      <a:r>
                        <a:rPr lang="en-US" sz="900" dirty="0" err="1">
                          <a:effectLst/>
                        </a:rPr>
                        <a:t>Biedenbach</a:t>
                      </a:r>
                      <a:r>
                        <a:rPr lang="en-US" sz="900" dirty="0">
                          <a:effectLst/>
                        </a:rPr>
                        <a:t> Outstanding</a:t>
                      </a:r>
                      <a:r>
                        <a:rPr lang="en-US" sz="900" spc="-130" dirty="0">
                          <a:effectLst/>
                        </a:rPr>
                        <a:t> </a:t>
                      </a:r>
                      <a:r>
                        <a:rPr lang="en-US" sz="900" spc="-5" dirty="0">
                          <a:effectLst/>
                        </a:rPr>
                        <a:t>Engineering</a:t>
                      </a:r>
                      <a:r>
                        <a:rPr lang="en-US" sz="900" spc="130" dirty="0">
                          <a:effectLst/>
                        </a:rPr>
                        <a:t> </a:t>
                      </a:r>
                      <a:r>
                        <a:rPr lang="en-US" sz="900" spc="-5" dirty="0">
                          <a:effectLst/>
                        </a:rPr>
                        <a:t>Educator</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a:effectLst/>
                        </a:rPr>
                        <a:t>Annually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810" algn="ctr">
                        <a:lnSpc>
                          <a:spcPts val="1140"/>
                        </a:lnSpc>
                        <a:spcBef>
                          <a:spcPts val="0"/>
                        </a:spcBef>
                        <a:spcAft>
                          <a:spcPts val="0"/>
                        </a:spcAft>
                      </a:pPr>
                      <a:r>
                        <a:rPr lang="en-US" sz="900">
                          <a:effectLst/>
                        </a:rPr>
                        <a:t>1</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1430" algn="ctr">
                        <a:lnSpc>
                          <a:spcPts val="1140"/>
                        </a:lnSpc>
                        <a:spcBef>
                          <a:spcPts val="0"/>
                        </a:spcBef>
                        <a:spcAft>
                          <a:spcPts val="0"/>
                        </a:spcAft>
                      </a:pPr>
                      <a:r>
                        <a:rPr lang="en-US" sz="900">
                          <a:effectLst/>
                        </a:rPr>
                        <a:t>ARC</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59417799"/>
                  </a:ext>
                </a:extLst>
              </a:tr>
              <a:tr h="291883">
                <a:tc>
                  <a:txBody>
                    <a:bodyPr/>
                    <a:lstStyle/>
                    <a:p>
                      <a:pPr marL="146050" marR="0" algn="ctr">
                        <a:lnSpc>
                          <a:spcPts val="1140"/>
                        </a:lnSpc>
                        <a:spcBef>
                          <a:spcPts val="0"/>
                        </a:spcBef>
                        <a:spcAft>
                          <a:spcPts val="0"/>
                        </a:spcAft>
                      </a:pPr>
                      <a:r>
                        <a:rPr lang="en-US" sz="900" spc="-5">
                          <a:effectLst/>
                        </a:rPr>
                        <a:t>Solicited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marR="0" algn="just">
                        <a:lnSpc>
                          <a:spcPts val="1140"/>
                        </a:lnSpc>
                        <a:spcBef>
                          <a:spcPts val="0"/>
                        </a:spcBef>
                        <a:spcAft>
                          <a:spcPts val="0"/>
                        </a:spcAft>
                      </a:pPr>
                      <a:r>
                        <a:rPr lang="en-US" sz="900">
                          <a:effectLst/>
                        </a:rPr>
                        <a:t>Professional</a:t>
                      </a:r>
                      <a:r>
                        <a:rPr lang="en-US" sz="900" spc="-105">
                          <a:effectLst/>
                        </a:rPr>
                        <a:t> </a:t>
                      </a:r>
                      <a:r>
                        <a:rPr lang="en-US" sz="900">
                          <a:effectLst/>
                        </a:rPr>
                        <a:t>Leadership</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a:effectLst/>
                        </a:rPr>
                        <a:t>Annually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810" algn="ctr">
                        <a:lnSpc>
                          <a:spcPts val="1140"/>
                        </a:lnSpc>
                        <a:spcBef>
                          <a:spcPts val="0"/>
                        </a:spcBef>
                        <a:spcAft>
                          <a:spcPts val="0"/>
                        </a:spcAft>
                      </a:pPr>
                      <a:r>
                        <a:rPr lang="en-US" sz="900">
                          <a:effectLst/>
                        </a:rPr>
                        <a:t>1</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1430" algn="ctr">
                        <a:lnSpc>
                          <a:spcPts val="1140"/>
                        </a:lnSpc>
                        <a:spcBef>
                          <a:spcPts val="0"/>
                        </a:spcBef>
                        <a:spcAft>
                          <a:spcPts val="0"/>
                        </a:spcAft>
                      </a:pPr>
                      <a:r>
                        <a:rPr lang="en-US" sz="900">
                          <a:effectLst/>
                        </a:rPr>
                        <a:t>ARC</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30528954"/>
                  </a:ext>
                </a:extLst>
              </a:tr>
              <a:tr h="291883">
                <a:tc>
                  <a:txBody>
                    <a:bodyPr/>
                    <a:lstStyle/>
                    <a:p>
                      <a:pPr marL="146050" marR="0" algn="ctr">
                        <a:lnSpc>
                          <a:spcPts val="1140"/>
                        </a:lnSpc>
                        <a:spcBef>
                          <a:spcPts val="0"/>
                        </a:spcBef>
                        <a:spcAft>
                          <a:spcPts val="0"/>
                        </a:spcAft>
                      </a:pPr>
                      <a:r>
                        <a:rPr lang="en-US" sz="900" spc="-5">
                          <a:effectLst/>
                        </a:rPr>
                        <a:t>Solicited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marR="0" algn="just">
                        <a:lnSpc>
                          <a:spcPts val="1140"/>
                        </a:lnSpc>
                        <a:spcBef>
                          <a:spcPts val="0"/>
                        </a:spcBef>
                        <a:spcAft>
                          <a:spcPts val="0"/>
                        </a:spcAft>
                      </a:pPr>
                      <a:r>
                        <a:rPr lang="en-US" sz="900">
                          <a:effectLst/>
                        </a:rPr>
                        <a:t>Employer</a:t>
                      </a:r>
                      <a:r>
                        <a:rPr lang="en-US" sz="900" spc="-120">
                          <a:effectLst/>
                        </a:rPr>
                        <a:t> </a:t>
                      </a:r>
                      <a:r>
                        <a:rPr lang="en-US" sz="900">
                          <a:effectLst/>
                        </a:rPr>
                        <a:t>Professional </a:t>
                      </a:r>
                      <a:r>
                        <a:rPr lang="en-US" sz="900" spc="-5">
                          <a:effectLst/>
                        </a:rPr>
                        <a:t>Development</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a:effectLst/>
                        </a:rPr>
                        <a:t>Annually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810" algn="ctr">
                        <a:lnSpc>
                          <a:spcPts val="1140"/>
                        </a:lnSpc>
                        <a:spcBef>
                          <a:spcPts val="0"/>
                        </a:spcBef>
                        <a:spcAft>
                          <a:spcPts val="0"/>
                        </a:spcAft>
                      </a:pPr>
                      <a:r>
                        <a:rPr lang="en-US" sz="900">
                          <a:effectLst/>
                        </a:rPr>
                        <a:t>1</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spc="-5">
                          <a:effectLst/>
                        </a:rPr>
                        <a:t>ARC</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98559498"/>
                  </a:ext>
                </a:extLst>
              </a:tr>
              <a:tr h="291883">
                <a:tc>
                  <a:txBody>
                    <a:bodyPr/>
                    <a:lstStyle/>
                    <a:p>
                      <a:pPr marL="146050" marR="0" algn="ctr">
                        <a:lnSpc>
                          <a:spcPts val="1140"/>
                        </a:lnSpc>
                        <a:spcBef>
                          <a:spcPts val="0"/>
                        </a:spcBef>
                        <a:spcAft>
                          <a:spcPts val="0"/>
                        </a:spcAft>
                      </a:pPr>
                      <a:r>
                        <a:rPr lang="en-US" sz="900" spc="-5">
                          <a:effectLst/>
                        </a:rPr>
                        <a:t>Solicited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marR="0" algn="just">
                        <a:lnSpc>
                          <a:spcPts val="1140"/>
                        </a:lnSpc>
                        <a:spcBef>
                          <a:spcPts val="0"/>
                        </a:spcBef>
                        <a:spcAft>
                          <a:spcPts val="0"/>
                        </a:spcAft>
                      </a:pPr>
                      <a:r>
                        <a:rPr lang="en-US" sz="900">
                          <a:effectLst/>
                        </a:rPr>
                        <a:t>Outstanding Young Professional </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a:effectLst/>
                        </a:rPr>
                        <a:t>Annually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810" algn="ctr">
                        <a:lnSpc>
                          <a:spcPts val="1140"/>
                        </a:lnSpc>
                        <a:spcBef>
                          <a:spcPts val="0"/>
                        </a:spcBef>
                        <a:spcAft>
                          <a:spcPts val="0"/>
                        </a:spcAft>
                      </a:pPr>
                      <a:r>
                        <a:rPr lang="en-US" sz="900">
                          <a:effectLst/>
                        </a:rPr>
                        <a:t>1</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spc="-5">
                          <a:effectLst/>
                        </a:rPr>
                        <a:t>ARC</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82637074"/>
                  </a:ext>
                </a:extLst>
              </a:tr>
              <a:tr h="291883">
                <a:tc>
                  <a:txBody>
                    <a:bodyPr/>
                    <a:lstStyle/>
                    <a:p>
                      <a:pPr marL="146050" marR="0" algn="ctr">
                        <a:lnSpc>
                          <a:spcPts val="1140"/>
                        </a:lnSpc>
                        <a:spcBef>
                          <a:spcPts val="0"/>
                        </a:spcBef>
                        <a:spcAft>
                          <a:spcPts val="0"/>
                        </a:spcAft>
                      </a:pPr>
                      <a:r>
                        <a:rPr lang="en-US" sz="900" spc="-5">
                          <a:effectLst/>
                        </a:rPr>
                        <a:t>Solicited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marR="0" algn="just">
                        <a:lnSpc>
                          <a:spcPts val="1140"/>
                        </a:lnSpc>
                        <a:spcBef>
                          <a:spcPts val="0"/>
                        </a:spcBef>
                        <a:spcAft>
                          <a:spcPts val="0"/>
                        </a:spcAft>
                      </a:pPr>
                      <a:r>
                        <a:rPr lang="en-US" sz="900">
                          <a:effectLst/>
                        </a:rPr>
                        <a:t>Educational Activities Chair</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a:effectLst/>
                        </a:rPr>
                        <a:t>Annually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810" algn="ctr">
                        <a:lnSpc>
                          <a:spcPts val="1140"/>
                        </a:lnSpc>
                        <a:spcBef>
                          <a:spcPts val="0"/>
                        </a:spcBef>
                        <a:spcAft>
                          <a:spcPts val="0"/>
                        </a:spcAft>
                      </a:pPr>
                      <a:r>
                        <a:rPr lang="en-US" sz="900">
                          <a:effectLst/>
                        </a:rPr>
                        <a:t>1</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spc="-5">
                          <a:effectLst/>
                        </a:rPr>
                        <a:t>ARC</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80195495"/>
                  </a:ext>
                </a:extLst>
              </a:tr>
              <a:tr h="291883">
                <a:tc>
                  <a:txBody>
                    <a:bodyPr/>
                    <a:lstStyle/>
                    <a:p>
                      <a:pPr marL="146050" marR="0" algn="ctr">
                        <a:lnSpc>
                          <a:spcPts val="1140"/>
                        </a:lnSpc>
                        <a:spcBef>
                          <a:spcPts val="0"/>
                        </a:spcBef>
                        <a:spcAft>
                          <a:spcPts val="0"/>
                        </a:spcAft>
                      </a:pPr>
                      <a:r>
                        <a:rPr lang="en-US" sz="900" spc="-5">
                          <a:effectLst/>
                        </a:rPr>
                        <a:t>Solicited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09855" marR="109855" algn="just">
                        <a:lnSpc>
                          <a:spcPts val="1140"/>
                        </a:lnSpc>
                        <a:spcBef>
                          <a:spcPts val="0"/>
                        </a:spcBef>
                        <a:spcAft>
                          <a:spcPts val="0"/>
                        </a:spcAft>
                      </a:pPr>
                      <a:r>
                        <a:rPr lang="en-US" sz="900">
                          <a:effectLst/>
                        </a:rPr>
                        <a:t>James H. Graham Cybersecurity Scholarship</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a:effectLst/>
                        </a:rPr>
                        <a:t>Annually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810" algn="ctr">
                        <a:lnSpc>
                          <a:spcPts val="1140"/>
                        </a:lnSpc>
                        <a:spcBef>
                          <a:spcPts val="0"/>
                        </a:spcBef>
                        <a:spcAft>
                          <a:spcPts val="0"/>
                        </a:spcAft>
                      </a:pPr>
                      <a:r>
                        <a:rPr lang="en-US" sz="900">
                          <a:effectLst/>
                        </a:rPr>
                        <a:t>1</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spc="-5">
                          <a:effectLst/>
                        </a:rPr>
                        <a:t>ARC</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24310348"/>
                  </a:ext>
                </a:extLst>
              </a:tr>
              <a:tr h="355528">
                <a:tc>
                  <a:txBody>
                    <a:bodyPr/>
                    <a:lstStyle/>
                    <a:p>
                      <a:pPr marL="146050" marR="0" algn="ctr">
                        <a:lnSpc>
                          <a:spcPts val="1140"/>
                        </a:lnSpc>
                        <a:spcBef>
                          <a:spcPts val="0"/>
                        </a:spcBef>
                        <a:spcAft>
                          <a:spcPts val="0"/>
                        </a:spcAft>
                      </a:pPr>
                      <a:r>
                        <a:rPr lang="en-US" sz="900" spc="-5">
                          <a:effectLst/>
                        </a:rPr>
                        <a:t>Solicited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marR="0" algn="just">
                        <a:lnSpc>
                          <a:spcPts val="1140"/>
                        </a:lnSpc>
                        <a:spcBef>
                          <a:spcPts val="0"/>
                        </a:spcBef>
                        <a:spcAft>
                          <a:spcPts val="0"/>
                        </a:spcAft>
                      </a:pPr>
                      <a:r>
                        <a:rPr lang="en-US" sz="900">
                          <a:effectLst/>
                        </a:rPr>
                        <a:t>Exemplary</a:t>
                      </a:r>
                      <a:r>
                        <a:rPr lang="en-US" sz="900" spc="-105">
                          <a:effectLst/>
                        </a:rPr>
                        <a:t> </a:t>
                      </a:r>
                      <a:r>
                        <a:rPr lang="en-US" sz="900">
                          <a:effectLst/>
                        </a:rPr>
                        <a:t>Section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a:effectLst/>
                        </a:rPr>
                        <a:t>Annually</a:t>
                      </a:r>
                      <a:br>
                        <a:rPr lang="en-US" sz="900">
                          <a:effectLst/>
                        </a:rPr>
                      </a:b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a:effectLst/>
                        </a:rPr>
                        <a:t>As</a:t>
                      </a:r>
                      <a:r>
                        <a:rPr lang="en-US" sz="900" spc="-55">
                          <a:effectLst/>
                        </a:rPr>
                        <a:t> </a:t>
                      </a:r>
                      <a:r>
                        <a:rPr lang="en-US" sz="900">
                          <a:effectLst/>
                        </a:rPr>
                        <a:t>Req’d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a:effectLst/>
                        </a:rPr>
                        <a:t>ARC</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93069555"/>
                  </a:ext>
                </a:extLst>
              </a:tr>
              <a:tr h="291883">
                <a:tc>
                  <a:txBody>
                    <a:bodyPr/>
                    <a:lstStyle/>
                    <a:p>
                      <a:pPr marL="146050" marR="0" algn="ctr">
                        <a:lnSpc>
                          <a:spcPts val="1150"/>
                        </a:lnSpc>
                        <a:spcBef>
                          <a:spcPts val="0"/>
                        </a:spcBef>
                        <a:spcAft>
                          <a:spcPts val="0"/>
                        </a:spcAft>
                      </a:pPr>
                      <a:r>
                        <a:rPr lang="en-US" sz="900" spc="-5">
                          <a:effectLst/>
                        </a:rPr>
                        <a:t>Solicited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marR="0" algn="just">
                        <a:lnSpc>
                          <a:spcPts val="1150"/>
                        </a:lnSpc>
                        <a:spcBef>
                          <a:spcPts val="0"/>
                        </a:spcBef>
                        <a:spcAft>
                          <a:spcPts val="0"/>
                        </a:spcAft>
                      </a:pPr>
                      <a:r>
                        <a:rPr lang="en-US" sz="900">
                          <a:effectLst/>
                        </a:rPr>
                        <a:t>Exemplary</a:t>
                      </a:r>
                      <a:r>
                        <a:rPr lang="en-US" sz="900" spc="-75">
                          <a:effectLst/>
                        </a:rPr>
                        <a:t> </a:t>
                      </a:r>
                      <a:r>
                        <a:rPr lang="en-US" sz="900">
                          <a:effectLst/>
                        </a:rPr>
                        <a:t>Student</a:t>
                      </a:r>
                      <a:r>
                        <a:rPr lang="en-US" sz="900" spc="-70">
                          <a:effectLst/>
                        </a:rPr>
                        <a:t> </a:t>
                      </a:r>
                      <a:r>
                        <a:rPr lang="en-US" sz="900">
                          <a:effectLst/>
                        </a:rPr>
                        <a:t>Branch</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50"/>
                        </a:lnSpc>
                        <a:spcBef>
                          <a:spcPts val="0"/>
                        </a:spcBef>
                        <a:spcAft>
                          <a:spcPts val="0"/>
                        </a:spcAft>
                      </a:pPr>
                      <a:r>
                        <a:rPr lang="en-US" sz="900">
                          <a:effectLst/>
                        </a:rPr>
                        <a:t>Annually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50"/>
                        </a:lnSpc>
                        <a:spcBef>
                          <a:spcPts val="0"/>
                        </a:spcBef>
                        <a:spcAft>
                          <a:spcPts val="0"/>
                        </a:spcAft>
                      </a:pPr>
                      <a:r>
                        <a:rPr lang="en-US" sz="900">
                          <a:effectLst/>
                        </a:rPr>
                        <a:t>As</a:t>
                      </a:r>
                      <a:r>
                        <a:rPr lang="en-US" sz="900" spc="-55">
                          <a:effectLst/>
                        </a:rPr>
                        <a:t> </a:t>
                      </a:r>
                      <a:r>
                        <a:rPr lang="en-US" sz="900">
                          <a:effectLst/>
                        </a:rPr>
                        <a:t>Req’d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50"/>
                        </a:lnSpc>
                        <a:spcBef>
                          <a:spcPts val="0"/>
                        </a:spcBef>
                        <a:spcAft>
                          <a:spcPts val="0"/>
                        </a:spcAft>
                      </a:pPr>
                      <a:r>
                        <a:rPr lang="en-US" sz="900">
                          <a:effectLst/>
                        </a:rPr>
                        <a:t>ARC</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93405622"/>
                  </a:ext>
                </a:extLst>
              </a:tr>
              <a:tr h="366284">
                <a:tc>
                  <a:txBody>
                    <a:bodyPr/>
                    <a:lstStyle/>
                    <a:p>
                      <a:pPr marL="146050" marR="0" algn="ctr">
                        <a:lnSpc>
                          <a:spcPts val="1140"/>
                        </a:lnSpc>
                        <a:spcBef>
                          <a:spcPts val="0"/>
                        </a:spcBef>
                        <a:spcAft>
                          <a:spcPts val="0"/>
                        </a:spcAft>
                      </a:pPr>
                      <a:r>
                        <a:rPr lang="en-US" sz="900" spc="-5">
                          <a:effectLst/>
                        </a:rPr>
                        <a:t>Solicited</a:t>
                      </a:r>
                      <a:br>
                        <a:rPr lang="en-US" sz="900" spc="-5">
                          <a:effectLst/>
                        </a:rPr>
                      </a:b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marR="0" algn="just">
                        <a:lnSpc>
                          <a:spcPts val="1140"/>
                        </a:lnSpc>
                        <a:spcBef>
                          <a:spcPts val="0"/>
                        </a:spcBef>
                        <a:spcAft>
                          <a:spcPts val="0"/>
                        </a:spcAft>
                      </a:pPr>
                      <a:r>
                        <a:rPr lang="en-US" sz="900">
                          <a:effectLst/>
                        </a:rPr>
                        <a:t>Student</a:t>
                      </a:r>
                      <a:r>
                        <a:rPr lang="en-US" sz="900" spc="-105">
                          <a:effectLst/>
                        </a:rPr>
                        <a:t> </a:t>
                      </a:r>
                      <a:r>
                        <a:rPr lang="en-US" sz="900">
                          <a:effectLst/>
                        </a:rPr>
                        <a:t>Professional Activities</a:t>
                      </a:r>
                      <a:r>
                        <a:rPr lang="en-US" sz="900" spc="-95">
                          <a:effectLst/>
                        </a:rPr>
                        <a:t> </a:t>
                      </a:r>
                      <a:r>
                        <a:rPr lang="en-US" sz="900">
                          <a:effectLst/>
                        </a:rPr>
                        <a:t>Service</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a:effectLst/>
                        </a:rPr>
                        <a:t>Annually</a:t>
                      </a:r>
                      <a:br>
                        <a:rPr lang="en-US" sz="900">
                          <a:effectLst/>
                        </a:rPr>
                      </a:b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a:effectLst/>
                        </a:rPr>
                        <a:t>As</a:t>
                      </a:r>
                      <a:r>
                        <a:rPr lang="en-US" sz="900" spc="-55">
                          <a:effectLst/>
                        </a:rPr>
                        <a:t> </a:t>
                      </a:r>
                      <a:r>
                        <a:rPr lang="en-US" sz="900">
                          <a:effectLst/>
                        </a:rPr>
                        <a:t>Req’d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40"/>
                        </a:lnSpc>
                        <a:spcBef>
                          <a:spcPts val="0"/>
                        </a:spcBef>
                        <a:spcAft>
                          <a:spcPts val="0"/>
                        </a:spcAft>
                      </a:pPr>
                      <a:r>
                        <a:rPr lang="en-US" sz="900" spc="-5">
                          <a:effectLst/>
                        </a:rPr>
                        <a:t>ARC</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35734654"/>
                  </a:ext>
                </a:extLst>
              </a:tr>
              <a:tr h="353709">
                <a:tc>
                  <a:txBody>
                    <a:bodyPr/>
                    <a:lstStyle/>
                    <a:p>
                      <a:pPr marL="146050" marR="0" algn="ctr">
                        <a:lnSpc>
                          <a:spcPts val="1150"/>
                        </a:lnSpc>
                        <a:spcBef>
                          <a:spcPts val="0"/>
                        </a:spcBef>
                        <a:spcAft>
                          <a:spcPts val="0"/>
                        </a:spcAft>
                      </a:pPr>
                      <a:r>
                        <a:rPr lang="en-US" sz="900" spc="-5">
                          <a:effectLst/>
                        </a:rPr>
                        <a:t>Solicited</a:t>
                      </a:r>
                      <a:br>
                        <a:rPr lang="en-US" sz="900" spc="-5">
                          <a:effectLst/>
                        </a:rPr>
                      </a:b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marR="0" algn="just">
                        <a:lnSpc>
                          <a:spcPts val="1150"/>
                        </a:lnSpc>
                        <a:spcBef>
                          <a:spcPts val="0"/>
                        </a:spcBef>
                        <a:spcAft>
                          <a:spcPts val="0"/>
                        </a:spcAft>
                      </a:pPr>
                      <a:r>
                        <a:rPr lang="en-US" sz="900">
                          <a:effectLst/>
                        </a:rPr>
                        <a:t>Daniel</a:t>
                      </a:r>
                      <a:r>
                        <a:rPr lang="en-US" sz="900" spc="-35">
                          <a:effectLst/>
                        </a:rPr>
                        <a:t> </a:t>
                      </a:r>
                      <a:r>
                        <a:rPr lang="en-US" sz="900" spc="-5">
                          <a:effectLst/>
                        </a:rPr>
                        <a:t>W.</a:t>
                      </a:r>
                      <a:r>
                        <a:rPr lang="en-US" sz="900" spc="-50">
                          <a:effectLst/>
                        </a:rPr>
                        <a:t> </a:t>
                      </a:r>
                      <a:r>
                        <a:rPr lang="en-US" sz="900" spc="-5">
                          <a:effectLst/>
                        </a:rPr>
                        <a:t>Jackson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50"/>
                        </a:lnSpc>
                        <a:spcBef>
                          <a:spcPts val="0"/>
                        </a:spcBef>
                        <a:spcAft>
                          <a:spcPts val="0"/>
                        </a:spcAft>
                      </a:pPr>
                      <a:r>
                        <a:rPr lang="en-US" sz="900">
                          <a:effectLst/>
                        </a:rPr>
                        <a:t>Annually</a:t>
                      </a:r>
                      <a:br>
                        <a:rPr lang="en-US" sz="900">
                          <a:effectLst/>
                        </a:rPr>
                      </a:b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50"/>
                        </a:lnSpc>
                        <a:spcBef>
                          <a:spcPts val="0"/>
                        </a:spcBef>
                        <a:spcAft>
                          <a:spcPts val="0"/>
                        </a:spcAft>
                      </a:pPr>
                      <a:r>
                        <a:rPr lang="en-US" sz="900">
                          <a:effectLst/>
                        </a:rPr>
                        <a:t>As</a:t>
                      </a:r>
                      <a:r>
                        <a:rPr lang="en-US" sz="900" spc="-55">
                          <a:effectLst/>
                        </a:rPr>
                        <a:t> </a:t>
                      </a:r>
                      <a:r>
                        <a:rPr lang="en-US" sz="900">
                          <a:effectLst/>
                        </a:rPr>
                        <a:t>Req’d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50"/>
                        </a:lnSpc>
                        <a:spcBef>
                          <a:spcPts val="0"/>
                        </a:spcBef>
                        <a:spcAft>
                          <a:spcPts val="0"/>
                        </a:spcAft>
                      </a:pPr>
                      <a:r>
                        <a:rPr lang="en-US" sz="900">
                          <a:effectLst/>
                        </a:rPr>
                        <a:t>ARC</a:t>
                      </a:r>
                      <a:br>
                        <a:rPr lang="en-US" sz="900">
                          <a:effectLst/>
                        </a:rPr>
                      </a:b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75351347"/>
                  </a:ext>
                </a:extLst>
              </a:tr>
              <a:tr h="317804">
                <a:tc>
                  <a:txBody>
                    <a:bodyPr/>
                    <a:lstStyle/>
                    <a:p>
                      <a:pPr marL="146050" marR="0" algn="ctr">
                        <a:lnSpc>
                          <a:spcPts val="1150"/>
                        </a:lnSpc>
                        <a:spcBef>
                          <a:spcPts val="0"/>
                        </a:spcBef>
                        <a:spcAft>
                          <a:spcPts val="0"/>
                        </a:spcAft>
                      </a:pPr>
                      <a:r>
                        <a:rPr lang="en-US" sz="900">
                          <a:effectLst/>
                        </a:rPr>
                        <a:t>Unsolicited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07950" marR="0" algn="just">
                        <a:lnSpc>
                          <a:spcPts val="1150"/>
                        </a:lnSpc>
                        <a:spcBef>
                          <a:spcPts val="0"/>
                        </a:spcBef>
                        <a:spcAft>
                          <a:spcPts val="0"/>
                        </a:spcAft>
                      </a:pPr>
                      <a:r>
                        <a:rPr lang="en-US" sz="900">
                          <a:effectLst/>
                        </a:rPr>
                        <a:t>Director’s Choice Award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50"/>
                        </a:lnSpc>
                        <a:spcBef>
                          <a:spcPts val="0"/>
                        </a:spcBef>
                        <a:spcAft>
                          <a:spcPts val="0"/>
                        </a:spcAft>
                      </a:pPr>
                      <a:r>
                        <a:rPr lang="en-US" sz="900">
                          <a:effectLst/>
                        </a:rPr>
                        <a:t>Annually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50"/>
                        </a:lnSpc>
                        <a:spcBef>
                          <a:spcPts val="0"/>
                        </a:spcBef>
                        <a:spcAft>
                          <a:spcPts val="0"/>
                        </a:spcAft>
                      </a:pPr>
                      <a:r>
                        <a:rPr lang="en-US" sz="900">
                          <a:effectLst/>
                        </a:rPr>
                        <a:t>As</a:t>
                      </a:r>
                      <a:r>
                        <a:rPr lang="en-US" sz="900" spc="-55">
                          <a:effectLst/>
                        </a:rPr>
                        <a:t> </a:t>
                      </a:r>
                      <a:r>
                        <a:rPr lang="en-US" sz="900">
                          <a:effectLst/>
                        </a:rPr>
                        <a:t>Req’d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150"/>
                        </a:lnSpc>
                        <a:spcBef>
                          <a:spcPts val="0"/>
                        </a:spcBef>
                        <a:spcAft>
                          <a:spcPts val="0"/>
                        </a:spcAft>
                      </a:pPr>
                      <a:r>
                        <a:rPr lang="en-US" sz="900" spc="-5" dirty="0">
                          <a:effectLst/>
                        </a:rPr>
                        <a:t>R3 DIR</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57453464"/>
                  </a:ext>
                </a:extLst>
              </a:tr>
            </a:tbl>
          </a:graphicData>
        </a:graphic>
      </p:graphicFrame>
      <p:sp>
        <p:nvSpPr>
          <p:cNvPr id="1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4" descr="IEEE Region 3 Web 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807" y="1746559"/>
            <a:ext cx="2587698" cy="10207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students.ieee.org/wp-content/uploads/2022/02/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299" y="4056694"/>
            <a:ext cx="1914525"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8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lstStyle/>
          <a:p>
            <a:r>
              <a:rPr lang="en-US" dirty="0"/>
              <a:t>Basis of Selection</a:t>
            </a:r>
          </a:p>
        </p:txBody>
      </p:sp>
      <p:sp>
        <p:nvSpPr>
          <p:cNvPr id="3" name="Content Placeholder 2">
            <a:extLst>
              <a:ext uri="{FF2B5EF4-FFF2-40B4-BE49-F238E27FC236}">
                <a16:creationId xmlns:a16="http://schemas.microsoft.com/office/drawing/2014/main" id="{8C98F4F2-9D58-2CB0-CA76-7E6CD9A9ACD7}"/>
              </a:ext>
            </a:extLst>
          </p:cNvPr>
          <p:cNvSpPr>
            <a:spLocks noGrp="1"/>
          </p:cNvSpPr>
          <p:nvPr>
            <p:ph idx="1"/>
          </p:nvPr>
        </p:nvSpPr>
        <p:spPr>
          <a:xfrm>
            <a:off x="838200" y="1371598"/>
            <a:ext cx="8167777" cy="4933555"/>
          </a:xfrm>
        </p:spPr>
        <p:txBody>
          <a:bodyPr>
            <a:normAutofit fontScale="25000" lnSpcReduction="20000"/>
          </a:bodyPr>
          <a:lstStyle/>
          <a:p>
            <a:r>
              <a:rPr lang="en-US" sz="5600" dirty="0"/>
              <a:t>The nominee must have BOTH been a member of IEEE and resided in Region 3 for at least the three years immediately preceding the deadline for nominations. </a:t>
            </a:r>
          </a:p>
          <a:p>
            <a:r>
              <a:rPr lang="en-US" sz="5600" dirty="0"/>
              <a:t>Example: A nominee for an award whose deadline is December 1, 2025, must have been an IEEE member and resided within the current (2025) boundaries of Region 3 since December 1, 2022.</a:t>
            </a:r>
          </a:p>
          <a:p>
            <a:r>
              <a:rPr lang="en-US" sz="5600" dirty="0"/>
              <a:t>For the James H. Graham Cybersecurity Scholarship, applicants must be Student Members or Graduate Student Members of the IEEE in good standing to be considered. </a:t>
            </a:r>
          </a:p>
          <a:p>
            <a:r>
              <a:rPr lang="en-US" sz="5600" dirty="0"/>
              <a:t>Neither the Region 3 Director nor the Region 3 Director-Elect is eligible for nomination for a Region 3 award during his or her term of office. </a:t>
            </a:r>
          </a:p>
          <a:p>
            <a:r>
              <a:rPr lang="en-US" sz="5600" dirty="0"/>
              <a:t>Example: A Director-Elect who will assume office in 2026 may be nominated for a “2026” award since the nomination would have been submitted during 2025 – prior to elevation to that office. Conversely, a Director whose term of office ended in 2025 would not be eligible for a “2026” award since the nomination deadline for that award would have been in 2025 – during his or her term of office.</a:t>
            </a:r>
          </a:p>
          <a:p>
            <a:r>
              <a:rPr lang="en-US" sz="5600" dirty="0"/>
              <a:t>Members of the Region 3 ARC may not be considered for Region 3 awards during their term of office. They have the option of resigning from the Committee if they wish their nomination to be accepted.</a:t>
            </a:r>
          </a:p>
          <a:p>
            <a:r>
              <a:rPr lang="en-US" sz="5600" dirty="0"/>
              <a:t>A nominee cannot be considered for more than one Region 3 award in any one year.</a:t>
            </a:r>
          </a:p>
          <a:p>
            <a:r>
              <a:rPr lang="en-US" sz="5600" dirty="0"/>
              <a:t>Nominees of outstanding caliber are eligible regardless of </a:t>
            </a:r>
          </a:p>
          <a:p>
            <a:pPr lvl="1">
              <a:buFont typeface="Wingdings" panose="05000000000000000000" pitchFamily="2" charset="2"/>
              <a:buChar char="ü"/>
            </a:pPr>
            <a:r>
              <a:rPr lang="en-US" sz="5600" dirty="0"/>
              <a:t>Membership grade (Member or Higher Grade is required however), </a:t>
            </a:r>
          </a:p>
          <a:p>
            <a:pPr lvl="1">
              <a:buFont typeface="Wingdings" panose="05000000000000000000" pitchFamily="2" charset="2"/>
              <a:buChar char="ü"/>
            </a:pPr>
            <a:r>
              <a:rPr lang="en-US" sz="5600" dirty="0"/>
              <a:t>Having received similar recognition from another region or </a:t>
            </a:r>
          </a:p>
          <a:p>
            <a:pPr lvl="1">
              <a:buFont typeface="Wingdings" panose="05000000000000000000" pitchFamily="2" charset="2"/>
              <a:buChar char="ü"/>
            </a:pPr>
            <a:r>
              <a:rPr lang="en-US" sz="5600" dirty="0"/>
              <a:t>IEEE entity, or</a:t>
            </a:r>
          </a:p>
          <a:p>
            <a:pPr lvl="1">
              <a:buFont typeface="Wingdings" panose="05000000000000000000" pitchFamily="2" charset="2"/>
              <a:buChar char="ü"/>
            </a:pPr>
            <a:r>
              <a:rPr lang="en-US" sz="5600" dirty="0"/>
              <a:t>Professional affiliation or employer (i.e., government, industry, or academia).</a:t>
            </a:r>
          </a:p>
          <a:p>
            <a:endParaRPr lang="en-US" dirty="0"/>
          </a:p>
          <a:p>
            <a:endParaRPr lang="en-US" dirty="0"/>
          </a:p>
        </p:txBody>
      </p:sp>
      <p:pic>
        <p:nvPicPr>
          <p:cNvPr id="4" name="Picture 2" descr="IEEE - Hom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70092" y="2906140"/>
            <a:ext cx="2363185" cy="167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8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 3 Awards 2024</a:t>
            </a:r>
          </a:p>
        </p:txBody>
      </p:sp>
      <p:sp>
        <p:nvSpPr>
          <p:cNvPr id="3" name="Content Placeholder 2"/>
          <p:cNvSpPr>
            <a:spLocks noGrp="1"/>
          </p:cNvSpPr>
          <p:nvPr>
            <p:ph idx="1"/>
          </p:nvPr>
        </p:nvSpPr>
        <p:spPr>
          <a:xfrm>
            <a:off x="838200" y="1371598"/>
            <a:ext cx="8185030" cy="4933555"/>
          </a:xfrm>
        </p:spPr>
        <p:txBody>
          <a:bodyPr>
            <a:normAutofit fontScale="92500"/>
          </a:bodyPr>
          <a:lstStyle/>
          <a:p>
            <a:pPr marL="0" indent="0">
              <a:buNone/>
            </a:pPr>
            <a:r>
              <a:rPr lang="en-US" dirty="0"/>
              <a:t>The following awards have been approved for 2025 and will be presented this evening during the </a:t>
            </a:r>
            <a:r>
              <a:rPr lang="en-US" dirty="0" err="1"/>
              <a:t>SoutheastCon</a:t>
            </a:r>
            <a:r>
              <a:rPr lang="en-US" dirty="0"/>
              <a:t> 2025 awards Ceremony.</a:t>
            </a:r>
          </a:p>
          <a:p>
            <a:pPr lvl="1"/>
            <a:r>
              <a:rPr lang="en-US" dirty="0"/>
              <a:t>Daniel W. Jackson Award</a:t>
            </a:r>
          </a:p>
          <a:p>
            <a:pPr lvl="1"/>
            <a:r>
              <a:rPr lang="en-US" dirty="0" err="1"/>
              <a:t>Biedenbach</a:t>
            </a:r>
            <a:r>
              <a:rPr lang="en-US" dirty="0"/>
              <a:t> Outstanding Engr. Educator Award</a:t>
            </a:r>
          </a:p>
          <a:p>
            <a:pPr lvl="1"/>
            <a:r>
              <a:rPr lang="en-US" dirty="0"/>
              <a:t>Outstanding Engineer Award</a:t>
            </a:r>
          </a:p>
          <a:p>
            <a:pPr lvl="1"/>
            <a:r>
              <a:rPr lang="en-US" dirty="0"/>
              <a:t>Outstanding Young Professional Award</a:t>
            </a:r>
          </a:p>
          <a:p>
            <a:pPr lvl="1"/>
            <a:r>
              <a:rPr lang="en-US" dirty="0"/>
              <a:t>Outstanding Service Award</a:t>
            </a:r>
          </a:p>
          <a:p>
            <a:pPr lvl="1"/>
            <a:r>
              <a:rPr lang="en-US" dirty="0"/>
              <a:t>Professional Leadership Award</a:t>
            </a:r>
          </a:p>
          <a:p>
            <a:pPr lvl="1"/>
            <a:r>
              <a:rPr lang="en-US" dirty="0"/>
              <a:t>Exemplary Student Branch Award</a:t>
            </a:r>
          </a:p>
          <a:p>
            <a:pPr lvl="1"/>
            <a:r>
              <a:rPr lang="en-US" dirty="0"/>
              <a:t>Student Professional Activities Service Award</a:t>
            </a:r>
          </a:p>
          <a:p>
            <a:pPr lvl="1"/>
            <a:r>
              <a:rPr lang="en-US" dirty="0"/>
              <a:t>James H. Graham Cybersecurity Scholarship Award</a:t>
            </a:r>
          </a:p>
          <a:p>
            <a:pPr marL="0" indent="0">
              <a:buNone/>
            </a:pPr>
            <a:endParaRPr lang="en-US" dirty="0"/>
          </a:p>
        </p:txBody>
      </p:sp>
      <p:pic>
        <p:nvPicPr>
          <p:cNvPr id="4" name="Picture 2" descr="IEEE - Hom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033662" y="1413770"/>
            <a:ext cx="2363185" cy="16793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cognition Products - IEEE Member and Geographic Activities"/>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33662" y="3606964"/>
            <a:ext cx="2369987" cy="183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81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Award Deadlines</a:t>
            </a:r>
          </a:p>
        </p:txBody>
      </p:sp>
      <p:sp>
        <p:nvSpPr>
          <p:cNvPr id="3" name="Content Placeholder 2"/>
          <p:cNvSpPr>
            <a:spLocks noGrp="1"/>
          </p:cNvSpPr>
          <p:nvPr>
            <p:ph idx="1"/>
          </p:nvPr>
        </p:nvSpPr>
        <p:spPr>
          <a:xfrm>
            <a:off x="838200" y="1371598"/>
            <a:ext cx="8185030" cy="4933555"/>
          </a:xfrm>
        </p:spPr>
        <p:txBody>
          <a:bodyPr>
            <a:normAutofit fontScale="85000" lnSpcReduction="20000"/>
          </a:bodyPr>
          <a:lstStyle/>
          <a:p>
            <a:pPr marL="0" marR="0" lvl="0" indent="0">
              <a:lnSpc>
                <a:spcPct val="107000"/>
              </a:lnSpc>
              <a:spcBef>
                <a:spcPts val="0"/>
              </a:spcBef>
              <a:spcAft>
                <a:spcPts val="0"/>
              </a:spcAft>
              <a:buSzPts val="1000"/>
              <a:buNone/>
              <a:tabLst>
                <a:tab pos="457200" algn="l"/>
              </a:tabLst>
            </a:pPr>
            <a:r>
              <a:rPr lang="en-US" sz="3100" b="1" dirty="0">
                <a:latin typeface="Arial" panose="020B0604020202020204" pitchFamily="34" charset="0"/>
                <a:ea typeface="Calibri" panose="020F0502020204030204" pitchFamily="34" charset="0"/>
                <a:cs typeface="Times New Roman" panose="02020603050405020304" pitchFamily="18" charset="0"/>
              </a:rPr>
              <a:t>Friend of MGA, nominations accepted all year long</a:t>
            </a:r>
            <a:endParaRPr lang="en-US" sz="3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b="1" dirty="0">
                <a:latin typeface="Arial" panose="020B0604020202020204" pitchFamily="34" charset="0"/>
                <a:ea typeface="Calibri" panose="020F0502020204030204" pitchFamily="34" charset="0"/>
                <a:cs typeface="Times New Roman" panose="02020603050405020304" pitchFamily="18" charset="0"/>
              </a:rPr>
              <a:t>Webpage: </a:t>
            </a:r>
            <a:r>
              <a:rPr lang="en-US" b="1"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tooltip="https://mga.ieee.org/awards/supporting-and-sustaining-friend-of-ieee-member-and"/>
              </a:rPr>
              <a:t>https://mga.ieee.org/awards/supporting-and-sustaining-friend-of-ieee-member-and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b="1" dirty="0">
                <a:latin typeface="Arial" panose="020B0604020202020204" pitchFamily="34" charset="0"/>
                <a:ea typeface="Calibri" panose="020F0502020204030204" pitchFamily="34" charset="0"/>
                <a:cs typeface="Times New Roman" panose="02020603050405020304" pitchFamily="18" charset="0"/>
              </a:rPr>
              <a:t>Nomination portal link: </a:t>
            </a:r>
            <a:r>
              <a:rPr lang="en-US" b="1"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tooltip="https://ieee.secure-platform.com/a/solicitations/1166/home"/>
              </a:rPr>
              <a:t>https://ieee.secure-platform.com/a/solicitations/1166/home</a:t>
            </a:r>
            <a:endParaRPr lang="en-US" b="1" u="sng" dirty="0">
              <a:solidFill>
                <a:srgbClr val="0563C1"/>
              </a:solidFill>
              <a:latin typeface="Arial" panose="020B060402020202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SzPts val="1000"/>
              <a:buNone/>
              <a:tabLst>
                <a:tab pos="9144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r>
              <a:rPr lang="en-US" sz="3100" b="1" dirty="0">
                <a:latin typeface="Arial" panose="020B0604020202020204" pitchFamily="34" charset="0"/>
                <a:ea typeface="Calibri" panose="020F0502020204030204" pitchFamily="34" charset="0"/>
                <a:cs typeface="Times New Roman" panose="02020603050405020304" pitchFamily="18" charset="0"/>
              </a:rPr>
              <a:t>Outstanding Section, nominations accepted until 15 May</a:t>
            </a:r>
            <a:endParaRPr lang="en-US" sz="3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b="1" dirty="0">
                <a:latin typeface="Arial" panose="020B0604020202020204" pitchFamily="34" charset="0"/>
                <a:ea typeface="Calibri" panose="020F0502020204030204" pitchFamily="34" charset="0"/>
                <a:cs typeface="Times New Roman" panose="02020603050405020304" pitchFamily="18" charset="0"/>
              </a:rPr>
              <a:t>Webpage: </a:t>
            </a:r>
            <a:r>
              <a:rPr lang="en-US" b="1"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tooltip="https://mga.ieee.org/awards/mga-awards-and-recognition-program/mga-outstanding-section-awards"/>
              </a:rPr>
              <a:t>https://mga.ieee.org/awards/mga-awards-and-recognition-program/mga-outstanding-section-awards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b="1" dirty="0">
                <a:latin typeface="Arial" panose="020B0604020202020204" pitchFamily="34" charset="0"/>
                <a:ea typeface="Calibri" panose="020F0502020204030204" pitchFamily="34" charset="0"/>
                <a:cs typeface="Times New Roman" panose="02020603050405020304" pitchFamily="18" charset="0"/>
              </a:rPr>
              <a:t>Nomination portal link: </a:t>
            </a:r>
            <a:r>
              <a:rPr lang="en-US" b="1"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tooltip="https://ieee.secure-platform.com/a/solicitations/1167/home"/>
              </a:rPr>
              <a:t>https://ieee.secure-platform.com/a/solicitations/1167/home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r>
              <a:rPr lang="en-US" sz="28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Member and Geographic Activities Individual Awards ( Next nomination period to be announced June 2025)</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IEEE - Home"/>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033662" y="1413770"/>
            <a:ext cx="2363185" cy="16793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cognition Products - IEEE Member and Geographic Activities"/>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023230" y="3348171"/>
            <a:ext cx="2369987" cy="183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640137"/>
      </p:ext>
    </p:extLst>
  </p:cSld>
  <p:clrMapOvr>
    <a:masterClrMapping/>
  </p:clrMapOvr>
</p:sld>
</file>

<file path=ppt/theme/theme1.xml><?xml version="1.0" encoding="utf-8"?>
<a:theme xmlns:a="http://schemas.openxmlformats.org/drawingml/2006/main" name="Office Theme">
  <a:themeElements>
    <a:clrScheme name="IEEE Bright">
      <a:dk1>
        <a:sysClr val="windowText" lastClr="000000"/>
      </a:dk1>
      <a:lt1>
        <a:sysClr val="window" lastClr="FFFFFF"/>
      </a:lt1>
      <a:dk2>
        <a:srgbClr val="44546A"/>
      </a:dk2>
      <a:lt2>
        <a:srgbClr val="E7E6E6"/>
      </a:lt2>
      <a:accent1>
        <a:srgbClr val="BA0C2F"/>
      </a:accent1>
      <a:accent2>
        <a:srgbClr val="FFA300"/>
      </a:accent2>
      <a:accent3>
        <a:srgbClr val="00843D"/>
      </a:accent3>
      <a:accent4>
        <a:srgbClr val="981D97"/>
      </a:accent4>
      <a:accent5>
        <a:srgbClr val="009CA6"/>
      </a:accent5>
      <a:accent6>
        <a:srgbClr val="00629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2024_presentation template" id="{8BCE901A-D5F4-7D4E-8543-1ADBF3A806AE}" vid="{1005ADA3-03A9-AC4D-A15A-FF945BCE6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6301</TotalTime>
  <Words>776</Words>
  <Application>Microsoft Office PowerPoint</Application>
  <PresentationFormat>Widescreen</PresentationFormat>
  <Paragraphs>117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Courier New</vt:lpstr>
      <vt:lpstr>Wingdings</vt:lpstr>
      <vt:lpstr>Office Theme</vt:lpstr>
      <vt:lpstr>ARC Report SoutheastCon 2025</vt:lpstr>
      <vt:lpstr>Introduction</vt:lpstr>
      <vt:lpstr>List of Region 3 Awards</vt:lpstr>
      <vt:lpstr>Basis of Selection</vt:lpstr>
      <vt:lpstr>Region 3 Awards 2024</vt:lpstr>
      <vt:lpstr>Upcoming Award Deadlines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Grigorian, Eric</dc:creator>
  <cp:lastModifiedBy>Pat Donohoe</cp:lastModifiedBy>
  <cp:revision>37</cp:revision>
  <dcterms:created xsi:type="dcterms:W3CDTF">2024-01-28T22:59:39Z</dcterms:created>
  <dcterms:modified xsi:type="dcterms:W3CDTF">2025-03-27T03:39:53Z</dcterms:modified>
</cp:coreProperties>
</file>