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51" r:id="rId3"/>
    <p:sldId id="344" r:id="rId4"/>
    <p:sldId id="356" r:id="rId5"/>
    <p:sldId id="352" r:id="rId6"/>
    <p:sldId id="353" r:id="rId7"/>
    <p:sldId id="354" r:id="rId8"/>
    <p:sldId id="357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01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610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974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120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09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40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368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7680" y="1825627"/>
            <a:ext cx="10515600" cy="3943351"/>
          </a:xfrm>
        </p:spPr>
        <p:txBody>
          <a:bodyPr/>
          <a:lstStyle>
            <a:lvl1pPr>
              <a:buClr>
                <a:srgbClr val="00355C"/>
              </a:buClr>
              <a:defRPr/>
            </a:lvl1pPr>
            <a:lvl2pPr>
              <a:buClr>
                <a:srgbClr val="00355C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1219140">
                <a:defRPr/>
              </a:pPr>
              <a:t>‹#›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7680" y="1106197"/>
            <a:ext cx="10515600" cy="356843"/>
          </a:xfrm>
        </p:spPr>
        <p:txBody>
          <a:bodyPr anchor="ctr"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96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3 Nominations and Appointment Committee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Jill Gostin</a:t>
            </a:r>
          </a:p>
          <a:p>
            <a:r>
              <a:rPr lang="en-US" b="1" dirty="0"/>
              <a:t>2023 IEEE VP, MGA; 2020-2021 Director R3</a:t>
            </a:r>
          </a:p>
          <a:p>
            <a:endParaRPr lang="en-US" b="1" dirty="0"/>
          </a:p>
          <a:p>
            <a:r>
              <a:rPr lang="en-US" b="1" dirty="0"/>
              <a:t>Presented at SoutheastCon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66" y="160779"/>
            <a:ext cx="11140972" cy="807136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3 Nominations and Appointments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365" y="5438157"/>
            <a:ext cx="1111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potential candidate for Region 3 Delegate/Director-Elect can serve on the Nominating Committee.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78" y="2599689"/>
            <a:ext cx="1446909" cy="2072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365" y="3387702"/>
            <a:ext cx="26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Jill Gostin, Chair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0555" y="3334806"/>
            <a:ext cx="237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Theresa Brunasso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1368" y="4577623"/>
            <a:ext cx="215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Sunny </a:t>
            </a:r>
            <a:r>
              <a:rPr lang="en-US" sz="2400" dirty="0" err="1"/>
              <a:t>Arokia</a:t>
            </a:r>
            <a:r>
              <a:rPr lang="en-US" sz="2400" dirty="0"/>
              <a:t> Swamy Bellary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4586" y="4719076"/>
            <a:ext cx="215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Jim Conrad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39F04-BEA2-4EB5-A315-EBE4ABE8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368" y="2509238"/>
            <a:ext cx="2072820" cy="2072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7AF2FF-FB14-4ACD-8A67-CA179635B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" y="1152962"/>
            <a:ext cx="2072820" cy="2276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601C15-CCA4-4826-8F21-E3773C81C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206" y="1164674"/>
            <a:ext cx="159119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3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Region 3 N&amp;A in Bylaws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07127" y="1093518"/>
            <a:ext cx="11456757" cy="470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R3 Bylaws Article III Section 5: 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The Nominating Committee shall be charged with proposing the names of </a:t>
            </a:r>
            <a:r>
              <a:rPr lang="en-US" sz="2133" u="sng" dirty="0"/>
              <a:t>either two or three </a:t>
            </a:r>
            <a:r>
              <a:rPr lang="en-US" sz="2133" dirty="0"/>
              <a:t>candidates for Region 3 Delegate/Director-Elect to serve for a period of two years. 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All Section Chairs shall be advised of this appointment and shall be encouraged to submit suggestions for nominees to the designated Chair of the Nominating Committee. 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The Committee shall consider all suggestions and </a:t>
            </a:r>
            <a:r>
              <a:rPr lang="en-US" sz="2133" u="sng" dirty="0"/>
              <a:t>report its recommended nominees to the Region 3 Executive Committee</a:t>
            </a:r>
            <a:r>
              <a:rPr lang="en-US" sz="2133" dirty="0"/>
              <a:t> for approval. 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Additional nominations may be made from the floor by the Region 3 Executive Committee provided the nominees have given permission for such nomination. 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The Region 3 Committee, which has the final responsibility for nominating candidates for the ballot presented to all Institute voting members in the Region, </a:t>
            </a:r>
            <a:r>
              <a:rPr lang="en-US" sz="2133" u="sng" dirty="0"/>
              <a:t>will nominate from the slate presented by the Region 3 Executive Committee </a:t>
            </a:r>
            <a:r>
              <a:rPr lang="en-US" sz="2133" dirty="0"/>
              <a:t>in accordance with IEEE Bylaw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59335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4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Region 3 N&amp;A in Operations Manual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07127" y="1042368"/>
            <a:ext cx="11456757" cy="273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dirty="0"/>
              <a:t>R3 Operations Manual, Section V.5: 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dirty="0"/>
              <a:t>The Nominations and Appointments Committee (N&amp;A) shall serve as the Nominating Committee for </a:t>
            </a:r>
            <a:r>
              <a:rPr lang="en-US" sz="2667" u="sng" dirty="0"/>
              <a:t>Director-Elect</a:t>
            </a:r>
            <a:r>
              <a:rPr lang="en-US" sz="2667" dirty="0"/>
              <a:t> as required in the IEEE MGA Operations Manual and Region 3 Bylaws. Additionally, the committee shall solicit nominations and recommend candidates for the </a:t>
            </a:r>
            <a:r>
              <a:rPr lang="en-US" sz="2667" u="sng" dirty="0"/>
              <a:t>other Region 3 officers, committee chairs, committee members, and IEEE leadership positions</a:t>
            </a:r>
            <a:r>
              <a:rPr lang="en-US" sz="2667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378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5</a:t>
            </a:fld>
            <a:endParaRPr ker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7127" y="919111"/>
            <a:ext cx="1145675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Responsibilities: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Produce a list of nominees for the office of Delegate/Director-Elect for submission to the Region 3 Committee in accordance with Article III, Section 5 of the Region 3 Bylaws. Prior to submitting the list of nominees to the </a:t>
            </a:r>
            <a:r>
              <a:rPr lang="en-US" sz="2400" dirty="0" err="1"/>
              <a:t>ExCom</a:t>
            </a:r>
            <a:r>
              <a:rPr lang="en-US" sz="2400" dirty="0"/>
              <a:t>, the committee chair will submit the list to IEEE Annual Election Support staff (election@ieee.org) for the required vetting process (even year)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Report the approved list of nominees for Delegate/Director-Elect to the IEEE Operations Center by the required deadline (due 15 March odd year, </a:t>
            </a:r>
            <a:r>
              <a:rPr lang="en-US" sz="2400" u="sng" dirty="0"/>
              <a:t>usually submitted in fall of even year</a:t>
            </a:r>
            <a:r>
              <a:rPr lang="en-US" sz="2400" dirty="0"/>
              <a:t>)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Nominate candidates for all Region 3 Committee Chairs and Members and provide to the Delegate/Director (as needed)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Solicit potential candidates for other IEEE Committee and Board positions (each year)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Region 3 N&amp;A in Operations Manual</a:t>
            </a:r>
          </a:p>
        </p:txBody>
      </p:sp>
    </p:spTree>
    <p:extLst>
      <p:ext uri="{BB962C8B-B14F-4D97-AF65-F5344CB8AC3E}">
        <p14:creationId xmlns:p14="http://schemas.microsoft.com/office/powerpoint/2010/main" val="193499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6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R3 N&amp;A Confidentiality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7127" y="1042370"/>
            <a:ext cx="11456757" cy="397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Confidentiality: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dirty="0"/>
              <a:t>All N&amp;A meetings are held in Executive Session; all discussions and votes are confidential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dirty="0"/>
              <a:t>The R3 </a:t>
            </a:r>
            <a:r>
              <a:rPr lang="en-US" sz="2667" dirty="0" err="1"/>
              <a:t>ExCom</a:t>
            </a:r>
            <a:r>
              <a:rPr lang="en-US" sz="2667" dirty="0"/>
              <a:t> reviews the recommendations of the N&amp;A in Executive Session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dirty="0"/>
              <a:t>All nominations are confidential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dirty="0"/>
              <a:t>Only names of individuals actually selected for a slate or a position are announced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2827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7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Region 3 N&amp;A Position Recommendations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9087" y="1332678"/>
            <a:ext cx="11456757" cy="505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N&amp;A recommends Volunteers to the Delegate/Dir-Elect and </a:t>
            </a:r>
            <a:r>
              <a:rPr lang="en-US" sz="3200" dirty="0" err="1"/>
              <a:t>ExCom</a:t>
            </a:r>
            <a:r>
              <a:rPr lang="en-US" sz="3200" dirty="0"/>
              <a:t>: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Delegate/Director-Elect slate (to </a:t>
            </a:r>
            <a:r>
              <a:rPr lang="en-US" sz="2400" dirty="0" err="1"/>
              <a:t>ExCom</a:t>
            </a:r>
            <a:r>
              <a:rPr lang="en-US" sz="2400" dirty="0"/>
              <a:t>)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Secretary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Treasurer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Area Chairs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Committee Chairs (Awards, Member Communications, Conference, Section Support, Operational Audit, Professional Activities, Strategic Operations and Support, Student Activities)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Committee Members that aren’t Ex Officio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Representatives to other IEEE committees and boards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51721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8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Region 3 N&amp;A Timeline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7127" y="874847"/>
            <a:ext cx="11456757" cy="5693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Years (focus: Director-Elect candidates):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31 March – Nominations for Dir-Elect candidates close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April – Submit all nominations to IEEE staff for review of eligibility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May/June – N&amp;A reviews nominees and creates list of names for ExCom consideration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July/August – </a:t>
            </a:r>
            <a:r>
              <a:rPr lang="en-US" sz="2400" dirty="0" err="1"/>
              <a:t>ExCom</a:t>
            </a:r>
            <a:r>
              <a:rPr lang="en-US" sz="2400" dirty="0"/>
              <a:t> decides how many to include on slate (2 or 3), and selects the 2 or 3 from the N&amp;A list of submitted names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Sept/Oct – R3 Committee meets to endorse or return the slate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Throughout the year, assist Dir with filling vacant positions, as needed</a:t>
            </a:r>
          </a:p>
          <a:p>
            <a:endParaRPr lang="en-US" sz="3200" dirty="0"/>
          </a:p>
          <a:p>
            <a:r>
              <a:rPr lang="en-US" sz="3200" dirty="0"/>
              <a:t>Odd Years (focus: R3 Volunteer positions for next Dir’s term):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15 March – deadline to submit slate to IEEE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Throughout the year, assist Dir with filling vacant positions, as needed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Aug-Oct – assist Dir-Elect with filling all positions for their term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41030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85888" y="6390409"/>
            <a:ext cx="567376" cy="444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defTabSz="1219140">
              <a:defRPr/>
            </a:pPr>
            <a:fld id="{00000000-1234-1234-1234-123412341234}" type="slidenum">
              <a:rPr lang="en-US" kern="0"/>
              <a:pPr defTabSz="1219140">
                <a:defRPr/>
              </a:pPr>
              <a:t>9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697366" y="328303"/>
            <a:ext cx="11140972" cy="807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sz="3733" dirty="0"/>
              <a:t>Region 3 Structure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9087" y="1491723"/>
            <a:ext cx="10515600" cy="3943351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746505" y="1312270"/>
            <a:ext cx="2010284" cy="64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Director*+</a:t>
            </a:r>
          </a:p>
        </p:txBody>
      </p:sp>
      <p:sp>
        <p:nvSpPr>
          <p:cNvPr id="5" name="Rectangle 4"/>
          <p:cNvSpPr/>
          <p:nvPr/>
        </p:nvSpPr>
        <p:spPr>
          <a:xfrm>
            <a:off x="7575792" y="1312269"/>
            <a:ext cx="1665931" cy="40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Dir-Elect*+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5792" y="1899675"/>
            <a:ext cx="1665931" cy="40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Past Dir*+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5432" y="1897051"/>
            <a:ext cx="1736507" cy="40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Secretary*+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5432" y="1315372"/>
            <a:ext cx="1736507" cy="40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Treasurer*+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3473" y="2913757"/>
            <a:ext cx="1665931" cy="87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Area Chairs*+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8640" y="2913758"/>
            <a:ext cx="1665931" cy="86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Committee Chairs*+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8640" y="4896478"/>
            <a:ext cx="1665931" cy="86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Committee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9680" y="2919117"/>
            <a:ext cx="1665931" cy="86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Section Chairs+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3143" y="2927530"/>
            <a:ext cx="1665931" cy="86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Liaisons / Reps</a:t>
            </a:r>
          </a:p>
        </p:txBody>
      </p:sp>
      <p:cxnSp>
        <p:nvCxnSpPr>
          <p:cNvPr id="15" name="Straight Connector 14"/>
          <p:cNvCxnSpPr>
            <a:stCxn id="2" idx="2"/>
          </p:cNvCxnSpPr>
          <p:nvPr/>
        </p:nvCxnSpPr>
        <p:spPr>
          <a:xfrm flipH="1">
            <a:off x="5751646" y="1954444"/>
            <a:ext cx="1" cy="53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16439" y="2457017"/>
            <a:ext cx="8860917" cy="37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4" idx="0"/>
          </p:cNvCxnSpPr>
          <p:nvPr/>
        </p:nvCxnSpPr>
        <p:spPr>
          <a:xfrm flipH="1">
            <a:off x="10766108" y="2457723"/>
            <a:ext cx="11248" cy="46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0"/>
          </p:cNvCxnSpPr>
          <p:nvPr/>
        </p:nvCxnSpPr>
        <p:spPr>
          <a:xfrm flipV="1">
            <a:off x="8082645" y="2457015"/>
            <a:ext cx="0" cy="46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</p:cNvCxnSpPr>
          <p:nvPr/>
        </p:nvCxnSpPr>
        <p:spPr>
          <a:xfrm flipV="1">
            <a:off x="4241605" y="2352245"/>
            <a:ext cx="0" cy="56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</p:cNvCxnSpPr>
          <p:nvPr/>
        </p:nvCxnSpPr>
        <p:spPr>
          <a:xfrm flipV="1">
            <a:off x="1916439" y="2475632"/>
            <a:ext cx="0" cy="4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" idx="1"/>
            <a:endCxn id="9" idx="3"/>
          </p:cNvCxnSpPr>
          <p:nvPr/>
        </p:nvCxnSpPr>
        <p:spPr>
          <a:xfrm flipH="1" flipV="1">
            <a:off x="3811939" y="1515470"/>
            <a:ext cx="934565" cy="11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" idx="1"/>
            <a:endCxn id="8" idx="3"/>
          </p:cNvCxnSpPr>
          <p:nvPr/>
        </p:nvCxnSpPr>
        <p:spPr>
          <a:xfrm flipH="1">
            <a:off x="3811939" y="1633356"/>
            <a:ext cx="934565" cy="463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2" idx="3"/>
            <a:endCxn id="5" idx="1"/>
          </p:cNvCxnSpPr>
          <p:nvPr/>
        </p:nvCxnSpPr>
        <p:spPr>
          <a:xfrm flipV="1">
            <a:off x="6756789" y="1512367"/>
            <a:ext cx="819004" cy="120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" idx="3"/>
            <a:endCxn id="7" idx="1"/>
          </p:cNvCxnSpPr>
          <p:nvPr/>
        </p:nvCxnSpPr>
        <p:spPr>
          <a:xfrm>
            <a:off x="6756789" y="1633356"/>
            <a:ext cx="819004" cy="466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1" idx="2"/>
            <a:endCxn id="12" idx="0"/>
          </p:cNvCxnSpPr>
          <p:nvPr/>
        </p:nvCxnSpPr>
        <p:spPr>
          <a:xfrm>
            <a:off x="4241605" y="3782538"/>
            <a:ext cx="0" cy="1113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533422" y="4309081"/>
            <a:ext cx="5534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Legend:</a:t>
            </a:r>
          </a:p>
          <a:p>
            <a:r>
              <a:rPr lang="en-US" dirty="0"/>
              <a:t>* - Voting ExCom</a:t>
            </a:r>
          </a:p>
          <a:p>
            <a:r>
              <a:rPr lang="en-US" dirty="0"/>
              <a:t>+ - Voting Region Committee</a:t>
            </a:r>
          </a:p>
          <a:p>
            <a:r>
              <a:rPr lang="en-US" dirty="0"/>
              <a:t>(plus 1 open Voting Region Committee position, left to Director Discretion</a:t>
            </a:r>
            <a:r>
              <a:rPr lang="en-US"/>
              <a:t>/Selection)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9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5644</TotalTime>
  <Words>790</Words>
  <Application>Microsoft Office PowerPoint</Application>
  <PresentationFormat>Widescreen</PresentationFormat>
  <Paragraphs>77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Region 3 Nominations and Appointment Committee </vt:lpstr>
      <vt:lpstr>Region 3 Nominations and Appointments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8</cp:revision>
  <dcterms:created xsi:type="dcterms:W3CDTF">2024-01-28T22:59:39Z</dcterms:created>
  <dcterms:modified xsi:type="dcterms:W3CDTF">2025-03-29T13:18:36Z</dcterms:modified>
</cp:coreProperties>
</file>