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8" r:id="rId3"/>
    <p:sldId id="270" r:id="rId4"/>
    <p:sldId id="271" r:id="rId5"/>
    <p:sldId id="272" r:id="rId6"/>
    <p:sldId id="282" r:id="rId7"/>
    <p:sldId id="283" r:id="rId8"/>
    <p:sldId id="273" r:id="rId9"/>
    <p:sldId id="279" r:id="rId10"/>
    <p:sldId id="280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29D"/>
    <a:srgbClr val="E3E8EB"/>
    <a:srgbClr val="DFE3E7"/>
    <a:srgbClr val="E4E9ED"/>
    <a:srgbClr val="002A4E"/>
    <a:srgbClr val="F6BE07"/>
    <a:srgbClr val="006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3342EF-8211-42C1-90C3-96514F2EE0F8}" v="18" dt="2025-03-24T16:38:01.2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55" autoAdjust="0"/>
    <p:restoredTop sz="94660"/>
  </p:normalViewPr>
  <p:slideViewPr>
    <p:cSldViewPr snapToGrid="0">
      <p:cViewPr varScale="1">
        <p:scale>
          <a:sx n="99" d="100"/>
          <a:sy n="99" d="100"/>
        </p:scale>
        <p:origin x="1128" y="30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75556-C536-4B27-B812-A02EA16935C3}" type="datetimeFigureOut">
              <a:rPr lang="en-US" smtClean="0"/>
              <a:t>3/26/2025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711C49-634C-40A4-B611-39B3208BDC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53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B2746-9516-4131-A66B-13D41FE5D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82867A-808D-4B4C-8147-E20DE8F56D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13B5D-7A28-4567-9D95-6D56D75E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F6E10-088A-474C-A2BB-26858750F9E5}" type="datetime1">
              <a:rPr lang="en-US" smtClean="0"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F18A2-42DA-4AF3-B769-DFD694605B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59788-7E7E-4BE1-807C-8B58310132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01" y="213459"/>
            <a:ext cx="1628452" cy="90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6762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9DBF9-1070-4D1D-B24A-AC9D4C4B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0785C7-F30C-41C5-B470-AB1FB71145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600200"/>
            <a:ext cx="6172200" cy="470077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CA933-8B8C-488C-8599-84327CF05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35A62C-4F9F-43DC-8E79-D0E7C60BE1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55495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7F9B0DC5-2C23-46EA-9207-C3334FEAA56E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D4410C-2ADE-4198-AF7C-F1A2A46C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770E9F6-FA5E-4B26-A454-8D366B38AD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329B70-8EB0-6BF7-8DBC-806B714284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F8AA4-672F-4E6B-A8DF-43E43537C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19B63-9B50-4AE3-8E69-59AF4CE8B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598"/>
            <a:ext cx="10515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146CA-3223-49D8-8A04-78A4B0BA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9B48D5-747D-4432-BC9A-3C77664234B5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0B5F19B-9159-48B6-8D3A-235A1EA0A1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29783C-1584-9C4D-16E4-9D8E2AD693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846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F5EA7-C868-490E-B23A-318ECA48A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72C6D4-09FA-4CB4-BBE1-0C9A335D3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6247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84D455-26D7-488B-82F6-553A3A7ADE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69860" y="636948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3ADABA23-1EE7-4FF7-81E1-1C903E520C5D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2F5C34-085F-499C-8F57-D2607BD49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9352316-4A36-4DCD-8BEF-80FF909BC3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3977CD-F53E-609A-2E0C-7B065062E2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3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8E7D5-A79C-4556-83E8-6B58CFF10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5A1758-89B2-45B0-8905-D8E64D78AF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71600"/>
            <a:ext cx="5181600" cy="4933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545AE-17DA-4C71-83F1-F155B735E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71600"/>
            <a:ext cx="5181600" cy="49335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8DFCAE-B36C-4702-A2EF-1529D21F20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475456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BFD83CA-F91E-4889-B6AB-2E0D3BB037F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82323D-EC91-44B4-8D19-93D7E790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099521-FBD7-45D2-92CB-9A69E9D0E48F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FAAE1901-43D2-4F3A-9275-4921C6B1F0A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10BC7A9-5DD8-88E1-57DA-9885FB4217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897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48815-F4F7-410A-B2E9-DC60AECE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378868" cy="914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8E8B4D-A7F8-4D7E-8944-717B7F947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1600"/>
            <a:ext cx="515778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4F3D9-108D-4DEB-AF00-C0FD453C3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057399"/>
            <a:ext cx="5157787" cy="4247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66C876-8A3A-4A74-92FE-1D89B100A3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1600"/>
            <a:ext cx="51831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81145-5C02-4A69-A774-4E2700B064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057401"/>
            <a:ext cx="5183188" cy="4247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054ACE-E1D0-4EEA-AF0A-122B4714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94821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52C753F6-1C0C-417A-BC3A-636F67AE8E6A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9F4-B00A-47ED-B6B7-2B915226D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1D2F6C1-58C9-4282-9125-E7D07A790849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34923EF-5F62-4EA8-B71C-CE03F5438D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050744B-24E1-6BDB-07BB-D307A6E1D5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8BA1DE-7833-5598-04C3-E554BC4A77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35072" y="1607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123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975E2-5FDD-49C2-817D-1582EE837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B27A49-99F5-42F1-8613-6F7A554A6A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84415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F3641CA9-E3AA-4498-AC10-74A73C18C207}" type="datetime1">
              <a:rPr lang="en-US" smtClean="0"/>
              <a:pPr/>
              <a:t>3/26/2025</a:t>
            </a:fld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F6ADD-9DB3-4E49-AC87-A9AA8F0AA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B60EE1F-EA91-4806-AA4C-FE3A89BBD870}"/>
              </a:ext>
            </a:extLst>
          </p:cNvPr>
          <p:cNvCxnSpPr/>
          <p:nvPr userDrawn="1"/>
        </p:nvCxnSpPr>
        <p:spPr>
          <a:xfrm>
            <a:off x="838200" y="1330716"/>
            <a:ext cx="10515599" cy="0"/>
          </a:xfrm>
          <a:prstGeom prst="line">
            <a:avLst/>
          </a:prstGeom>
          <a:ln>
            <a:solidFill>
              <a:srgbClr val="F6BE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490283F-240E-4AE1-9F80-A0B7FDF79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A9BCA02-3247-AAC3-FE81-6747F1F393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86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49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9D43D7C-EB68-4353-A5C8-0CD4D58E9116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439596-7566-4AE3-8DD6-6FE5ED8CCB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4205D6-895C-E2D2-2689-08473AB380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81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DDC535-01AF-40DF-BCF9-1333BDA51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43D7C-EB68-4353-A5C8-0CD4D58E9116}" type="datetime1">
              <a:rPr lang="en-US" smtClean="0"/>
              <a:t>3/26/2025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A9725-E942-4015-9756-AB4AEA7B2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F65BB-C8BE-5B8B-6ED5-E5840BF19A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5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3DF11-B347-4596-B6C5-B0574BC4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43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475C10-DD34-4E31-95BD-ADA2010895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600200"/>
            <a:ext cx="3932237" cy="47007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C72760-94C0-4F07-9F7B-07C186A409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38281" y="6356350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623B2362-B003-4262-AB00-599FB7FA1887}" type="datetime1">
              <a:rPr lang="en-US" smtClean="0"/>
              <a:pPr/>
              <a:t>3/26/2025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B5755-8F0F-4329-B2EE-F1842085A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9165D2-D3B6-435C-A2E0-8337FBEE834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CC31A-9B29-4A49-9312-701F95A75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00199"/>
            <a:ext cx="6172200" cy="47007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E958DD-90D0-4B62-A086-FFF4CAA22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481" y="5850701"/>
            <a:ext cx="1628452" cy="9089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09D575-8033-E951-83C6-AF12E7495B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82672" y="8352"/>
            <a:ext cx="948242" cy="136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2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A66D23-FCC2-4FC3-9AE9-8E3E1A47E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804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4CED0-24BC-47BC-A404-5DD31B44D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937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41762-9D66-4C7A-9CA8-2639E87AE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599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E9083D1-6D31-4A34-9FB3-2BA837F6CB85}" type="datetime1">
              <a:rPr lang="en-US" smtClean="0"/>
              <a:t>3/26/2025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5F490-C0E0-4090-A63F-CC14194A3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algn="l"/>
            <a:fld id="{FE9165D2-D3B6-435C-A2E0-8337FBEE834F}" type="slidenum">
              <a:rPr lang="en-US" smtClean="0"/>
              <a:pPr algn="l"/>
              <a:t>‹#›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75A42-3E08-BA07-4EAF-7048CAD01F80}"/>
              </a:ext>
            </a:extLst>
          </p:cNvPr>
          <p:cNvSpPr txBox="1"/>
          <p:nvPr userDrawn="1"/>
        </p:nvSpPr>
        <p:spPr>
          <a:xfrm>
            <a:off x="4105072" y="6390273"/>
            <a:ext cx="3936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IEEE SoutheastCon 2025 – Charlotte, NC</a:t>
            </a:r>
          </a:p>
        </p:txBody>
      </p:sp>
    </p:spTree>
    <p:extLst>
      <p:ext uri="{BB962C8B-B14F-4D97-AF65-F5344CB8AC3E}">
        <p14:creationId xmlns:p14="http://schemas.microsoft.com/office/powerpoint/2010/main" val="66826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solidFill>
            <a:srgbClr val="00629B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4E6EDB-0477-2ADB-78BE-CF139FC129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Conference Committee Report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A20537DC-833D-D49C-EC88-B8C300EDA3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29 March 2025</a:t>
            </a:r>
          </a:p>
        </p:txBody>
      </p:sp>
    </p:spTree>
    <p:extLst>
      <p:ext uri="{BB962C8B-B14F-4D97-AF65-F5344CB8AC3E}">
        <p14:creationId xmlns:p14="http://schemas.microsoft.com/office/powerpoint/2010/main" val="3335817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BB800-FE52-BFC8-5ADC-344EF760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SoutheastCon Award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0D1A9F-E2AC-CD86-2660-2A978983E70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10515596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val="318363965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61837366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751677778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1205838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381767267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105069803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57837817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65201927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21783813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73104215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193306038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63345330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90182393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37733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2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3346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A45AC-677E-DF90-6696-70BEB391A36E}"/>
              </a:ext>
            </a:extLst>
          </p:cNvPr>
          <p:cNvCxnSpPr/>
          <p:nvPr/>
        </p:nvCxnSpPr>
        <p:spPr>
          <a:xfrm>
            <a:off x="1521229" y="2011680"/>
            <a:ext cx="0" cy="3657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2CC7FDA-2822-A259-B631-C09FE49069F9}"/>
              </a:ext>
            </a:extLst>
          </p:cNvPr>
          <p:cNvSpPr txBox="1"/>
          <p:nvPr/>
        </p:nvSpPr>
        <p:spPr>
          <a:xfrm>
            <a:off x="1155968" y="5669280"/>
            <a:ext cx="74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Today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D0ADCBD1-107A-15F3-3774-DF12B5A14FA7}"/>
              </a:ext>
            </a:extLst>
          </p:cNvPr>
          <p:cNvSpPr>
            <a:spLocks noChangeAspect="1"/>
          </p:cNvSpPr>
          <p:nvPr/>
        </p:nvSpPr>
        <p:spPr>
          <a:xfrm>
            <a:off x="4337050" y="2406650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FFDED-AFA6-1F69-A773-A25C9B9B1139}"/>
              </a:ext>
            </a:extLst>
          </p:cNvPr>
          <p:cNvSpPr txBox="1"/>
          <p:nvPr/>
        </p:nvSpPr>
        <p:spPr>
          <a:xfrm>
            <a:off x="2789447" y="2320518"/>
            <a:ext cx="15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Proposal Dues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B2A65E5E-BC7E-290E-EDDA-73069D15D985}"/>
              </a:ext>
            </a:extLst>
          </p:cNvPr>
          <p:cNvSpPr>
            <a:spLocks noChangeAspect="1"/>
          </p:cNvSpPr>
          <p:nvPr/>
        </p:nvSpPr>
        <p:spPr>
          <a:xfrm>
            <a:off x="4819650" y="3144177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C542B4-98AC-A6EE-78EC-4FFD1A2A4D61}"/>
              </a:ext>
            </a:extLst>
          </p:cNvPr>
          <p:cNvSpPr txBox="1"/>
          <p:nvPr/>
        </p:nvSpPr>
        <p:spPr>
          <a:xfrm>
            <a:off x="2869757" y="3058045"/>
            <a:ext cx="19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Oral Presentations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B53AD914-FF62-982B-B86B-234F6793F70E}"/>
              </a:ext>
            </a:extLst>
          </p:cNvPr>
          <p:cNvSpPr>
            <a:spLocks noChangeAspect="1"/>
          </p:cNvSpPr>
          <p:nvPr/>
        </p:nvSpPr>
        <p:spPr>
          <a:xfrm>
            <a:off x="5420166" y="3512372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A1D43E-D8B9-AB93-7574-32AC61206A79}"/>
              </a:ext>
            </a:extLst>
          </p:cNvPr>
          <p:cNvSpPr txBox="1"/>
          <p:nvPr/>
        </p:nvSpPr>
        <p:spPr>
          <a:xfrm>
            <a:off x="5648574" y="3426240"/>
            <a:ext cx="42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Committee Discussions and Endorsements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6449943-A916-E12B-31E0-710805827BF5}"/>
              </a:ext>
            </a:extLst>
          </p:cNvPr>
          <p:cNvSpPr>
            <a:spLocks noChangeAspect="1"/>
          </p:cNvSpPr>
          <p:nvPr/>
        </p:nvSpPr>
        <p:spPr>
          <a:xfrm>
            <a:off x="5826629" y="3881704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BF36EB7-9022-9A1B-2493-842C2018CB75}"/>
              </a:ext>
            </a:extLst>
          </p:cNvPr>
          <p:cNvSpPr txBox="1"/>
          <p:nvPr/>
        </p:nvSpPr>
        <p:spPr>
          <a:xfrm>
            <a:off x="6055227" y="3795572"/>
            <a:ext cx="30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Region 3 ExCom Endorsement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FA16D638-4D23-1D0A-7206-F7224EAFA7CF}"/>
              </a:ext>
            </a:extLst>
          </p:cNvPr>
          <p:cNvSpPr>
            <a:spLocks noChangeAspect="1"/>
          </p:cNvSpPr>
          <p:nvPr/>
        </p:nvSpPr>
        <p:spPr>
          <a:xfrm>
            <a:off x="10067864" y="4251036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5BF1F-1C5F-93B3-9B45-AC7BA7626311}"/>
              </a:ext>
            </a:extLst>
          </p:cNvPr>
          <p:cNvSpPr txBox="1"/>
          <p:nvPr/>
        </p:nvSpPr>
        <p:spPr>
          <a:xfrm>
            <a:off x="7028057" y="4164904"/>
            <a:ext cx="303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Region 3 Committee Approval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361A4C-4207-62A9-5D15-23A7C1AC2534}"/>
              </a:ext>
            </a:extLst>
          </p:cNvPr>
          <p:cNvSpPr/>
          <p:nvPr/>
        </p:nvSpPr>
        <p:spPr>
          <a:xfrm>
            <a:off x="4622799" y="2781925"/>
            <a:ext cx="905625" cy="192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C93CA1-8F54-5F69-071C-B020E43D1B1B}"/>
              </a:ext>
            </a:extLst>
          </p:cNvPr>
          <p:cNvSpPr txBox="1"/>
          <p:nvPr/>
        </p:nvSpPr>
        <p:spPr>
          <a:xfrm>
            <a:off x="5528425" y="2693271"/>
            <a:ext cx="110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Site Visits</a:t>
            </a:r>
          </a:p>
        </p:txBody>
      </p:sp>
    </p:spTree>
    <p:extLst>
      <p:ext uri="{BB962C8B-B14F-4D97-AF65-F5344CB8AC3E}">
        <p14:creationId xmlns:p14="http://schemas.microsoft.com/office/powerpoint/2010/main" val="4151080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CDF75-704C-7D2C-E598-340250342D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B01C4-0106-4041-9068-F21E2386E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err="1"/>
              <a:t>CaribCon</a:t>
            </a:r>
            <a:r>
              <a:rPr lang="en-US" dirty="0"/>
              <a:t> 2028 Award Timeline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D1C9B1D-C7C1-4537-7E42-1780F4D3FA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371600"/>
          <a:ext cx="10515596" cy="4297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51114">
                  <a:extLst>
                    <a:ext uri="{9D8B030D-6E8A-4147-A177-3AD203B41FA5}">
                      <a16:colId xmlns:a16="http://schemas.microsoft.com/office/drawing/2014/main" val="318363965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61837366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751677778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1205838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381767267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105069803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578378176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65201927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217838135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731042154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193306038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633453301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2901823930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3773356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JUN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JUL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AUG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SEP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OCT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NOV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DEC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JAN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FEB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MAR 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APR 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420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0333465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20C416A-748A-A721-C1C1-7D126611614F}"/>
              </a:ext>
            </a:extLst>
          </p:cNvPr>
          <p:cNvCxnSpPr/>
          <p:nvPr/>
        </p:nvCxnSpPr>
        <p:spPr>
          <a:xfrm>
            <a:off x="1521229" y="2011680"/>
            <a:ext cx="0" cy="3657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BFF0667-E1C9-681F-86ED-4D0BB53B01C9}"/>
              </a:ext>
            </a:extLst>
          </p:cNvPr>
          <p:cNvSpPr txBox="1"/>
          <p:nvPr/>
        </p:nvSpPr>
        <p:spPr>
          <a:xfrm>
            <a:off x="1155968" y="5669280"/>
            <a:ext cx="744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Today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3C22BE06-E1E8-03C5-AA6B-677974825362}"/>
              </a:ext>
            </a:extLst>
          </p:cNvPr>
          <p:cNvSpPr>
            <a:spLocks noChangeAspect="1"/>
          </p:cNvSpPr>
          <p:nvPr/>
        </p:nvSpPr>
        <p:spPr>
          <a:xfrm>
            <a:off x="5822950" y="2406650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C6A733-FD72-7617-3FA5-0C97F223A732}"/>
              </a:ext>
            </a:extLst>
          </p:cNvPr>
          <p:cNvSpPr txBox="1"/>
          <p:nvPr/>
        </p:nvSpPr>
        <p:spPr>
          <a:xfrm>
            <a:off x="4275347" y="2320518"/>
            <a:ext cx="1547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Proposal Dues</a:t>
            </a: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78DD3EAD-BC5A-2FE8-A3C2-C0EFFA5B273D}"/>
              </a:ext>
            </a:extLst>
          </p:cNvPr>
          <p:cNvSpPr>
            <a:spLocks noChangeAspect="1"/>
          </p:cNvSpPr>
          <p:nvPr/>
        </p:nvSpPr>
        <p:spPr>
          <a:xfrm>
            <a:off x="6305550" y="3144177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CE09A5-CFE0-CF02-BAAA-16FBBD619039}"/>
              </a:ext>
            </a:extLst>
          </p:cNvPr>
          <p:cNvSpPr txBox="1"/>
          <p:nvPr/>
        </p:nvSpPr>
        <p:spPr>
          <a:xfrm>
            <a:off x="4355657" y="3058045"/>
            <a:ext cx="1949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Oral Presentations</a:t>
            </a: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79BA4273-592B-79B7-6792-5F36D7352C1C}"/>
              </a:ext>
            </a:extLst>
          </p:cNvPr>
          <p:cNvSpPr>
            <a:spLocks noChangeAspect="1"/>
          </p:cNvSpPr>
          <p:nvPr/>
        </p:nvSpPr>
        <p:spPr>
          <a:xfrm>
            <a:off x="6906066" y="3512372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8B3716-EAB4-9683-3BF1-54040EA26698}"/>
              </a:ext>
            </a:extLst>
          </p:cNvPr>
          <p:cNvSpPr txBox="1"/>
          <p:nvPr/>
        </p:nvSpPr>
        <p:spPr>
          <a:xfrm>
            <a:off x="7134474" y="3426240"/>
            <a:ext cx="4220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Committee Discussions and Endorsements</a:t>
            </a: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5235EE5-E0AE-D2DC-4BD6-626F00670BEA}"/>
              </a:ext>
            </a:extLst>
          </p:cNvPr>
          <p:cNvSpPr>
            <a:spLocks noChangeAspect="1"/>
          </p:cNvSpPr>
          <p:nvPr/>
        </p:nvSpPr>
        <p:spPr>
          <a:xfrm>
            <a:off x="7312529" y="3881704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CB1D64-F199-FCDD-5A71-D3526AE9670D}"/>
              </a:ext>
            </a:extLst>
          </p:cNvPr>
          <p:cNvSpPr txBox="1"/>
          <p:nvPr/>
        </p:nvSpPr>
        <p:spPr>
          <a:xfrm>
            <a:off x="7541127" y="3795572"/>
            <a:ext cx="3037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Region 3 ExCom Endorsement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4FC4EB8-036D-2767-EF9F-5ED8F94AF579}"/>
              </a:ext>
            </a:extLst>
          </p:cNvPr>
          <p:cNvSpPr>
            <a:spLocks noChangeAspect="1"/>
          </p:cNvSpPr>
          <p:nvPr/>
        </p:nvSpPr>
        <p:spPr>
          <a:xfrm>
            <a:off x="10067864" y="4251036"/>
            <a:ext cx="228600" cy="197068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F32DD37-567F-6D7D-042F-943112A418EA}"/>
              </a:ext>
            </a:extLst>
          </p:cNvPr>
          <p:cNvSpPr txBox="1"/>
          <p:nvPr/>
        </p:nvSpPr>
        <p:spPr>
          <a:xfrm>
            <a:off x="7028057" y="4164904"/>
            <a:ext cx="3039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00629B"/>
                </a:solidFill>
              </a:rPr>
              <a:t>Region 3 Committee Approval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FDB8A09-9788-EC87-EA4C-D92BB4240C4F}"/>
              </a:ext>
            </a:extLst>
          </p:cNvPr>
          <p:cNvSpPr/>
          <p:nvPr/>
        </p:nvSpPr>
        <p:spPr>
          <a:xfrm>
            <a:off x="6108699" y="2781925"/>
            <a:ext cx="905625" cy="1920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EFD439-6C23-8905-9BC3-965809B00490}"/>
              </a:ext>
            </a:extLst>
          </p:cNvPr>
          <p:cNvSpPr txBox="1"/>
          <p:nvPr/>
        </p:nvSpPr>
        <p:spPr>
          <a:xfrm>
            <a:off x="7014325" y="2693271"/>
            <a:ext cx="1106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629B"/>
                </a:solidFill>
              </a:rPr>
              <a:t>Site Visits</a:t>
            </a:r>
          </a:p>
        </p:txBody>
      </p:sp>
    </p:spTree>
    <p:extLst>
      <p:ext uri="{BB962C8B-B14F-4D97-AF65-F5344CB8AC3E}">
        <p14:creationId xmlns:p14="http://schemas.microsoft.com/office/powerpoint/2010/main" val="459625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15DC7-A70A-9CF4-E9FE-E51B84C46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Committee Members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6B6E55-06E1-FA84-2D3B-AD3B79F02C1A}"/>
              </a:ext>
            </a:extLst>
          </p:cNvPr>
          <p:cNvSpPr/>
          <p:nvPr/>
        </p:nvSpPr>
        <p:spPr>
          <a:xfrm>
            <a:off x="4021321" y="1417816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6DD969-0033-BADA-0A70-83AF05FA77DF}"/>
              </a:ext>
            </a:extLst>
          </p:cNvPr>
          <p:cNvSpPr>
            <a:spLocks noChangeAspect="1"/>
          </p:cNvSpPr>
          <p:nvPr/>
        </p:nvSpPr>
        <p:spPr>
          <a:xfrm>
            <a:off x="4158844" y="1532116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AEBF2D-03D9-ABC1-4F38-1C19F5FA4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844" y="1536473"/>
            <a:ext cx="685800" cy="685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236F7E-0538-0C0C-9B2D-2D9C8AD186BC}"/>
              </a:ext>
            </a:extLst>
          </p:cNvPr>
          <p:cNvSpPr txBox="1"/>
          <p:nvPr/>
        </p:nvSpPr>
        <p:spPr>
          <a:xfrm>
            <a:off x="4982167" y="1613406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Joe Juisai</a:t>
            </a:r>
          </a:p>
          <a:p>
            <a:pPr algn="ctr"/>
            <a:r>
              <a:rPr lang="en-US" sz="900" dirty="0"/>
              <a:t>Chair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F9D1D6-588E-9342-6F8B-DCA6DBFA7CB9}"/>
              </a:ext>
            </a:extLst>
          </p:cNvPr>
          <p:cNvSpPr/>
          <p:nvPr/>
        </p:nvSpPr>
        <p:spPr>
          <a:xfrm>
            <a:off x="6187442" y="1417816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DB4612-5782-EF78-7E5B-AFCDB3DE16CF}"/>
              </a:ext>
            </a:extLst>
          </p:cNvPr>
          <p:cNvSpPr>
            <a:spLocks noChangeAspect="1"/>
          </p:cNvSpPr>
          <p:nvPr/>
        </p:nvSpPr>
        <p:spPr>
          <a:xfrm>
            <a:off x="6324965" y="1532116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C86BA0-38B7-609E-401F-BE83AC2A6BE4}"/>
              </a:ext>
            </a:extLst>
          </p:cNvPr>
          <p:cNvSpPr txBox="1"/>
          <p:nvPr/>
        </p:nvSpPr>
        <p:spPr>
          <a:xfrm>
            <a:off x="7148288" y="1613406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Stephen Hopkins</a:t>
            </a:r>
          </a:p>
          <a:p>
            <a:pPr algn="ctr"/>
            <a:r>
              <a:rPr lang="en-US" sz="900" dirty="0"/>
              <a:t>Vice Chair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FB81461-3861-08FF-59E0-F620CBFCC4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965" y="1532116"/>
            <a:ext cx="685800" cy="6858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BD8FA6C-2B41-F04B-E46F-6D80D65C93A3}"/>
              </a:ext>
            </a:extLst>
          </p:cNvPr>
          <p:cNvSpPr/>
          <p:nvPr/>
        </p:nvSpPr>
        <p:spPr>
          <a:xfrm>
            <a:off x="4021321" y="2441886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7384543-4F38-210D-27ED-B668C7E0DAB8}"/>
              </a:ext>
            </a:extLst>
          </p:cNvPr>
          <p:cNvSpPr>
            <a:spLocks noChangeAspect="1"/>
          </p:cNvSpPr>
          <p:nvPr/>
        </p:nvSpPr>
        <p:spPr>
          <a:xfrm>
            <a:off x="4158844" y="2556186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D5E6FF3-AEA4-ACCF-87F2-6F13E5166D41}"/>
              </a:ext>
            </a:extLst>
          </p:cNvPr>
          <p:cNvSpPr txBox="1"/>
          <p:nvPr/>
        </p:nvSpPr>
        <p:spPr>
          <a:xfrm>
            <a:off x="4982167" y="2637476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Eric Ackerman</a:t>
            </a:r>
          </a:p>
          <a:p>
            <a:pPr algn="ctr"/>
            <a:r>
              <a:rPr lang="en-US" sz="900" dirty="0"/>
              <a:t>Past Chair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1F77812-17B5-71C0-6733-01D87AE2FB33}"/>
              </a:ext>
            </a:extLst>
          </p:cNvPr>
          <p:cNvSpPr/>
          <p:nvPr/>
        </p:nvSpPr>
        <p:spPr>
          <a:xfrm>
            <a:off x="6187442" y="2445702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9529092-9EBE-D32E-EEEE-448EAF9F9A9F}"/>
              </a:ext>
            </a:extLst>
          </p:cNvPr>
          <p:cNvSpPr>
            <a:spLocks noChangeAspect="1"/>
          </p:cNvSpPr>
          <p:nvPr/>
        </p:nvSpPr>
        <p:spPr>
          <a:xfrm>
            <a:off x="6324965" y="2560002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A27BEC9-3697-5A2C-5B04-1112E9E14996}"/>
              </a:ext>
            </a:extLst>
          </p:cNvPr>
          <p:cNvSpPr txBox="1"/>
          <p:nvPr/>
        </p:nvSpPr>
        <p:spPr>
          <a:xfrm>
            <a:off x="7148288" y="2641292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Bailey Heyman</a:t>
            </a:r>
          </a:p>
          <a:p>
            <a:pPr algn="ctr"/>
            <a:r>
              <a:rPr lang="en-US" sz="900" dirty="0"/>
              <a:t>SAC Chair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6D023A-CFD6-BDB1-E6AD-C3E6920CFC42}"/>
              </a:ext>
            </a:extLst>
          </p:cNvPr>
          <p:cNvSpPr/>
          <p:nvPr/>
        </p:nvSpPr>
        <p:spPr>
          <a:xfrm>
            <a:off x="8353563" y="2445702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0DD470-6169-DC94-A4D6-48A051352C81}"/>
              </a:ext>
            </a:extLst>
          </p:cNvPr>
          <p:cNvSpPr>
            <a:spLocks noChangeAspect="1"/>
          </p:cNvSpPr>
          <p:nvPr/>
        </p:nvSpPr>
        <p:spPr>
          <a:xfrm>
            <a:off x="8491086" y="2560002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CBCBFE-2DF8-07AE-C102-E3E484397C12}"/>
              </a:ext>
            </a:extLst>
          </p:cNvPr>
          <p:cNvSpPr txBox="1"/>
          <p:nvPr/>
        </p:nvSpPr>
        <p:spPr>
          <a:xfrm>
            <a:off x="9314409" y="2641292"/>
            <a:ext cx="1016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Tamseel Syed</a:t>
            </a:r>
          </a:p>
          <a:p>
            <a:pPr algn="ctr"/>
            <a:r>
              <a:rPr lang="en-US" sz="900" dirty="0"/>
              <a:t>Conference Ops. Specialist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2B77644-689A-15E6-4A6C-E15788821201}"/>
              </a:ext>
            </a:extLst>
          </p:cNvPr>
          <p:cNvSpPr/>
          <p:nvPr/>
        </p:nvSpPr>
        <p:spPr>
          <a:xfrm>
            <a:off x="1860952" y="3477033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781482-8D03-13BA-6E3F-519503B867BB}"/>
              </a:ext>
            </a:extLst>
          </p:cNvPr>
          <p:cNvSpPr>
            <a:spLocks noChangeAspect="1"/>
          </p:cNvSpPr>
          <p:nvPr/>
        </p:nvSpPr>
        <p:spPr>
          <a:xfrm>
            <a:off x="1995235" y="3582097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4F8E51F-DD85-0C42-E034-BBED26B07EBF}"/>
              </a:ext>
            </a:extLst>
          </p:cNvPr>
          <p:cNvSpPr/>
          <p:nvPr/>
        </p:nvSpPr>
        <p:spPr>
          <a:xfrm>
            <a:off x="4021321" y="3477033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6AD438C2-E7DB-020A-6E07-F4ED1DF7CE50}"/>
              </a:ext>
            </a:extLst>
          </p:cNvPr>
          <p:cNvSpPr>
            <a:spLocks noChangeAspect="1"/>
          </p:cNvSpPr>
          <p:nvPr/>
        </p:nvSpPr>
        <p:spPr>
          <a:xfrm>
            <a:off x="4158844" y="3591333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FE6192A-9942-62D0-0ACD-63C2C6152FE0}"/>
              </a:ext>
            </a:extLst>
          </p:cNvPr>
          <p:cNvSpPr txBox="1"/>
          <p:nvPr/>
        </p:nvSpPr>
        <p:spPr>
          <a:xfrm>
            <a:off x="4982167" y="3672623"/>
            <a:ext cx="1016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Binesh Kumar</a:t>
            </a:r>
          </a:p>
          <a:p>
            <a:pPr algn="ctr"/>
            <a:r>
              <a:rPr lang="en-US" sz="900" dirty="0"/>
              <a:t>Industry Engagement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0BB1E23-3AA2-67E5-0B99-A5704C8AA636}"/>
              </a:ext>
            </a:extLst>
          </p:cNvPr>
          <p:cNvSpPr/>
          <p:nvPr/>
        </p:nvSpPr>
        <p:spPr>
          <a:xfrm>
            <a:off x="6187442" y="3475492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195B6E9-1A10-F972-7692-D08D6E49948D}"/>
              </a:ext>
            </a:extLst>
          </p:cNvPr>
          <p:cNvSpPr>
            <a:spLocks noChangeAspect="1"/>
          </p:cNvSpPr>
          <p:nvPr/>
        </p:nvSpPr>
        <p:spPr>
          <a:xfrm>
            <a:off x="6324965" y="3589792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F43C934-5672-143F-2796-A63D3644348A}"/>
              </a:ext>
            </a:extLst>
          </p:cNvPr>
          <p:cNvSpPr txBox="1"/>
          <p:nvPr/>
        </p:nvSpPr>
        <p:spPr>
          <a:xfrm>
            <a:off x="7148288" y="3671082"/>
            <a:ext cx="101663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John McDonald</a:t>
            </a:r>
          </a:p>
          <a:p>
            <a:pPr algn="ctr"/>
            <a:r>
              <a:rPr lang="en-US" sz="900" dirty="0"/>
              <a:t>Industry Engagement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9A3FDEFF-15D7-917F-3A01-9D1B32520B5D}"/>
              </a:ext>
            </a:extLst>
          </p:cNvPr>
          <p:cNvSpPr/>
          <p:nvPr/>
        </p:nvSpPr>
        <p:spPr>
          <a:xfrm>
            <a:off x="8353563" y="3475492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A5EDC52-7642-8A5D-2937-6852D5767F15}"/>
              </a:ext>
            </a:extLst>
          </p:cNvPr>
          <p:cNvSpPr>
            <a:spLocks noChangeAspect="1"/>
          </p:cNvSpPr>
          <p:nvPr/>
        </p:nvSpPr>
        <p:spPr>
          <a:xfrm>
            <a:off x="8491086" y="3589792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268AF5D-CD3F-F584-32FA-2D544FADF03A}"/>
              </a:ext>
            </a:extLst>
          </p:cNvPr>
          <p:cNvSpPr txBox="1"/>
          <p:nvPr/>
        </p:nvSpPr>
        <p:spPr>
          <a:xfrm>
            <a:off x="9314409" y="3671082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Joe Pennisi</a:t>
            </a:r>
          </a:p>
          <a:p>
            <a:pPr algn="ctr"/>
            <a:r>
              <a:rPr lang="en-US" sz="900" dirty="0"/>
              <a:t>Treasurer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783817-6B2E-D60D-5313-3B8DF0516D60}"/>
              </a:ext>
            </a:extLst>
          </p:cNvPr>
          <p:cNvSpPr txBox="1"/>
          <p:nvPr/>
        </p:nvSpPr>
        <p:spPr>
          <a:xfrm>
            <a:off x="2795396" y="3672623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Wyman Williams</a:t>
            </a:r>
          </a:p>
          <a:p>
            <a:pPr algn="ctr"/>
            <a:r>
              <a:rPr lang="en-US" sz="900" dirty="0"/>
              <a:t>Conference Ops. 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211F8F5-E9B2-7C43-DA6D-A2BCE773601D}"/>
              </a:ext>
            </a:extLst>
          </p:cNvPr>
          <p:cNvSpPr/>
          <p:nvPr/>
        </p:nvSpPr>
        <p:spPr>
          <a:xfrm>
            <a:off x="1860954" y="4512180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CDD3330-F8A1-A6FD-9BEC-10FD73241515}"/>
              </a:ext>
            </a:extLst>
          </p:cNvPr>
          <p:cNvSpPr>
            <a:spLocks noChangeAspect="1"/>
          </p:cNvSpPr>
          <p:nvPr/>
        </p:nvSpPr>
        <p:spPr>
          <a:xfrm>
            <a:off x="1998477" y="462648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731B2B93-2E12-E72C-B777-51819ACD8503}"/>
              </a:ext>
            </a:extLst>
          </p:cNvPr>
          <p:cNvSpPr/>
          <p:nvPr/>
        </p:nvSpPr>
        <p:spPr>
          <a:xfrm>
            <a:off x="4021321" y="4512180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A1BF052-54CE-2697-5AAF-5418DF73FAFB}"/>
              </a:ext>
            </a:extLst>
          </p:cNvPr>
          <p:cNvSpPr>
            <a:spLocks noChangeAspect="1"/>
          </p:cNvSpPr>
          <p:nvPr/>
        </p:nvSpPr>
        <p:spPr>
          <a:xfrm>
            <a:off x="4158844" y="462648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325632-EB62-BDD7-1975-764BD8059195}"/>
              </a:ext>
            </a:extLst>
          </p:cNvPr>
          <p:cNvSpPr txBox="1"/>
          <p:nvPr/>
        </p:nvSpPr>
        <p:spPr>
          <a:xfrm>
            <a:off x="4982167" y="4707770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Alessio Medda</a:t>
            </a:r>
          </a:p>
          <a:p>
            <a:pPr algn="ctr"/>
            <a:r>
              <a:rPr lang="en-US" sz="900" dirty="0"/>
              <a:t>2024 Chair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2EA3401-F642-ADF8-CA62-71BA0D44ECFD}"/>
              </a:ext>
            </a:extLst>
          </p:cNvPr>
          <p:cNvSpPr/>
          <p:nvPr/>
        </p:nvSpPr>
        <p:spPr>
          <a:xfrm>
            <a:off x="6187442" y="4511680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EDBDE0A2-5A2E-2E95-16CC-0B67ED12B47C}"/>
              </a:ext>
            </a:extLst>
          </p:cNvPr>
          <p:cNvSpPr>
            <a:spLocks noChangeAspect="1"/>
          </p:cNvSpPr>
          <p:nvPr/>
        </p:nvSpPr>
        <p:spPr>
          <a:xfrm>
            <a:off x="6324965" y="462598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86F9A76-E27F-AFB8-D854-8D0BAD4E9CCA}"/>
              </a:ext>
            </a:extLst>
          </p:cNvPr>
          <p:cNvSpPr txBox="1"/>
          <p:nvPr/>
        </p:nvSpPr>
        <p:spPr>
          <a:xfrm>
            <a:off x="7148288" y="4707270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Charles Lord</a:t>
            </a:r>
          </a:p>
          <a:p>
            <a:pPr algn="ctr"/>
            <a:r>
              <a:rPr lang="en-US" sz="900" dirty="0"/>
              <a:t>2025 Chair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94DB1CF2-76DE-AFE6-C5E4-F322EF8E6978}"/>
              </a:ext>
            </a:extLst>
          </p:cNvPr>
          <p:cNvSpPr/>
          <p:nvPr/>
        </p:nvSpPr>
        <p:spPr>
          <a:xfrm>
            <a:off x="8353563" y="4511680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5ADDFA35-F342-89BF-FE23-F099B2E17460}"/>
              </a:ext>
            </a:extLst>
          </p:cNvPr>
          <p:cNvSpPr>
            <a:spLocks noChangeAspect="1"/>
          </p:cNvSpPr>
          <p:nvPr/>
        </p:nvSpPr>
        <p:spPr>
          <a:xfrm>
            <a:off x="8491086" y="4625980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ABA112F-E4FB-10AD-496B-F8A27AE720DC}"/>
              </a:ext>
            </a:extLst>
          </p:cNvPr>
          <p:cNvSpPr txBox="1"/>
          <p:nvPr/>
        </p:nvSpPr>
        <p:spPr>
          <a:xfrm>
            <a:off x="9314409" y="4707270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Will Goins</a:t>
            </a:r>
          </a:p>
          <a:p>
            <a:pPr algn="ctr"/>
            <a:r>
              <a:rPr lang="en-US" sz="900" dirty="0"/>
              <a:t>2026 Chair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3CA1A7C-A90E-9D5E-1DDC-E2378AD637B8}"/>
              </a:ext>
            </a:extLst>
          </p:cNvPr>
          <p:cNvSpPr txBox="1"/>
          <p:nvPr/>
        </p:nvSpPr>
        <p:spPr>
          <a:xfrm>
            <a:off x="2833863" y="4707770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Jim Conrad</a:t>
            </a:r>
          </a:p>
          <a:p>
            <a:pPr algn="ctr"/>
            <a:r>
              <a:rPr lang="en-US" sz="900" dirty="0"/>
              <a:t>Director Emeritus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1E26C3E8-E613-85F9-9364-2A097EF57BDF}"/>
              </a:ext>
            </a:extLst>
          </p:cNvPr>
          <p:cNvSpPr/>
          <p:nvPr/>
        </p:nvSpPr>
        <p:spPr>
          <a:xfrm>
            <a:off x="5121368" y="5532755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12C2A7BF-5C0C-3463-98AF-D237A50DB95E}"/>
              </a:ext>
            </a:extLst>
          </p:cNvPr>
          <p:cNvSpPr>
            <a:spLocks noChangeAspect="1"/>
          </p:cNvSpPr>
          <p:nvPr/>
        </p:nvSpPr>
        <p:spPr>
          <a:xfrm>
            <a:off x="5258891" y="5647055"/>
            <a:ext cx="685800" cy="685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8422861-EEC6-FCC5-6172-CD9786599604}"/>
              </a:ext>
            </a:extLst>
          </p:cNvPr>
          <p:cNvSpPr txBox="1"/>
          <p:nvPr/>
        </p:nvSpPr>
        <p:spPr>
          <a:xfrm>
            <a:off x="6082214" y="5728345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TBD</a:t>
            </a:r>
          </a:p>
          <a:p>
            <a:pPr algn="ctr"/>
            <a:r>
              <a:rPr lang="en-US" sz="900" dirty="0"/>
              <a:t>2027 Chair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F6803B4-F142-0DF4-66C1-C26D56915217}"/>
              </a:ext>
            </a:extLst>
          </p:cNvPr>
          <p:cNvSpPr/>
          <p:nvPr/>
        </p:nvSpPr>
        <p:spPr>
          <a:xfrm>
            <a:off x="1860954" y="2441886"/>
            <a:ext cx="2057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5B221BA-F382-11F1-8303-EBC3D45B8AC5}"/>
              </a:ext>
            </a:extLst>
          </p:cNvPr>
          <p:cNvSpPr>
            <a:spLocks noChangeAspect="1"/>
          </p:cNvSpPr>
          <p:nvPr/>
        </p:nvSpPr>
        <p:spPr>
          <a:xfrm>
            <a:off x="1998477" y="2556186"/>
            <a:ext cx="685800" cy="685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6E3FE0C-6BA8-6A02-174C-3EA787026E97}"/>
              </a:ext>
            </a:extLst>
          </p:cNvPr>
          <p:cNvSpPr txBox="1"/>
          <p:nvPr/>
        </p:nvSpPr>
        <p:spPr>
          <a:xfrm>
            <a:off x="2821800" y="2637476"/>
            <a:ext cx="10166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Sonya Dillard</a:t>
            </a:r>
          </a:p>
          <a:p>
            <a:pPr algn="ctr"/>
            <a:r>
              <a:rPr lang="en-US" sz="900" dirty="0"/>
              <a:t>Director Elect</a:t>
            </a:r>
          </a:p>
        </p:txBody>
      </p:sp>
      <p:pic>
        <p:nvPicPr>
          <p:cNvPr id="1026" name="Picture 2" descr="Sonya Dillard">
            <a:extLst>
              <a:ext uri="{FF2B5EF4-FFF2-40B4-BE49-F238E27FC236}">
                <a16:creationId xmlns:a16="http://schemas.microsoft.com/office/drawing/2014/main" id="{8D21C26B-89F6-7565-9C7B-32C44E3E4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77" y="2560101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ric S. Ackerman, Ph.D.">
            <a:extLst>
              <a:ext uri="{FF2B5EF4-FFF2-40B4-BE49-F238E27FC236}">
                <a16:creationId xmlns:a16="http://schemas.microsoft.com/office/drawing/2014/main" id="{E0224D09-41F9-34A2-3F2E-8DB2E08A6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844" y="255840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E7EE449C-6522-A68D-6D3E-64783D23C7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73" t="6175" r="59905" b="68593"/>
          <a:stretch/>
        </p:blipFill>
        <p:spPr>
          <a:xfrm>
            <a:off x="6324965" y="2563265"/>
            <a:ext cx="685800" cy="68580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C80F41-6749-0E4F-B949-C23CA719F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86" y="256239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9ABBFF3E-616A-B626-D7BB-B17492BFDC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5235" y="3576487"/>
            <a:ext cx="685800" cy="685800"/>
          </a:xfrm>
          <a:prstGeom prst="rect">
            <a:avLst/>
          </a:prstGeom>
        </p:spPr>
      </p:pic>
      <p:pic>
        <p:nvPicPr>
          <p:cNvPr id="1032" name="Picture 8" descr="Binesh Kumar">
            <a:extLst>
              <a:ext uri="{FF2B5EF4-FFF2-40B4-BE49-F238E27FC236}">
                <a16:creationId xmlns:a16="http://schemas.microsoft.com/office/drawing/2014/main" id="{99150B9B-D1A1-FC84-CD38-F17DDAAEE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80" y="359125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John McDonald">
            <a:extLst>
              <a:ext uri="{FF2B5EF4-FFF2-40B4-BE49-F238E27FC236}">
                <a16:creationId xmlns:a16="http://schemas.microsoft.com/office/drawing/2014/main" id="{02242D01-FB14-E25C-8EF4-6ECEDDC3D9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65" y="358543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Joe Pennisi">
            <a:extLst>
              <a:ext uri="{FF2B5EF4-FFF2-40B4-BE49-F238E27FC236}">
                <a16:creationId xmlns:a16="http://schemas.microsoft.com/office/drawing/2014/main" id="{08D4C34F-E3C6-764B-7185-E797B2EA1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86" y="3585435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4BECBB9F-ABE0-68B2-C2DA-675496926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477" y="4619908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Alessio Medda, Ph.D">
            <a:extLst>
              <a:ext uri="{FF2B5EF4-FFF2-40B4-BE49-F238E27FC236}">
                <a16:creationId xmlns:a16="http://schemas.microsoft.com/office/drawing/2014/main" id="{B394AF1A-C610-274D-6CC8-7CB356743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480" y="4620027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harles J. Lord, PE">
            <a:extLst>
              <a:ext uri="{FF2B5EF4-FFF2-40B4-BE49-F238E27FC236}">
                <a16:creationId xmlns:a16="http://schemas.microsoft.com/office/drawing/2014/main" id="{A3283759-8CAC-3CC7-0627-88C3DBF01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965" y="4626044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ill Goins">
            <a:extLst>
              <a:ext uri="{FF2B5EF4-FFF2-40B4-BE49-F238E27FC236}">
                <a16:creationId xmlns:a16="http://schemas.microsoft.com/office/drawing/2014/main" id="{9B4FFAB7-C455-50C3-C027-4DC4D5FAD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1086" y="462648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7368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51058-112C-B57D-9E17-AB1E1FCBD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Committee 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DBE6E-F60A-AF32-8399-8B6D8E8F0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Selection of IEEE SoutheastCon 2027</a:t>
            </a:r>
          </a:p>
          <a:p>
            <a:r>
              <a:rPr lang="en-US" dirty="0"/>
              <a:t>Selection of IEEE </a:t>
            </a:r>
            <a:r>
              <a:rPr lang="en-US" dirty="0" err="1"/>
              <a:t>CaribCon</a:t>
            </a:r>
            <a:r>
              <a:rPr lang="en-US" dirty="0"/>
              <a:t> 2026</a:t>
            </a:r>
          </a:p>
          <a:p>
            <a:r>
              <a:rPr lang="en-US" dirty="0"/>
              <a:t>Assist of planning IEEE SoutheastCon 2025</a:t>
            </a:r>
          </a:p>
          <a:p>
            <a:r>
              <a:rPr lang="en-US" dirty="0"/>
              <a:t>Developed IEEE SoutheastCon Proposal Guidelines and Evaluation Criteria</a:t>
            </a:r>
          </a:p>
          <a:p>
            <a:r>
              <a:rPr lang="en-US" dirty="0"/>
              <a:t>Cookbook for Section-led conferences</a:t>
            </a:r>
          </a:p>
        </p:txBody>
      </p:sp>
    </p:spTree>
    <p:extLst>
      <p:ext uri="{BB962C8B-B14F-4D97-AF65-F5344CB8AC3E}">
        <p14:creationId xmlns:p14="http://schemas.microsoft.com/office/powerpoint/2010/main" val="4157481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A97BD-A2E9-BEE8-00C4-D040653DB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Conference Committee Goals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2166F23-C676-84CA-07D4-E5E497321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280726"/>
            <a:ext cx="4343400" cy="22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4578"/>
                </a:solidFill>
                <a:ea typeface="ＭＳ Ｐゴシック" pitchFamily="-112" charset="-128"/>
              </a:rPr>
              <a:t>Progress</a:t>
            </a:r>
            <a:endParaRPr lang="en-US" sz="1400" b="1" dirty="0">
              <a:solidFill>
                <a:srgbClr val="004578"/>
              </a:solidFill>
              <a:ea typeface="+mn-ea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F441691-614F-B2E5-EB78-6F594CCE9A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57" y="5026967"/>
            <a:ext cx="4343400" cy="22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4578"/>
                </a:solidFill>
                <a:ea typeface="ＭＳ Ｐゴシック" pitchFamily="-112" charset="-128"/>
              </a:rPr>
              <a:t>Project Success - Metrics</a:t>
            </a:r>
            <a:endParaRPr lang="en-US" sz="1400" b="1" dirty="0">
              <a:solidFill>
                <a:srgbClr val="004578"/>
              </a:solidFill>
              <a:ea typeface="+mn-ea"/>
            </a:endParaRP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1E6795E7-3618-0E8E-812F-E87A47379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57" y="2740967"/>
            <a:ext cx="4343400" cy="22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4578"/>
                </a:solidFill>
                <a:ea typeface="ＭＳ Ｐゴシック" pitchFamily="-112" charset="-128"/>
              </a:rPr>
              <a:t>Detail 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FFC038-5B1B-B1C2-4279-AD880A822C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47823"/>
              </p:ext>
            </p:extLst>
          </p:nvPr>
        </p:nvGraphicFramePr>
        <p:xfrm>
          <a:off x="6095998" y="2572190"/>
          <a:ext cx="4343401" cy="205503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17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43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73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90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3AE"/>
                          </a:solidFill>
                        </a:rPr>
                        <a:t>Milestone</a:t>
                      </a:r>
                      <a:r>
                        <a:rPr lang="en-US" sz="1000" baseline="0" dirty="0">
                          <a:solidFill>
                            <a:srgbClr val="0073AE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rgbClr val="0073AE"/>
                        </a:solidFill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3AE"/>
                          </a:solidFill>
                        </a:rPr>
                        <a:t>Target</a:t>
                      </a:r>
                      <a:r>
                        <a:rPr lang="en-US" sz="1000" baseline="0" dirty="0">
                          <a:solidFill>
                            <a:srgbClr val="0073AE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000" baseline="0" dirty="0">
                          <a:solidFill>
                            <a:srgbClr val="0073AE"/>
                          </a:solidFill>
                        </a:rPr>
                        <a:t>Completion </a:t>
                      </a:r>
                      <a:endParaRPr lang="en-US" sz="1000" dirty="0">
                        <a:solidFill>
                          <a:srgbClr val="0073AE"/>
                        </a:solidFill>
                      </a:endParaRP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0073AE"/>
                          </a:solidFill>
                        </a:rPr>
                        <a:t>% Complete</a:t>
                      </a:r>
                      <a:r>
                        <a:rPr lang="en-US" sz="1000" baseline="0" dirty="0">
                          <a:solidFill>
                            <a:srgbClr val="0073AE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rgbClr val="0073AE"/>
                        </a:solidFill>
                      </a:endParaRPr>
                    </a:p>
                  </a:txBody>
                  <a:tcPr marT="45737" marB="4573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alt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Complete “Section Conference” playbook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1Q2025</a:t>
                      </a: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95%</a:t>
                      </a:r>
                    </a:p>
                  </a:txBody>
                  <a:tcPr marT="45737" marB="45737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indent="-171450" algn="l" defTabSz="4572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Complete 2027 selection process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1Q2025</a:t>
                      </a: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95%</a:t>
                      </a:r>
                    </a:p>
                  </a:txBody>
                  <a:tcPr marT="45737" marB="4573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Conduct initial planning session for </a:t>
                      </a:r>
                      <a:r>
                        <a:rPr lang="en-US" sz="8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CaribCon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2026/2027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2Q2025</a:t>
                      </a: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Not Started</a:t>
                      </a:r>
                    </a:p>
                  </a:txBody>
                  <a:tcPr marT="45737" marB="45737" anchor="ctr"/>
                </a:tc>
                <a:extLst>
                  <a:ext uri="{0D108BD9-81ED-4DB2-BD59-A6C34878D82A}">
                    <a16:rowId xmlns:a16="http://schemas.microsoft.com/office/drawing/2014/main" val="3523620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Conduct 2028/2029 evaluation process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3Q2025</a:t>
                      </a: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Not Started</a:t>
                      </a:r>
                    </a:p>
                  </a:txBody>
                  <a:tcPr marT="45737" marB="4573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Assist OUs with planning and executing “Section Conferences”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3Q2025</a:t>
                      </a: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Not Started</a:t>
                      </a:r>
                    </a:p>
                  </a:txBody>
                  <a:tcPr marT="45737" marB="45737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Complete 5 “Section Conferences” in Region 3</a:t>
                      </a:r>
                    </a:p>
                  </a:txBody>
                  <a:tcPr marT="45737" marB="45737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4Q2025</a:t>
                      </a:r>
                    </a:p>
                  </a:txBody>
                  <a:tcPr marT="45737" marB="45737" anchor="ctr"/>
                </a:tc>
                <a:tc>
                  <a:txBody>
                    <a:bodyPr/>
                    <a:lstStyle/>
                    <a:p>
                      <a:pPr marL="0" indent="0" algn="ctr" defTabSz="457200" rtl="0" eaLnBrk="1" latinLnBrk="0" hangingPunct="1">
                        <a:buFont typeface="Arial" panose="020B0604020202020204" pitchFamily="34" charset="0"/>
                        <a:buNone/>
                      </a:pP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Not Started</a:t>
                      </a:r>
                    </a:p>
                  </a:txBody>
                  <a:tcPr marT="45737" marB="45737" anchor="ctr"/>
                </a:tc>
                <a:extLst>
                  <a:ext uri="{0D108BD9-81ED-4DB2-BD59-A6C34878D82A}">
                    <a16:rowId xmlns:a16="http://schemas.microsoft.com/office/drawing/2014/main" val="377030923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C9876110-CDB0-43B0-7B1B-BC7D56E2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57" y="4341167"/>
            <a:ext cx="4343400" cy="22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4578"/>
                </a:solidFill>
                <a:ea typeface="ＭＳ Ｐゴシック" pitchFamily="-112" charset="-128"/>
              </a:rPr>
              <a:t>Next quarter tasks to achieve goals</a:t>
            </a:r>
          </a:p>
        </p:txBody>
      </p:sp>
      <p:sp>
        <p:nvSpPr>
          <p:cNvPr id="9" name="Text Box 13">
            <a:extLst>
              <a:ext uri="{FF2B5EF4-FFF2-40B4-BE49-F238E27FC236}">
                <a16:creationId xmlns:a16="http://schemas.microsoft.com/office/drawing/2014/main" id="{C21F22AF-61BC-31CF-D4E3-C69C7226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0005" y="4566541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buClrTx/>
              <a:buSzTx/>
              <a:buFontTx/>
              <a:buChar char="•"/>
              <a:defRPr sz="1200"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ea typeface="ヒラギノ角ゴ Pro W3" pitchFamily="-84" charset="-128"/>
                <a:cs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ea typeface="ヒラギノ角ゴ Pro W3" pitchFamily="-84" charset="-128"/>
                <a:cs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9pPr>
          </a:lstStyle>
          <a:p>
            <a:r>
              <a:rPr lang="en-US" altLang="en-US" sz="800" dirty="0"/>
              <a:t>Prepare endorsement package for </a:t>
            </a:r>
            <a:r>
              <a:rPr lang="en-US" altLang="en-US" sz="800" dirty="0" err="1"/>
              <a:t>FinCom</a:t>
            </a:r>
            <a:r>
              <a:rPr lang="en-US" altLang="en-US" sz="800" dirty="0"/>
              <a:t> and ExCom</a:t>
            </a:r>
          </a:p>
          <a:p>
            <a:r>
              <a:rPr lang="en-US" altLang="en-US" sz="800" dirty="0"/>
              <a:t>Complete Section Conference playbook</a:t>
            </a:r>
          </a:p>
          <a:p>
            <a:r>
              <a:rPr lang="en-US" altLang="en-US" sz="800" dirty="0"/>
              <a:t>Announce SoutheastCon 2027 location selection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D11127EC-1D67-C66B-CF6D-08DE3070B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4799606"/>
            <a:ext cx="4343400" cy="22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4578"/>
                </a:solidFill>
                <a:ea typeface="ＭＳ Ｐゴシック" pitchFamily="-112" charset="-128"/>
              </a:rPr>
              <a:t>Risks and Recommendations</a:t>
            </a:r>
            <a:endParaRPr lang="en-US" sz="1400" b="1" dirty="0">
              <a:solidFill>
                <a:srgbClr val="004578"/>
              </a:solidFill>
              <a:ea typeface="+mn-ea"/>
            </a:endParaRPr>
          </a:p>
        </p:txBody>
      </p:sp>
      <p:sp>
        <p:nvSpPr>
          <p:cNvPr id="11" name="Rectangle 7">
            <a:extLst>
              <a:ext uri="{FF2B5EF4-FFF2-40B4-BE49-F238E27FC236}">
                <a16:creationId xmlns:a16="http://schemas.microsoft.com/office/drawing/2014/main" id="{78D7550A-5DAF-37E9-B35B-263FD3A8BB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4857" y="2283767"/>
            <a:ext cx="4343400" cy="2286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004578"/>
                </a:solidFill>
                <a:ea typeface="ＭＳ Ｐゴシック" pitchFamily="-112" charset="-128"/>
              </a:rPr>
              <a:t>Lead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0F5384-5560-1474-6C9F-E6EA3B2BF2E8}"/>
              </a:ext>
            </a:extLst>
          </p:cNvPr>
          <p:cNvSpPr txBox="1"/>
          <p:nvPr/>
        </p:nvSpPr>
        <p:spPr>
          <a:xfrm>
            <a:off x="1520005" y="2514056"/>
            <a:ext cx="4343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</a:rPr>
              <a:t>Conference Committee Chair Joe Juisai</a:t>
            </a:r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EA928F7F-5822-CAAA-2AAA-9A46E44A90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857" y="2971825"/>
            <a:ext cx="4343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bg2"/>
              </a:buClr>
              <a:buSzPct val="80000"/>
              <a:buBlip>
                <a:blip r:embed="rId2"/>
              </a:buBlip>
              <a:defRPr sz="28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84" charset="-128"/>
                <a:cs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  <a:ea typeface="ヒラギノ角ゴ Pro W3" pitchFamily="-84" charset="-128"/>
                <a:cs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ヒラギノ角ゴ Pro W3" pitchFamily="-84" charset="-128"/>
              </a:defRPr>
            </a:lvl9pPr>
          </a:lstStyle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Complete 2027 selection process Conduct successful Concord 2025 conference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Prepare Huntsville 2026 and TBA 2027 for success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Begin planning </a:t>
            </a:r>
            <a:r>
              <a:rPr lang="en-US" altLang="en-US" sz="800" dirty="0" err="1">
                <a:latin typeface="+mn-lt"/>
              </a:rPr>
              <a:t>CaribCon</a:t>
            </a:r>
            <a:r>
              <a:rPr lang="en-US" altLang="en-US" sz="800" dirty="0">
                <a:latin typeface="+mn-lt"/>
              </a:rPr>
              <a:t> with Region 9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Publish initial plans for </a:t>
            </a:r>
            <a:r>
              <a:rPr lang="en-US" altLang="en-US" sz="800" dirty="0" err="1">
                <a:latin typeface="+mn-lt"/>
              </a:rPr>
              <a:t>CaribCon</a:t>
            </a:r>
            <a:r>
              <a:rPr lang="en-US" altLang="en-US" sz="800" dirty="0">
                <a:latin typeface="+mn-lt"/>
              </a:rPr>
              <a:t> 2026/2027 jointly with Region 9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Assist OUs interested in SoutheastCon 2028 and 2029 with proposal submission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Evaluate and endorse 2028 and 2029 proposals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Prepare “Section Conference” playbooks for R3 OUs (on behalf of Section Support)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Assist sections in planning and executing “Section Conferences”</a:t>
            </a:r>
          </a:p>
          <a:p>
            <a:pPr marL="230188" indent="-230188">
              <a:spcBef>
                <a:spcPct val="0"/>
              </a:spcBef>
              <a:buClrTx/>
              <a:buSzTx/>
              <a:buFontTx/>
              <a:buChar char="•"/>
            </a:pPr>
            <a:r>
              <a:rPr lang="en-US" altLang="en-US" sz="800" dirty="0">
                <a:latin typeface="+mn-lt"/>
              </a:rPr>
              <a:t>Complete 5 “Section Conferences” in 2025</a:t>
            </a:r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8546A6D7-7150-E02A-27B4-E844656D23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0316" y="5028206"/>
            <a:ext cx="43382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buClrTx/>
              <a:buSzTx/>
              <a:buFontTx/>
              <a:buChar char="•"/>
              <a:defRPr sz="1200"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ea typeface="ヒラギノ角ゴ Pro W3" pitchFamily="-84" charset="-128"/>
                <a:cs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ea typeface="ヒラギノ角ゴ Pro W3" pitchFamily="-84" charset="-128"/>
                <a:cs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9pPr>
          </a:lstStyle>
          <a:p>
            <a:r>
              <a:rPr lang="en-US" altLang="en-US" sz="800" dirty="0"/>
              <a:t>Ability to announce 2027 location selection in January</a:t>
            </a:r>
          </a:p>
          <a:p>
            <a:r>
              <a:rPr lang="en-US" altLang="en-US" sz="800" dirty="0"/>
              <a:t>Planning and execution of Concord 2025</a:t>
            </a:r>
          </a:p>
          <a:p>
            <a:r>
              <a:rPr lang="en-US" altLang="en-US" sz="800" dirty="0"/>
              <a:t>Lack of engagement by Region 9 or Region 3 OUs for </a:t>
            </a:r>
            <a:r>
              <a:rPr lang="en-US" altLang="en-US" sz="800" dirty="0" err="1"/>
              <a:t>CaribCon</a:t>
            </a:r>
            <a:endParaRPr lang="en-US" altLang="en-US" sz="800" dirty="0"/>
          </a:p>
          <a:p>
            <a:r>
              <a:rPr lang="en-US" altLang="en-US" sz="800" dirty="0"/>
              <a:t>Lack of interest by OUs to host 2028 or 2029 conferences</a:t>
            </a:r>
          </a:p>
        </p:txBody>
      </p:sp>
      <p:sp>
        <p:nvSpPr>
          <p:cNvPr id="15" name="Text Box 13">
            <a:extLst>
              <a:ext uri="{FF2B5EF4-FFF2-40B4-BE49-F238E27FC236}">
                <a16:creationId xmlns:a16="http://schemas.microsoft.com/office/drawing/2014/main" id="{4F407B18-2227-33C7-4778-3EE2459B8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946" y="525556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230188" indent="-230188">
              <a:buClrTx/>
              <a:buSzTx/>
              <a:buFontTx/>
              <a:buChar char="•"/>
              <a:defRPr sz="1200">
                <a:cs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595959"/>
              </a:buClr>
              <a:buChar char="–"/>
              <a:defRPr sz="2600">
                <a:cs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 sz="2200">
                <a:ea typeface="ヒラギノ角ゴ Pro W3" pitchFamily="-84" charset="-128"/>
                <a:cs typeface="ヒラギノ角ゴ Pro W3" pitchFamily="-84" charset="-128"/>
              </a:defRPr>
            </a:lvl3pPr>
            <a:lvl4pPr marL="1600200" indent="-228600">
              <a:spcBef>
                <a:spcPct val="20000"/>
              </a:spcBef>
              <a:buClr>
                <a:srgbClr val="595959"/>
              </a:buClr>
              <a:buChar char="–"/>
              <a:defRPr sz="2000">
                <a:ea typeface="ヒラギノ角ゴ Pro W3" pitchFamily="-84" charset="-128"/>
                <a:cs typeface="ヒラギノ角ゴ Pro W3" pitchFamily="-84" charset="-128"/>
              </a:defRPr>
            </a:lvl4pPr>
            <a:lvl5pPr marL="2057400" indent="-228600">
              <a:spcBef>
                <a:spcPct val="20000"/>
              </a:spcBef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595959"/>
              </a:buClr>
              <a:buFont typeface="Wingdings" pitchFamily="2" charset="2"/>
              <a:buChar char="§"/>
              <a:defRPr>
                <a:cs typeface="ヒラギノ角ゴ Pro W3" pitchFamily="-84" charset="-128"/>
              </a:defRPr>
            </a:lvl9pPr>
          </a:lstStyle>
          <a:p>
            <a:r>
              <a:rPr lang="en-US" altLang="en-US" sz="800" dirty="0"/>
              <a:t>Complete endorsements of 2027 location selection in January</a:t>
            </a:r>
          </a:p>
          <a:p>
            <a:r>
              <a:rPr lang="en-US" altLang="en-US" sz="800" dirty="0"/>
              <a:t>Formalize selection of 2027 location at Concord 2025</a:t>
            </a:r>
          </a:p>
          <a:p>
            <a:r>
              <a:rPr lang="en-US" altLang="en-US" sz="800" dirty="0"/>
              <a:t>Complete “Section Conference” playbook in February</a:t>
            </a:r>
          </a:p>
        </p:txBody>
      </p:sp>
      <p:sp>
        <p:nvSpPr>
          <p:cNvPr id="17" name="Subtitle 3">
            <a:extLst>
              <a:ext uri="{FF2B5EF4-FFF2-40B4-BE49-F238E27FC236}">
                <a16:creationId xmlns:a16="http://schemas.microsoft.com/office/drawing/2014/main" id="{CEE82B86-2669-996E-D27C-1B2E65CCBD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9339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Provide an engaging and surplus-generating SoutheastCon 2025 and other Region/Section sponsored conferences and plan for similar success in 2026-29</a:t>
            </a:r>
          </a:p>
        </p:txBody>
      </p:sp>
    </p:spTree>
    <p:extLst>
      <p:ext uri="{BB962C8B-B14F-4D97-AF65-F5344CB8AC3E}">
        <p14:creationId xmlns:p14="http://schemas.microsoft.com/office/powerpoint/2010/main" val="1181146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CA7F3-3C98-BBC1-E683-96B44495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Section-run Conferences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F9527-1801-7A5F-C0F8-D937D923B9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put a goal to see 5 section-run conferences in 2025</a:t>
            </a:r>
          </a:p>
          <a:p>
            <a:r>
              <a:rPr lang="en-US" dirty="0"/>
              <a:t>We have a cookbook to be published on the R3 knowledge base with tasks and a day-of schedule</a:t>
            </a:r>
          </a:p>
          <a:p>
            <a:r>
              <a:rPr lang="en-US" dirty="0"/>
              <a:t>We are happy to help provide guidance to sections on how to jump start a </a:t>
            </a:r>
            <a:r>
              <a:rPr lang="en-US"/>
              <a:t>section-run conference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593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F17796-9500-1D89-FBE1-C48860051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Conference Cookbook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3DF30-235D-3087-B114-5BAAEA6C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4" y="1577315"/>
            <a:ext cx="11429998" cy="370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4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E4F87-2934-9AE3-3A5A-0D25684C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Conference Room Planner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606D63-EE20-4634-4BD3-F2A1F3961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850" y="1485901"/>
            <a:ext cx="4572000" cy="459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0145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BFEF-84BA-FEC1-D4C1-766CC486E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</a:t>
            </a:r>
            <a:r>
              <a:rPr lang="en-US" dirty="0" err="1"/>
              <a:t>CaribCon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073E3-28FC-B005-D32F-80A5EE8BC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Region 3 and Region 9 sponsored conference</a:t>
            </a:r>
          </a:p>
          <a:p>
            <a:r>
              <a:rPr lang="en-US" dirty="0"/>
              <a:t>Targeting Jamaica to be the inaugural host OU in 2026</a:t>
            </a:r>
          </a:p>
          <a:p>
            <a:r>
              <a:rPr lang="en-US" dirty="0"/>
              <a:t>Alternate between Region 3 and Region 9</a:t>
            </a:r>
          </a:p>
          <a:p>
            <a:r>
              <a:rPr lang="en-US" dirty="0"/>
              <a:t>Smaller than SoutheastCon</a:t>
            </a:r>
          </a:p>
          <a:p>
            <a:pPr lvl="1"/>
            <a:r>
              <a:rPr lang="en-US" dirty="0"/>
              <a:t>2 days</a:t>
            </a:r>
          </a:p>
          <a:p>
            <a:pPr lvl="1"/>
            <a:r>
              <a:rPr lang="en-US" dirty="0"/>
              <a:t>Technical papers</a:t>
            </a:r>
          </a:p>
          <a:p>
            <a:pPr lvl="1"/>
            <a:r>
              <a:rPr lang="en-US" dirty="0"/>
              <a:t>Panel discussions</a:t>
            </a:r>
          </a:p>
          <a:p>
            <a:pPr lvl="1"/>
            <a:r>
              <a:rPr lang="en-US" dirty="0"/>
              <a:t>Student presentation competition</a:t>
            </a:r>
          </a:p>
        </p:txBody>
      </p:sp>
    </p:spTree>
    <p:extLst>
      <p:ext uri="{BB962C8B-B14F-4D97-AF65-F5344CB8AC3E}">
        <p14:creationId xmlns:p14="http://schemas.microsoft.com/office/powerpoint/2010/main" val="15042678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F92F-46F2-1190-1A09-B1BE3DD05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R3 Conference Award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E430-F02D-F57F-02B6-6272388763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Applies to IEEE </a:t>
            </a:r>
            <a:r>
              <a:rPr lang="en-US" dirty="0" err="1"/>
              <a:t>CaribCon</a:t>
            </a:r>
            <a:r>
              <a:rPr lang="en-US" dirty="0"/>
              <a:t> and IEEE SoutheastCon</a:t>
            </a:r>
          </a:p>
          <a:p>
            <a:r>
              <a:rPr lang="en-US" dirty="0"/>
              <a:t>Candidate OUs submit a proposal and budget</a:t>
            </a:r>
          </a:p>
          <a:p>
            <a:r>
              <a:rPr lang="en-US" dirty="0"/>
              <a:t>Conference Committee has proposal templates and guidance documents for Candidate OUs to complete proposals</a:t>
            </a:r>
          </a:p>
          <a:p>
            <a:r>
              <a:rPr lang="en-US" dirty="0"/>
              <a:t>Approval Process</a:t>
            </a:r>
          </a:p>
          <a:p>
            <a:pPr lvl="1"/>
            <a:r>
              <a:rPr lang="en-US" dirty="0"/>
              <a:t>Submitted to Conference Committee</a:t>
            </a:r>
          </a:p>
          <a:p>
            <a:pPr lvl="1"/>
            <a:r>
              <a:rPr lang="en-US" dirty="0"/>
              <a:t>Reviewed and present to Conference Committee</a:t>
            </a:r>
          </a:p>
          <a:p>
            <a:pPr lvl="1"/>
            <a:r>
              <a:rPr lang="en-US" dirty="0"/>
              <a:t>Discussed and endorsed at Conference Committee</a:t>
            </a:r>
          </a:p>
          <a:p>
            <a:pPr lvl="1"/>
            <a:r>
              <a:rPr lang="en-US" dirty="0"/>
              <a:t>Discussed and endorsed at Finance Committee</a:t>
            </a:r>
          </a:p>
          <a:p>
            <a:pPr lvl="1"/>
            <a:r>
              <a:rPr lang="en-US" dirty="0"/>
              <a:t>Discussed and endorsed at Region 3 ExCom</a:t>
            </a:r>
          </a:p>
          <a:p>
            <a:pPr lvl="1"/>
            <a:r>
              <a:rPr lang="en-US" dirty="0"/>
              <a:t>Approved at Region 3 Committee</a:t>
            </a:r>
          </a:p>
        </p:txBody>
      </p:sp>
    </p:spTree>
    <p:extLst>
      <p:ext uri="{BB962C8B-B14F-4D97-AF65-F5344CB8AC3E}">
        <p14:creationId xmlns:p14="http://schemas.microsoft.com/office/powerpoint/2010/main" val="1282616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EEE Brigh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A0C2F"/>
      </a:accent1>
      <a:accent2>
        <a:srgbClr val="FFA300"/>
      </a:accent2>
      <a:accent3>
        <a:srgbClr val="00843D"/>
      </a:accent3>
      <a:accent4>
        <a:srgbClr val="981D97"/>
      </a:accent4>
      <a:accent5>
        <a:srgbClr val="009CA6"/>
      </a:accent5>
      <a:accent6>
        <a:srgbClr val="00629B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EC2024_presentation template" id="{8BCE901A-D5F4-7D4E-8543-1ADBF3A806AE}" vid="{1005ADA3-03A9-AC4D-A15A-FF945BCE6B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SEC2024_presentation template</Template>
  <TotalTime>5235</TotalTime>
  <Words>635</Words>
  <Application>Microsoft Office PowerPoint</Application>
  <PresentationFormat>Widescreen</PresentationFormat>
  <Paragraphs>181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ＭＳ Ｐゴシック</vt:lpstr>
      <vt:lpstr>Arial</vt:lpstr>
      <vt:lpstr>Calibri</vt:lpstr>
      <vt:lpstr>Office Theme</vt:lpstr>
      <vt:lpstr>Conference Committee Report</vt:lpstr>
      <vt:lpstr>Conference Committee Members</vt:lpstr>
      <vt:lpstr>Conference Committee Actions</vt:lpstr>
      <vt:lpstr>Conference Committee Goals</vt:lpstr>
      <vt:lpstr>Section-run Conferences</vt:lpstr>
      <vt:lpstr>Section Conference Cookbook</vt:lpstr>
      <vt:lpstr>Section Conference Room Planner</vt:lpstr>
      <vt:lpstr>IEEE CaribCon</vt:lpstr>
      <vt:lpstr>R3 Conference Award Process</vt:lpstr>
      <vt:lpstr>IEEE SoutheastCon Award Timeline</vt:lpstr>
      <vt:lpstr>IEEE CaribCon 2028 Award Timeline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Grigorian, Eric</dc:creator>
  <cp:lastModifiedBy>Pat Donohoe</cp:lastModifiedBy>
  <cp:revision>5</cp:revision>
  <dcterms:created xsi:type="dcterms:W3CDTF">2024-01-28T22:59:39Z</dcterms:created>
  <dcterms:modified xsi:type="dcterms:W3CDTF">2025-03-26T19:30:31Z</dcterms:modified>
</cp:coreProperties>
</file>