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60" r:id="rId3"/>
    <p:sldId id="261" r:id="rId4"/>
    <p:sldId id="257" r:id="rId5"/>
    <p:sldId id="277" r:id="rId6"/>
    <p:sldId id="283" r:id="rId7"/>
    <p:sldId id="282" r:id="rId8"/>
    <p:sldId id="281" r:id="rId9"/>
    <p:sldId id="284" r:id="rId10"/>
    <p:sldId id="272" r:id="rId11"/>
    <p:sldId id="275" r:id="rId12"/>
    <p:sldId id="285" r:id="rId13"/>
    <p:sldId id="256"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D"/>
    <a:srgbClr val="E3E8EB"/>
    <a:srgbClr val="DFE3E7"/>
    <a:srgbClr val="E4E9ED"/>
    <a:srgbClr val="002A4E"/>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4660"/>
  </p:normalViewPr>
  <p:slideViewPr>
    <p:cSldViewPr snapToGrid="0">
      <p:cViewPr varScale="1">
        <p:scale>
          <a:sx n="99" d="100"/>
          <a:sy n="99" d="100"/>
        </p:scale>
        <p:origin x="1128" y="30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D2F53E-EFEB-B34D-BC95-854A908D6382}" type="slidenum">
              <a:rPr lang="en-US" smtClean="0"/>
              <a:pPr>
                <a:defRPr/>
              </a:pPr>
              <a:t>4</a:t>
            </a:fld>
            <a:endParaRPr lang="en-US"/>
          </a:p>
        </p:txBody>
      </p:sp>
    </p:spTree>
    <p:extLst>
      <p:ext uri="{BB962C8B-B14F-4D97-AF65-F5344CB8AC3E}">
        <p14:creationId xmlns:p14="http://schemas.microsoft.com/office/powerpoint/2010/main" val="111629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3/26/2025</a:t>
            </a:fld>
            <a:endParaRPr lang="en-US"/>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701" y="213459"/>
            <a:ext cx="1628452" cy="908904"/>
          </a:xfrm>
          <a:prstGeom prst="rect">
            <a:avLst/>
          </a:prstGeom>
        </p:spPr>
      </p:pic>
    </p:spTree>
    <p:extLst>
      <p:ext uri="{BB962C8B-B14F-4D97-AF65-F5344CB8AC3E}">
        <p14:creationId xmlns:p14="http://schemas.microsoft.com/office/powerpoint/2010/main" val="239967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5183188" y="1600200"/>
            <a:ext cx="6172200" cy="4700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7455495" y="6384415"/>
            <a:ext cx="2743200" cy="365125"/>
          </a:xfrm>
        </p:spPr>
        <p:txBody>
          <a:bodyPr/>
          <a:lstStyle>
            <a:lvl1pPr algn="ctr">
              <a:defRPr/>
            </a:lvl1pPr>
          </a:lstStyle>
          <a:p>
            <a:fld id="{7F9B0DC5-2C23-46EA-9207-C3334FEAA56E}" type="datetime1">
              <a:rPr lang="en-US" smtClean="0"/>
              <a:pPr/>
              <a:t>3/26/2025</a:t>
            </a:fld>
            <a:endParaRPr lang="en-US"/>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31329B70-8EB0-6BF7-8DBC-806B7142841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42705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329783C-1584-9C4D-16E4-9D8E2AD693C3}"/>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18819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329783C-1584-9C4D-16E4-9D8E2AD693C3}"/>
              </a:ext>
            </a:extLst>
          </p:cNvPr>
          <p:cNvPicPr>
            <a:picLocks noChangeAspect="1"/>
          </p:cNvPicPr>
          <p:nvPr userDrawn="1"/>
        </p:nvPicPr>
        <p:blipFill>
          <a:blip r:embed="rId3"/>
          <a:stretch>
            <a:fillRect/>
          </a:stretch>
        </p:blipFill>
        <p:spPr>
          <a:xfrm>
            <a:off x="10582672" y="8352"/>
            <a:ext cx="948242" cy="1363248"/>
          </a:xfrm>
          <a:prstGeom prst="rect">
            <a:avLst/>
          </a:prstGeom>
        </p:spPr>
      </p:pic>
      <p:sp>
        <p:nvSpPr>
          <p:cNvPr id="5" name="Content Placeholder 4">
            <a:extLst>
              <a:ext uri="{FF2B5EF4-FFF2-40B4-BE49-F238E27FC236}">
                <a16:creationId xmlns:a16="http://schemas.microsoft.com/office/drawing/2014/main" id="{41C17E5A-1FA1-4079-84B7-85DC5003C2C6}"/>
              </a:ext>
            </a:extLst>
          </p:cNvPr>
          <p:cNvSpPr>
            <a:spLocks noGrp="1"/>
          </p:cNvSpPr>
          <p:nvPr>
            <p:ph sz="quarter" idx="13"/>
          </p:nvPr>
        </p:nvSpPr>
        <p:spPr>
          <a:xfrm>
            <a:off x="4673600" y="672147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7469860" y="6369485"/>
            <a:ext cx="2743200" cy="365125"/>
          </a:xfrm>
        </p:spPr>
        <p:txBody>
          <a:bodyPr/>
          <a:lstStyle>
            <a:lvl1pPr algn="ctr">
              <a:defRPr/>
            </a:lvl1pPr>
          </a:lstStyle>
          <a:p>
            <a:fld id="{3ADABA23-1EE7-4FF7-81E1-1C903E520C5D}" type="datetime1">
              <a:rPr lang="en-US" smtClean="0"/>
              <a:pPr/>
              <a:t>3/26/2025</a:t>
            </a:fld>
            <a:endParaRPr lang="en-US"/>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FC3977CD-F53E-609A-2E0C-7B065062E2F0}"/>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0"/>
            <a:ext cx="5181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0"/>
            <a:ext cx="5181600" cy="4933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7475456" y="6356350"/>
            <a:ext cx="2743200" cy="365125"/>
          </a:xfrm>
        </p:spPr>
        <p:txBody>
          <a:bodyPr/>
          <a:lstStyle>
            <a:lvl1pPr algn="ctr">
              <a:defRPr/>
            </a:lvl1pPr>
          </a:lstStyle>
          <a:p>
            <a:fld id="{EBFD83CA-F91E-4889-B6AB-2E0D3BB037F7}" type="datetime1">
              <a:rPr lang="en-US" smtClean="0"/>
              <a:pPr/>
              <a:t>3/26/2025</a:t>
            </a:fld>
            <a:endParaRPr lang="en-US"/>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F10BC7A9-5DD8-88E1-57DA-9885FB42176F}"/>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399"/>
            <a:ext cx="5157787" cy="424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4247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7538281" y="6394821"/>
            <a:ext cx="2743200" cy="365125"/>
          </a:xfrm>
        </p:spPr>
        <p:txBody>
          <a:bodyPr/>
          <a:lstStyle>
            <a:lvl1pPr algn="ctr">
              <a:defRPr/>
            </a:lvl1pPr>
          </a:lstStyle>
          <a:p>
            <a:fld id="{52C753F6-1C0C-417A-BC3A-636F67AE8E6A}" type="datetime1">
              <a:rPr lang="en-US" smtClean="0"/>
              <a:pPr/>
              <a:t>3/26/2025</a:t>
            </a:fld>
            <a:endParaRPr lang="en-US"/>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0" name="Picture 9">
            <a:extLst>
              <a:ext uri="{FF2B5EF4-FFF2-40B4-BE49-F238E27FC236}">
                <a16:creationId xmlns:a16="http://schemas.microsoft.com/office/drawing/2014/main" id="{9050744B-24E1-6BDB-07BB-D307A6E1D565}"/>
              </a:ext>
            </a:extLst>
          </p:cNvPr>
          <p:cNvPicPr>
            <a:picLocks noChangeAspect="1"/>
          </p:cNvPicPr>
          <p:nvPr userDrawn="1"/>
        </p:nvPicPr>
        <p:blipFill>
          <a:blip r:embed="rId3"/>
          <a:stretch>
            <a:fillRect/>
          </a:stretch>
        </p:blipFill>
        <p:spPr>
          <a:xfrm>
            <a:off x="10582672" y="8352"/>
            <a:ext cx="948242" cy="1363248"/>
          </a:xfrm>
          <a:prstGeom prst="rect">
            <a:avLst/>
          </a:prstGeom>
        </p:spPr>
      </p:pic>
      <p:pic>
        <p:nvPicPr>
          <p:cNvPr id="11" name="Picture 10">
            <a:extLst>
              <a:ext uri="{FF2B5EF4-FFF2-40B4-BE49-F238E27FC236}">
                <a16:creationId xmlns:a16="http://schemas.microsoft.com/office/drawing/2014/main" id="{E08BA1DE-7833-5598-04C3-E554BC4A77A6}"/>
              </a:ext>
            </a:extLst>
          </p:cNvPr>
          <p:cNvPicPr>
            <a:picLocks noChangeAspect="1"/>
          </p:cNvPicPr>
          <p:nvPr userDrawn="1"/>
        </p:nvPicPr>
        <p:blipFill>
          <a:blip r:embed="rId3"/>
          <a:stretch>
            <a:fillRect/>
          </a:stretch>
        </p:blipFill>
        <p:spPr>
          <a:xfrm>
            <a:off x="10735072" y="160752"/>
            <a:ext cx="948242" cy="1363248"/>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7538281" y="6384415"/>
            <a:ext cx="2743200" cy="365125"/>
          </a:xfrm>
        </p:spPr>
        <p:txBody>
          <a:bodyPr/>
          <a:lstStyle>
            <a:lvl1pPr algn="ctr">
              <a:defRPr/>
            </a:lvl1pPr>
          </a:lstStyle>
          <a:p>
            <a:fld id="{F3641CA9-E3AA-4498-AC10-74A73C18C207}" type="datetime1">
              <a:rPr lang="en-US" smtClean="0"/>
              <a:pPr/>
              <a:t>3/26/2025</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4" name="Picture 3">
            <a:extLst>
              <a:ext uri="{FF2B5EF4-FFF2-40B4-BE49-F238E27FC236}">
                <a16:creationId xmlns:a16="http://schemas.microsoft.com/office/drawing/2014/main" id="{CA9BCA02-3247-AAC3-FE81-6747F1F393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7538281" y="6356349"/>
            <a:ext cx="2743200" cy="365125"/>
          </a:xfrm>
        </p:spPr>
        <p:txBody>
          <a:bodyPr/>
          <a:lstStyle>
            <a:lvl1pPr algn="ctr">
              <a:defRPr/>
            </a:lvl1pPr>
          </a:lstStyle>
          <a:p>
            <a:fld id="{E9D43D7C-EB68-4353-A5C8-0CD4D58E9116}" type="datetime1">
              <a:rPr lang="en-US" smtClean="0"/>
              <a:pPr/>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E14205D6-895C-E2D2-2689-08473AB380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3" name="Picture 2">
            <a:extLst>
              <a:ext uri="{FF2B5EF4-FFF2-40B4-BE49-F238E27FC236}">
                <a16:creationId xmlns:a16="http://schemas.microsoft.com/office/drawing/2014/main" id="{E11F65BB-C8BE-5B8B-6ED5-E5840BF19AF3}"/>
              </a:ext>
            </a:extLst>
          </p:cNvPr>
          <p:cNvPicPr>
            <a:picLocks noChangeAspect="1"/>
          </p:cNvPicPr>
          <p:nvPr userDrawn="1"/>
        </p:nvPicPr>
        <p:blipFill>
          <a:blip r:embed="rId2"/>
          <a:stretch>
            <a:fillRect/>
          </a:stretch>
        </p:blipFill>
        <p:spPr>
          <a:xfrm>
            <a:off x="10582672" y="8352"/>
            <a:ext cx="948242" cy="1363248"/>
          </a:xfrm>
          <a:prstGeom prst="rect">
            <a:avLst/>
          </a:prstGeom>
        </p:spPr>
      </p:pic>
    </p:spTree>
    <p:extLst>
      <p:ext uri="{BB962C8B-B14F-4D97-AF65-F5344CB8AC3E}">
        <p14:creationId xmlns:p14="http://schemas.microsoft.com/office/powerpoint/2010/main" val="8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7538281" y="6356350"/>
            <a:ext cx="2743200" cy="365125"/>
          </a:xfrm>
        </p:spPr>
        <p:txBody>
          <a:bodyPr/>
          <a:lstStyle>
            <a:lvl1pPr algn="ctr">
              <a:defRPr/>
            </a:lvl1pPr>
          </a:lstStyle>
          <a:p>
            <a:fld id="{623B2362-B003-4262-AB00-599FB7FA1887}" type="datetime1">
              <a:rPr lang="en-US" smtClean="0"/>
              <a:pPr/>
              <a:t>3/26/2025</a:t>
            </a:fld>
            <a:endParaRPr lang="en-US"/>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5183188" y="1600199"/>
            <a:ext cx="6172200" cy="4700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D09D575-8033-E951-83C6-AF12E7495BE6}"/>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21212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E9083D1-6D31-4A34-9FB3-2BA837F6CB85}" type="datetime1">
              <a:rPr lang="en-US" smtClean="0"/>
              <a:t>3/26/2025</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l"/>
            <a:fld id="{FE9165D2-D3B6-435C-A2E0-8337FBEE834F}" type="slidenum">
              <a:rPr lang="en-US" smtClean="0"/>
              <a:pPr algn="l"/>
              <a:t>‹#›</a:t>
            </a:fld>
            <a:endParaRPr lang="en-US" dirty="0"/>
          </a:p>
        </p:txBody>
      </p:sp>
      <p:sp>
        <p:nvSpPr>
          <p:cNvPr id="5" name="TextBox 4">
            <a:extLst>
              <a:ext uri="{FF2B5EF4-FFF2-40B4-BE49-F238E27FC236}">
                <a16:creationId xmlns:a16="http://schemas.microsoft.com/office/drawing/2014/main" id="{48875A42-3E08-BA07-4EAF-7048CAD01F80}"/>
              </a:ext>
            </a:extLst>
          </p:cNvPr>
          <p:cNvSpPr txBox="1"/>
          <p:nvPr userDrawn="1"/>
        </p:nvSpPr>
        <p:spPr>
          <a:xfrm>
            <a:off x="4105072" y="6390273"/>
            <a:ext cx="3936975" cy="369332"/>
          </a:xfrm>
          <a:prstGeom prst="rect">
            <a:avLst/>
          </a:prstGeom>
          <a:noFill/>
        </p:spPr>
        <p:txBody>
          <a:bodyPr wrap="none" rtlCol="0">
            <a:spAutoFit/>
          </a:bodyPr>
          <a:lstStyle/>
          <a:p>
            <a:r>
              <a:rPr lang="en-US" dirty="0"/>
              <a:t>IEEE SoutheastCon 2025 – Charlotte, NC</a:t>
            </a:r>
          </a:p>
        </p:txBody>
      </p:sp>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 id="2147483659" r:id="rId11"/>
  </p:sldLayoutIdLst>
  <p:hf sldNum="0"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live.runmyprocess.com/live/2215365968/appli/374985?P_mode=LIVE-"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r3-ssc@ieee.org" TargetMode="External"/><Relationship Id="rId4" Type="http://schemas.openxmlformats.org/officeDocument/2006/relationships/hyperlink" Target="https://kb.ieee.org/r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E6EDB-0477-2ADB-78BE-CF139FC129D3}"/>
              </a:ext>
            </a:extLst>
          </p:cNvPr>
          <p:cNvSpPr>
            <a:spLocks noGrp="1"/>
          </p:cNvSpPr>
          <p:nvPr>
            <p:ph type="ctrTitle"/>
          </p:nvPr>
        </p:nvSpPr>
        <p:spPr/>
        <p:txBody>
          <a:bodyPr/>
          <a:lstStyle/>
          <a:p>
            <a:r>
              <a:rPr lang="en-US" dirty="0"/>
              <a:t>Section Support Committee</a:t>
            </a:r>
          </a:p>
        </p:txBody>
      </p:sp>
      <p:sp>
        <p:nvSpPr>
          <p:cNvPr id="5" name="Subtitle 4">
            <a:extLst>
              <a:ext uri="{FF2B5EF4-FFF2-40B4-BE49-F238E27FC236}">
                <a16:creationId xmlns:a16="http://schemas.microsoft.com/office/drawing/2014/main" id="{A20537DC-833D-D49C-EC88-B8C300EDA39A}"/>
              </a:ext>
            </a:extLst>
          </p:cNvPr>
          <p:cNvSpPr>
            <a:spLocks noGrp="1"/>
          </p:cNvSpPr>
          <p:nvPr>
            <p:ph type="subTitle" idx="1"/>
          </p:nvPr>
        </p:nvSpPr>
        <p:spPr/>
        <p:txBody>
          <a:bodyPr/>
          <a:lstStyle/>
          <a:p>
            <a:r>
              <a:rPr lang="en-US" b="1" dirty="0"/>
              <a:t>How We Can Support You!</a:t>
            </a:r>
          </a:p>
          <a:p>
            <a:r>
              <a:rPr lang="en-US" dirty="0"/>
              <a:t>March 29, 2025</a:t>
            </a:r>
          </a:p>
        </p:txBody>
      </p:sp>
    </p:spTree>
    <p:extLst>
      <p:ext uri="{BB962C8B-B14F-4D97-AF65-F5344CB8AC3E}">
        <p14:creationId xmlns:p14="http://schemas.microsoft.com/office/powerpoint/2010/main" val="333581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1FEDD-B928-B1FE-1392-EFC322CC7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F50B8-7281-7D2E-2808-609FFC192F32}"/>
              </a:ext>
            </a:extLst>
          </p:cNvPr>
          <p:cNvSpPr>
            <a:spLocks noGrp="1"/>
          </p:cNvSpPr>
          <p:nvPr>
            <p:ph type="title"/>
          </p:nvPr>
        </p:nvSpPr>
        <p:spPr/>
        <p:txBody>
          <a:bodyPr/>
          <a:lstStyle/>
          <a:p>
            <a:r>
              <a:rPr lang="en-US" dirty="0"/>
              <a:t>Projects - Funding Opportunities</a:t>
            </a:r>
          </a:p>
        </p:txBody>
      </p:sp>
      <p:sp>
        <p:nvSpPr>
          <p:cNvPr id="3" name="Content Placeholder 2">
            <a:extLst>
              <a:ext uri="{FF2B5EF4-FFF2-40B4-BE49-F238E27FC236}">
                <a16:creationId xmlns:a16="http://schemas.microsoft.com/office/drawing/2014/main" id="{DE7A20B6-D230-794C-0FFF-93BC58CBCC7B}"/>
              </a:ext>
            </a:extLst>
          </p:cNvPr>
          <p:cNvSpPr>
            <a:spLocks noGrp="1"/>
          </p:cNvSpPr>
          <p:nvPr>
            <p:ph idx="1"/>
          </p:nvPr>
        </p:nvSpPr>
        <p:spPr/>
        <p:txBody>
          <a:bodyPr>
            <a:normAutofit fontScale="70000" lnSpcReduction="20000"/>
          </a:bodyPr>
          <a:lstStyle/>
          <a:p>
            <a:r>
              <a:rPr lang="en-US" dirty="0"/>
              <a:t>MGA Surplus</a:t>
            </a:r>
          </a:p>
          <a:p>
            <a:pPr lvl="1"/>
            <a:r>
              <a:rPr lang="en-US" dirty="0"/>
              <a:t>More on this tomorrow</a:t>
            </a:r>
          </a:p>
          <a:p>
            <a:r>
              <a:rPr lang="en-US" dirty="0"/>
              <a:t>Engineering Projects In Community Service (EPICS)</a:t>
            </a:r>
          </a:p>
          <a:p>
            <a:pPr lvl="1"/>
            <a:r>
              <a:rPr lang="en-US" dirty="0"/>
              <a:t>Provides funding, support, mentorship, and visibility for engineering projects in the following areas of community improvement: Access and abilities, Human services, Environment, Education</a:t>
            </a:r>
          </a:p>
          <a:p>
            <a:pPr lvl="1"/>
            <a:r>
              <a:rPr lang="en-US" dirty="0"/>
              <a:t>$1k-$10k/project, Due May 1 and October 1 in 2025</a:t>
            </a:r>
          </a:p>
          <a:p>
            <a:r>
              <a:rPr lang="en-US" dirty="0"/>
              <a:t>New Initiatives Committee (NIC)</a:t>
            </a:r>
          </a:p>
          <a:p>
            <a:pPr lvl="1"/>
            <a:r>
              <a:rPr lang="en-US" dirty="0"/>
              <a:t>Support potential new programs, products, or services that will provide significant benefit to IEEE members, the public, the technical community, and customers, or which could have lasting impact on IEEE or its business processes. Initiatives must be of strategic importance to IEEE</a:t>
            </a:r>
          </a:p>
          <a:p>
            <a:pPr lvl="1"/>
            <a:r>
              <a:rPr lang="en-US" dirty="0"/>
              <a:t>Seed grants or larger New Initiatives, No submission deadlines</a:t>
            </a:r>
          </a:p>
          <a:p>
            <a:r>
              <a:rPr lang="en-US" dirty="0"/>
              <a:t>Future Directions Initiative</a:t>
            </a:r>
          </a:p>
          <a:p>
            <a:pPr lvl="1"/>
            <a:r>
              <a:rPr lang="en-US" dirty="0"/>
              <a:t>Seeking longer-term cross-collaborative engagement among industry, academia, and government striving to develop and deploy various future technologies</a:t>
            </a:r>
          </a:p>
          <a:p>
            <a:r>
              <a:rPr lang="en-US" dirty="0"/>
              <a:t>Region 3 Projects Grant</a:t>
            </a:r>
          </a:p>
          <a:p>
            <a:pPr lvl="1"/>
            <a:r>
              <a:rPr lang="en-US" dirty="0"/>
              <a:t>$1-1.5k average award</a:t>
            </a:r>
          </a:p>
          <a:p>
            <a:pPr lvl="1"/>
            <a:r>
              <a:rPr lang="en-US" dirty="0"/>
              <a:t>Align with IEEE Future Directions Committee New Initiatives</a:t>
            </a:r>
          </a:p>
          <a:p>
            <a:pPr lvl="1"/>
            <a:r>
              <a:rPr lang="en-US" dirty="0"/>
              <a:t>Application process begins in May</a:t>
            </a:r>
          </a:p>
          <a:p>
            <a:endParaRPr lang="en-US" dirty="0"/>
          </a:p>
        </p:txBody>
      </p:sp>
    </p:spTree>
    <p:extLst>
      <p:ext uri="{BB962C8B-B14F-4D97-AF65-F5344CB8AC3E}">
        <p14:creationId xmlns:p14="http://schemas.microsoft.com/office/powerpoint/2010/main" val="192979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lstStyle/>
          <a:p>
            <a:r>
              <a:rPr lang="en-US" dirty="0"/>
              <a:t>Senior Members – Process</a:t>
            </a:r>
          </a:p>
        </p:txBody>
      </p:sp>
      <p:sp>
        <p:nvSpPr>
          <p:cNvPr id="3" name="Content Placeholder 2">
            <a:extLst>
              <a:ext uri="{FF2B5EF4-FFF2-40B4-BE49-F238E27FC236}">
                <a16:creationId xmlns:a16="http://schemas.microsoft.com/office/drawing/2014/main" id="{8C98F4F2-9D58-2CB0-CA76-7E6CD9A9ACD7}"/>
              </a:ext>
            </a:extLst>
          </p:cNvPr>
          <p:cNvSpPr>
            <a:spLocks noGrp="1"/>
          </p:cNvSpPr>
          <p:nvPr>
            <p:ph idx="1"/>
          </p:nvPr>
        </p:nvSpPr>
        <p:spPr>
          <a:xfrm>
            <a:off x="708752" y="1371598"/>
            <a:ext cx="10645048" cy="4933555"/>
          </a:xfrm>
        </p:spPr>
        <p:txBody>
          <a:bodyPr>
            <a:normAutofit lnSpcReduction="10000"/>
          </a:bodyPr>
          <a:lstStyle/>
          <a:p>
            <a:r>
              <a:rPr lang="en-US" dirty="0"/>
              <a:t>Have everything ready, SM Resume, Nominator, References, and IEEE Member Numbers</a:t>
            </a:r>
          </a:p>
          <a:p>
            <a:r>
              <a:rPr lang="en-US" dirty="0"/>
              <a:t>Go to the application website</a:t>
            </a:r>
          </a:p>
          <a:p>
            <a:pPr lvl="1"/>
            <a:r>
              <a:rPr lang="en-US" dirty="0">
                <a:hlinkClick r:id="rId2"/>
              </a:rPr>
              <a:t>https://live.runmyprocess.com/live/2215365968/appli/374985?P_mode=LIVE-</a:t>
            </a:r>
            <a:r>
              <a:rPr lang="en-US" dirty="0"/>
              <a:t> </a:t>
            </a:r>
          </a:p>
          <a:p>
            <a:r>
              <a:rPr lang="en-US" dirty="0"/>
              <a:t>Have everything ready, SM Resume, Nominator, References, and IEEE Member Numbers</a:t>
            </a:r>
          </a:p>
          <a:p>
            <a:r>
              <a:rPr lang="en-US" dirty="0"/>
              <a:t>Complete the nomination – last step enter your references members numbers under References Tab</a:t>
            </a:r>
          </a:p>
          <a:p>
            <a:r>
              <a:rPr lang="en-US" dirty="0"/>
              <a:t>“Meet” with your references</a:t>
            </a:r>
          </a:p>
          <a:p>
            <a:endParaRPr lang="en-US" dirty="0"/>
          </a:p>
        </p:txBody>
      </p:sp>
    </p:spTree>
    <p:extLst>
      <p:ext uri="{BB962C8B-B14F-4D97-AF65-F5344CB8AC3E}">
        <p14:creationId xmlns:p14="http://schemas.microsoft.com/office/powerpoint/2010/main" val="136563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963E-BA19-4367-AD2A-214D994BE5C9}"/>
              </a:ext>
            </a:extLst>
          </p:cNvPr>
          <p:cNvSpPr>
            <a:spLocks noGrp="1"/>
          </p:cNvSpPr>
          <p:nvPr>
            <p:ph type="title"/>
          </p:nvPr>
        </p:nvSpPr>
        <p:spPr/>
        <p:txBody>
          <a:bodyPr/>
          <a:lstStyle/>
          <a:p>
            <a:r>
              <a:rPr lang="en-US" dirty="0"/>
              <a:t>Life Members</a:t>
            </a:r>
          </a:p>
        </p:txBody>
      </p:sp>
      <p:sp>
        <p:nvSpPr>
          <p:cNvPr id="3" name="Content Placeholder 2">
            <a:extLst>
              <a:ext uri="{FF2B5EF4-FFF2-40B4-BE49-F238E27FC236}">
                <a16:creationId xmlns:a16="http://schemas.microsoft.com/office/drawing/2014/main" id="{DF1E026A-F35C-4752-8DF0-557A409123BE}"/>
              </a:ext>
            </a:extLst>
          </p:cNvPr>
          <p:cNvSpPr>
            <a:spLocks noGrp="1"/>
          </p:cNvSpPr>
          <p:nvPr>
            <p:ph idx="1"/>
          </p:nvPr>
        </p:nvSpPr>
        <p:spPr/>
        <p:txBody>
          <a:bodyPr>
            <a:normAutofit fontScale="92500" lnSpcReduction="10000"/>
          </a:bodyPr>
          <a:lstStyle/>
          <a:p>
            <a:r>
              <a:rPr lang="en-US" dirty="0"/>
              <a:t>Benefit Forming LMAG</a:t>
            </a:r>
          </a:p>
          <a:p>
            <a:pPr lvl="1"/>
            <a:r>
              <a:rPr lang="en-US" dirty="0"/>
              <a:t>Section gets yearly rebates if the LMAG is in good-standing.</a:t>
            </a:r>
          </a:p>
          <a:p>
            <a:pPr lvl="1"/>
            <a:r>
              <a:rPr lang="en-US" dirty="0"/>
              <a:t>LMAG event expenses supported by LMC per IEEE Foundation Policy.</a:t>
            </a:r>
          </a:p>
          <a:p>
            <a:pPr lvl="1"/>
            <a:r>
              <a:rPr lang="en-US" dirty="0"/>
              <a:t>LMAG can engage LMs effectively for supporting Sections and LMs remain active in the Section programs.</a:t>
            </a:r>
          </a:p>
          <a:p>
            <a:pPr lvl="1"/>
            <a:r>
              <a:rPr lang="en-US" dirty="0"/>
              <a:t>LMs and LMAGs in the region qualifies for awards nomination.</a:t>
            </a:r>
          </a:p>
          <a:p>
            <a:pPr lvl="2"/>
            <a:r>
              <a:rPr lang="en-US" dirty="0"/>
              <a:t>Region and Global LMAG Achievement Awards and Life Member Individual Service Awards</a:t>
            </a:r>
          </a:p>
          <a:p>
            <a:pPr lvl="1"/>
            <a:r>
              <a:rPr lang="en-US" dirty="0"/>
              <a:t>Activities of interest to life members are supported at local level. </a:t>
            </a:r>
          </a:p>
          <a:p>
            <a:pPr lvl="1"/>
            <a:r>
              <a:rPr lang="en-US" dirty="0"/>
              <a:t>Existing LMAGs  should have at least two events identified per year in v-Tools events list and six events per year to be in good standing. </a:t>
            </a:r>
          </a:p>
          <a:p>
            <a:r>
              <a:rPr lang="en-US" dirty="0"/>
              <a:t>How LMC Gives Back</a:t>
            </a:r>
          </a:p>
          <a:p>
            <a:pPr lvl="1"/>
            <a:r>
              <a:rPr lang="en-US" dirty="0"/>
              <a:t>LMC Region Funding (3 options)</a:t>
            </a:r>
          </a:p>
          <a:p>
            <a:pPr lvl="1"/>
            <a:r>
              <a:rPr lang="en-US" dirty="0"/>
              <a:t>Grants (13 options)</a:t>
            </a:r>
          </a:p>
          <a:p>
            <a:pPr lvl="1"/>
            <a:r>
              <a:rPr lang="en-US" dirty="0"/>
              <a:t>LMC Fellowships, Prizes, and Medals (4 options)</a:t>
            </a:r>
          </a:p>
          <a:p>
            <a:endParaRPr lang="en-US" dirty="0"/>
          </a:p>
        </p:txBody>
      </p:sp>
    </p:spTree>
    <p:extLst>
      <p:ext uri="{BB962C8B-B14F-4D97-AF65-F5344CB8AC3E}">
        <p14:creationId xmlns:p14="http://schemas.microsoft.com/office/powerpoint/2010/main" val="218866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838200" y="365125"/>
            <a:ext cx="9380456"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29B"/>
              </a:buClr>
              <a:buSzPts val="4800"/>
              <a:buFont typeface="Calibri"/>
              <a:buNone/>
            </a:pPr>
            <a:r>
              <a:rPr lang="en-US"/>
              <a:t>Women In Engineering </a:t>
            </a:r>
            <a:endParaRPr/>
          </a:p>
        </p:txBody>
      </p:sp>
      <p:sp>
        <p:nvSpPr>
          <p:cNvPr id="93" name="Google Shape;93;p3"/>
          <p:cNvSpPr txBox="1">
            <a:spLocks noGrp="1"/>
          </p:cNvSpPr>
          <p:nvPr>
            <p:ph type="body" idx="1"/>
          </p:nvPr>
        </p:nvSpPr>
        <p:spPr>
          <a:xfrm>
            <a:off x="838200" y="1371600"/>
            <a:ext cx="7370400" cy="4933500"/>
          </a:xfrm>
          <a:prstGeom prst="rect">
            <a:avLst/>
          </a:prstGeom>
          <a:noFill/>
          <a:ln>
            <a:noFill/>
          </a:ln>
        </p:spPr>
        <p:txBody>
          <a:bodyPr spcFirstLastPara="1" wrap="square" lIns="91425" tIns="45700" rIns="91425" bIns="45700" anchor="t" anchorCtr="0">
            <a:normAutofit fontScale="40000" lnSpcReduction="20000"/>
          </a:bodyPr>
          <a:lstStyle/>
          <a:p>
            <a:pPr marL="457200" lvl="0" indent="-377190" algn="l" rtl="0">
              <a:lnSpc>
                <a:spcPct val="90000"/>
              </a:lnSpc>
              <a:spcBef>
                <a:spcPts val="0"/>
              </a:spcBef>
              <a:spcAft>
                <a:spcPts val="0"/>
              </a:spcAft>
              <a:buClr>
                <a:srgbClr val="00629B"/>
              </a:buClr>
              <a:buSzPct val="100000"/>
              <a:buChar char="•"/>
            </a:pPr>
            <a:r>
              <a:rPr lang="en-US" sz="5850" b="1">
                <a:solidFill>
                  <a:srgbClr val="00629B"/>
                </a:solidFill>
              </a:rPr>
              <a:t>Significant Achievements</a:t>
            </a:r>
            <a:endParaRPr sz="5850" b="1">
              <a:solidFill>
                <a:srgbClr val="00629B"/>
              </a:solidFill>
            </a:endParaRPr>
          </a:p>
          <a:p>
            <a:pPr marL="914400" lvl="1" indent="-377190" algn="l" rtl="0">
              <a:lnSpc>
                <a:spcPct val="90000"/>
              </a:lnSpc>
              <a:spcBef>
                <a:spcPts val="0"/>
              </a:spcBef>
              <a:spcAft>
                <a:spcPts val="0"/>
              </a:spcAft>
              <a:buClr>
                <a:srgbClr val="00629B"/>
              </a:buClr>
              <a:buSzPct val="100000"/>
              <a:buChar char="•"/>
            </a:pPr>
            <a:r>
              <a:rPr lang="en-US" sz="5850">
                <a:solidFill>
                  <a:srgbClr val="00629B"/>
                </a:solidFill>
              </a:rPr>
              <a:t>Launching the Region-wide WiE Monthly Meetings (last Thursdays @ 6pm)</a:t>
            </a:r>
            <a:endParaRPr sz="5850">
              <a:solidFill>
                <a:srgbClr val="00629B"/>
              </a:solidFill>
            </a:endParaRPr>
          </a:p>
          <a:p>
            <a:pPr marL="914400" lvl="1" indent="-377190" algn="l" rtl="0">
              <a:lnSpc>
                <a:spcPct val="90000"/>
              </a:lnSpc>
              <a:spcBef>
                <a:spcPts val="0"/>
              </a:spcBef>
              <a:spcAft>
                <a:spcPts val="0"/>
              </a:spcAft>
              <a:buClr>
                <a:srgbClr val="00629B"/>
              </a:buClr>
              <a:buSzPct val="100000"/>
              <a:buChar char="•"/>
            </a:pPr>
            <a:r>
              <a:rPr lang="en-US" sz="5850">
                <a:solidFill>
                  <a:srgbClr val="00629B"/>
                </a:solidFill>
              </a:rPr>
              <a:t>Submitting 7 Senior Member applications for 23 March A&amp;A Panel</a:t>
            </a:r>
            <a:endParaRPr sz="5850">
              <a:solidFill>
                <a:srgbClr val="00629B"/>
              </a:solidFill>
            </a:endParaRPr>
          </a:p>
          <a:p>
            <a:pPr marL="914400" lvl="1" indent="-377190" algn="l" rtl="0">
              <a:lnSpc>
                <a:spcPct val="90000"/>
              </a:lnSpc>
              <a:spcBef>
                <a:spcPts val="0"/>
              </a:spcBef>
              <a:spcAft>
                <a:spcPts val="0"/>
              </a:spcAft>
              <a:buClr>
                <a:srgbClr val="00629B"/>
              </a:buClr>
              <a:buSzPct val="100000"/>
              <a:buChar char="•"/>
            </a:pPr>
            <a:r>
              <a:rPr lang="en-US" sz="5850">
                <a:solidFill>
                  <a:srgbClr val="00629B"/>
                </a:solidFill>
              </a:rPr>
              <a:t>Welcoming new Jacksonville Section WiE AG</a:t>
            </a:r>
            <a:endParaRPr sz="5850">
              <a:solidFill>
                <a:srgbClr val="00629B"/>
              </a:solidFill>
            </a:endParaRPr>
          </a:p>
          <a:p>
            <a:pPr marL="914400" lvl="1" indent="-377190" algn="l" rtl="0">
              <a:lnSpc>
                <a:spcPct val="90000"/>
              </a:lnSpc>
              <a:spcBef>
                <a:spcPts val="0"/>
              </a:spcBef>
              <a:spcAft>
                <a:spcPts val="0"/>
              </a:spcAft>
              <a:buClr>
                <a:srgbClr val="00629B"/>
              </a:buClr>
              <a:buSzPct val="100000"/>
              <a:buChar char="•"/>
            </a:pPr>
            <a:r>
              <a:rPr lang="en-US" sz="5850">
                <a:solidFill>
                  <a:srgbClr val="00629B"/>
                </a:solidFill>
              </a:rPr>
              <a:t>Forming intra- &amp; inter-Regional connections</a:t>
            </a:r>
            <a:endParaRPr sz="5850">
              <a:solidFill>
                <a:srgbClr val="00629B"/>
              </a:solidFill>
            </a:endParaRPr>
          </a:p>
          <a:p>
            <a:pPr marL="914400" lvl="0" indent="0" algn="l" rtl="0">
              <a:lnSpc>
                <a:spcPct val="90000"/>
              </a:lnSpc>
              <a:spcBef>
                <a:spcPts val="0"/>
              </a:spcBef>
              <a:spcAft>
                <a:spcPts val="0"/>
              </a:spcAft>
              <a:buNone/>
            </a:pPr>
            <a:endParaRPr sz="5850">
              <a:solidFill>
                <a:srgbClr val="00629B"/>
              </a:solidFill>
            </a:endParaRPr>
          </a:p>
          <a:p>
            <a:pPr marL="457200" lvl="0" indent="-377190" algn="l" rtl="0">
              <a:lnSpc>
                <a:spcPct val="90000"/>
              </a:lnSpc>
              <a:spcBef>
                <a:spcPts val="0"/>
              </a:spcBef>
              <a:spcAft>
                <a:spcPts val="0"/>
              </a:spcAft>
              <a:buClr>
                <a:srgbClr val="00629B"/>
              </a:buClr>
              <a:buSzPct val="100000"/>
              <a:buChar char="•"/>
            </a:pPr>
            <a:r>
              <a:rPr lang="en-US" sz="5850" b="1">
                <a:solidFill>
                  <a:srgbClr val="00629B"/>
                </a:solidFill>
              </a:rPr>
              <a:t>Challenges</a:t>
            </a:r>
            <a:endParaRPr sz="5850" b="1">
              <a:solidFill>
                <a:srgbClr val="00629B"/>
              </a:solidFill>
            </a:endParaRPr>
          </a:p>
          <a:p>
            <a:pPr marL="914400" marR="0" lvl="1" indent="-377190" algn="l" rtl="0">
              <a:lnSpc>
                <a:spcPct val="90000"/>
              </a:lnSpc>
              <a:spcBef>
                <a:spcPts val="0"/>
              </a:spcBef>
              <a:spcAft>
                <a:spcPts val="0"/>
              </a:spcAft>
              <a:buClr>
                <a:srgbClr val="00629B"/>
              </a:buClr>
              <a:buSzPct val="100000"/>
              <a:buChar char="•"/>
            </a:pPr>
            <a:r>
              <a:rPr lang="en-US" sz="5850">
                <a:solidFill>
                  <a:srgbClr val="00629B"/>
                </a:solidFill>
              </a:rPr>
              <a:t>Reaching all R3 WiE Members via vTools</a:t>
            </a:r>
            <a:endParaRPr sz="5850">
              <a:solidFill>
                <a:srgbClr val="00629B"/>
              </a:solidFill>
            </a:endParaRPr>
          </a:p>
          <a:p>
            <a:pPr marL="914400" marR="0" lvl="1" indent="-377190" algn="l" rtl="0">
              <a:lnSpc>
                <a:spcPct val="90000"/>
              </a:lnSpc>
              <a:spcBef>
                <a:spcPts val="0"/>
              </a:spcBef>
              <a:spcAft>
                <a:spcPts val="0"/>
              </a:spcAft>
              <a:buClr>
                <a:srgbClr val="00629B"/>
              </a:buClr>
              <a:buSzPct val="100000"/>
              <a:buChar char="•"/>
            </a:pPr>
            <a:r>
              <a:rPr lang="en-US" sz="5850">
                <a:solidFill>
                  <a:srgbClr val="00629B"/>
                </a:solidFill>
              </a:rPr>
              <a:t>Forming new AGs in Sections with clusters of &gt;10 WiE members (on Global WiE’s radar)</a:t>
            </a:r>
            <a:endParaRPr sz="5850">
              <a:solidFill>
                <a:srgbClr val="00629B"/>
              </a:solidFill>
            </a:endParaRPr>
          </a:p>
          <a:p>
            <a:pPr marL="914400" marR="0" lvl="0" indent="0" algn="l" rtl="0">
              <a:lnSpc>
                <a:spcPct val="90000"/>
              </a:lnSpc>
              <a:spcBef>
                <a:spcPts val="0"/>
              </a:spcBef>
              <a:spcAft>
                <a:spcPts val="0"/>
              </a:spcAft>
              <a:buNone/>
            </a:pPr>
            <a:endParaRPr sz="5850">
              <a:solidFill>
                <a:srgbClr val="00629B"/>
              </a:solidFill>
            </a:endParaRPr>
          </a:p>
          <a:p>
            <a:pPr marL="457200" lvl="0" indent="-377190" algn="l" rtl="0">
              <a:lnSpc>
                <a:spcPct val="90000"/>
              </a:lnSpc>
              <a:spcBef>
                <a:spcPts val="0"/>
              </a:spcBef>
              <a:spcAft>
                <a:spcPts val="0"/>
              </a:spcAft>
              <a:buClr>
                <a:srgbClr val="00629B"/>
              </a:buClr>
              <a:buSzPct val="100000"/>
              <a:buChar char="•"/>
            </a:pPr>
            <a:r>
              <a:rPr lang="en-US" sz="5850" b="1">
                <a:solidFill>
                  <a:srgbClr val="00629B"/>
                </a:solidFill>
              </a:rPr>
              <a:t>Support Needed</a:t>
            </a:r>
            <a:endParaRPr sz="5850" b="1">
              <a:solidFill>
                <a:srgbClr val="00629B"/>
              </a:solidFill>
            </a:endParaRPr>
          </a:p>
          <a:p>
            <a:pPr marL="914400" lvl="1" indent="-377190" algn="l" rtl="0">
              <a:lnSpc>
                <a:spcPct val="90000"/>
              </a:lnSpc>
              <a:spcBef>
                <a:spcPts val="0"/>
              </a:spcBef>
              <a:spcAft>
                <a:spcPts val="0"/>
              </a:spcAft>
              <a:buClr>
                <a:srgbClr val="00629B"/>
              </a:buClr>
              <a:buSzPct val="100000"/>
              <a:buChar char="•"/>
            </a:pPr>
            <a:r>
              <a:rPr lang="en-US" sz="5850">
                <a:solidFill>
                  <a:srgbClr val="00629B"/>
                </a:solidFill>
              </a:rPr>
              <a:t>Suggestions for virtual speakers</a:t>
            </a:r>
            <a:endParaRPr sz="5850">
              <a:solidFill>
                <a:srgbClr val="00629B"/>
              </a:solidFill>
            </a:endParaRPr>
          </a:p>
          <a:p>
            <a:pPr marL="914400" lvl="1" indent="-377190" algn="l" rtl="0">
              <a:lnSpc>
                <a:spcPct val="90000"/>
              </a:lnSpc>
              <a:spcBef>
                <a:spcPts val="0"/>
              </a:spcBef>
              <a:spcAft>
                <a:spcPts val="0"/>
              </a:spcAft>
              <a:buClr>
                <a:srgbClr val="00629B"/>
              </a:buClr>
              <a:buSzPct val="100000"/>
              <a:buChar char="•"/>
            </a:pPr>
            <a:r>
              <a:rPr lang="en-US" sz="5850">
                <a:solidFill>
                  <a:srgbClr val="00629B"/>
                </a:solidFill>
              </a:rPr>
              <a:t>Training on funding opportunities and proposal writing</a:t>
            </a:r>
            <a:endParaRPr sz="5850">
              <a:solidFill>
                <a:srgbClr val="00629B"/>
              </a:solidFill>
            </a:endParaRPr>
          </a:p>
          <a:p>
            <a:pPr marL="914400" lvl="1" indent="-377190" algn="l" rtl="0">
              <a:lnSpc>
                <a:spcPct val="90000"/>
              </a:lnSpc>
              <a:spcBef>
                <a:spcPts val="0"/>
              </a:spcBef>
              <a:spcAft>
                <a:spcPts val="0"/>
              </a:spcAft>
              <a:buClr>
                <a:srgbClr val="00629B"/>
              </a:buClr>
              <a:buSzPct val="100000"/>
              <a:buChar char="•"/>
            </a:pPr>
            <a:r>
              <a:rPr lang="en-US" sz="5850">
                <a:solidFill>
                  <a:srgbClr val="00629B"/>
                </a:solidFill>
              </a:rPr>
              <a:t>Establishment of a Region 3 WiE Flagship event </a:t>
            </a:r>
            <a:endParaRPr sz="5850">
              <a:solidFill>
                <a:srgbClr val="00629B"/>
              </a:solidFill>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pic>
        <p:nvPicPr>
          <p:cNvPr id="94" name="Google Shape;94;p3" title="Screenshot 2025-02-27 183244.png"/>
          <p:cNvPicPr preferRelativeResize="0"/>
          <p:nvPr/>
        </p:nvPicPr>
        <p:blipFill>
          <a:blip r:embed="rId3">
            <a:alphaModFix/>
          </a:blip>
          <a:stretch>
            <a:fillRect/>
          </a:stretch>
        </p:blipFill>
        <p:spPr>
          <a:xfrm>
            <a:off x="8341032" y="1508425"/>
            <a:ext cx="3580825" cy="2139825"/>
          </a:xfrm>
          <a:prstGeom prst="rect">
            <a:avLst/>
          </a:prstGeom>
          <a:noFill/>
          <a:ln>
            <a:noFill/>
          </a:ln>
        </p:spPr>
      </p:pic>
      <p:pic>
        <p:nvPicPr>
          <p:cNvPr id="95" name="Google Shape;95;p3" title="PXL_20250316_153746804.jpg"/>
          <p:cNvPicPr preferRelativeResize="0"/>
          <p:nvPr/>
        </p:nvPicPr>
        <p:blipFill>
          <a:blip r:embed="rId4">
            <a:alphaModFix/>
          </a:blip>
          <a:stretch>
            <a:fillRect/>
          </a:stretch>
        </p:blipFill>
        <p:spPr>
          <a:xfrm>
            <a:off x="8341025" y="3800650"/>
            <a:ext cx="2708951" cy="20330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8E6ED7-EEC0-421D-A8EB-C2CCD7343CD5}"/>
              </a:ext>
            </a:extLst>
          </p:cNvPr>
          <p:cNvSpPr>
            <a:spLocks noGrp="1"/>
          </p:cNvSpPr>
          <p:nvPr>
            <p:ph type="ctrTitle"/>
          </p:nvPr>
        </p:nvSpPr>
        <p:spPr/>
        <p:txBody>
          <a:bodyPr/>
          <a:lstStyle/>
          <a:p>
            <a:r>
              <a:rPr lang="en-US" dirty="0"/>
              <a:t>Thanks!</a:t>
            </a:r>
          </a:p>
        </p:txBody>
      </p:sp>
    </p:spTree>
    <p:extLst>
      <p:ext uri="{BB962C8B-B14F-4D97-AF65-F5344CB8AC3E}">
        <p14:creationId xmlns:p14="http://schemas.microsoft.com/office/powerpoint/2010/main" val="75691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 Sections</a:t>
            </a:r>
          </a:p>
        </p:txBody>
      </p:sp>
      <p:sp>
        <p:nvSpPr>
          <p:cNvPr id="6" name="Content Placeholder 5"/>
          <p:cNvSpPr>
            <a:spLocks noGrp="1"/>
          </p:cNvSpPr>
          <p:nvPr>
            <p:ph idx="1"/>
          </p:nvPr>
        </p:nvSpPr>
        <p:spPr/>
        <p:txBody>
          <a:bodyPr/>
          <a:lstStyle/>
          <a:p>
            <a:r>
              <a:rPr lang="en-US" dirty="0"/>
              <a:t>Stimulating interest of IEEE members</a:t>
            </a:r>
          </a:p>
          <a:p>
            <a:r>
              <a:rPr lang="en-US" dirty="0"/>
              <a:t>Motivating members to volunteer</a:t>
            </a:r>
          </a:p>
          <a:p>
            <a:r>
              <a:rPr lang="en-US" dirty="0"/>
              <a:t>Encouraging professional and technical growth of all members</a:t>
            </a:r>
          </a:p>
          <a:p>
            <a:r>
              <a:rPr lang="en-US" dirty="0"/>
              <a:t>Sharing best practices with other Sections</a:t>
            </a:r>
          </a:p>
          <a:p>
            <a:r>
              <a:rPr lang="en-US" dirty="0"/>
              <a:t>Forming Engineering Affinity Groups</a:t>
            </a:r>
          </a:p>
          <a:p>
            <a:endParaRPr lang="en-US" dirty="0"/>
          </a:p>
          <a:p>
            <a:endParaRPr lang="en-US" dirty="0"/>
          </a:p>
        </p:txBody>
      </p:sp>
      <p:sp>
        <p:nvSpPr>
          <p:cNvPr id="5" name="Slide Number Placeholder 4"/>
          <p:cNvSpPr>
            <a:spLocks noGrp="1"/>
          </p:cNvSpPr>
          <p:nvPr>
            <p:ph type="sldNum" sz="quarter" idx="4294967295"/>
          </p:nvPr>
        </p:nvSpPr>
        <p:spPr>
          <a:xfrm>
            <a:off x="1" y="6322485"/>
            <a:ext cx="647700" cy="366183"/>
          </a:xfrm>
        </p:spPr>
        <p:txBody>
          <a:bodyPr/>
          <a:lstStyle/>
          <a:p>
            <a:pPr>
              <a:defRPr/>
            </a:pPr>
            <a:fld id="{A29E6A85-E58A-B74F-BF6B-8BF4953AF1CE}" type="slidenum">
              <a:rPr lang="en-US" smtClean="0"/>
              <a:pPr>
                <a:defRPr/>
              </a:pPr>
              <a:t>2</a:t>
            </a:fld>
            <a:endParaRPr lang="en-US" dirty="0"/>
          </a:p>
        </p:txBody>
      </p:sp>
    </p:spTree>
    <p:extLst>
      <p:ext uri="{BB962C8B-B14F-4D97-AF65-F5344CB8AC3E}">
        <p14:creationId xmlns:p14="http://schemas.microsoft.com/office/powerpoint/2010/main" val="358373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a:t>
            </a:r>
          </a:p>
        </p:txBody>
      </p:sp>
      <p:sp>
        <p:nvSpPr>
          <p:cNvPr id="6" name="Content Placeholder 5"/>
          <p:cNvSpPr>
            <a:spLocks noGrp="1"/>
          </p:cNvSpPr>
          <p:nvPr>
            <p:ph idx="1"/>
          </p:nvPr>
        </p:nvSpPr>
        <p:spPr/>
        <p:txBody>
          <a:bodyPr>
            <a:normAutofit fontScale="70000" lnSpcReduction="20000"/>
          </a:bodyPr>
          <a:lstStyle/>
          <a:p>
            <a:r>
              <a:rPr lang="en-US" sz="3733" dirty="0"/>
              <a:t>Assist in training section volunteers</a:t>
            </a:r>
          </a:p>
          <a:p>
            <a:r>
              <a:rPr lang="en-US" sz="3733" dirty="0"/>
              <a:t>Provide assistance and support to those Sections and Chapters that are having problems in meeting the requirements to remain active and viable</a:t>
            </a:r>
          </a:p>
          <a:p>
            <a:r>
              <a:rPr lang="en-US" sz="3733" dirty="0"/>
              <a:t>Assist Sections in the use of collaborative tools and other technologies that support Section and Region activities</a:t>
            </a:r>
          </a:p>
          <a:p>
            <a:r>
              <a:rPr lang="en-US" sz="3733" dirty="0"/>
              <a:t>Encourage Sections to sponsor member grade elevation programs</a:t>
            </a:r>
          </a:p>
          <a:p>
            <a:r>
              <a:rPr lang="en-US" sz="3733" dirty="0"/>
              <a:t>Encourage Sections to sponsor programs that support the interest and continued activity of Life Members</a:t>
            </a:r>
          </a:p>
          <a:p>
            <a:r>
              <a:rPr lang="en-US" sz="3733" dirty="0"/>
              <a:t>Encourage Sections to sponsor projects to facilitate the active involvement of members in IEEE activities</a:t>
            </a:r>
          </a:p>
          <a:p>
            <a:r>
              <a:rPr lang="en-US" sz="3733" dirty="0"/>
              <a:t>Initiate project experiments with one or more sections to encourage member engagement</a:t>
            </a:r>
          </a:p>
          <a:p>
            <a:r>
              <a:rPr lang="en-US" sz="3733" dirty="0"/>
              <a:t>Assist sections in developing technical programs for their members and accessing other technical activities in the Institute</a:t>
            </a:r>
          </a:p>
          <a:p>
            <a:endParaRPr lang="en-US" dirty="0"/>
          </a:p>
        </p:txBody>
      </p:sp>
      <p:sp>
        <p:nvSpPr>
          <p:cNvPr id="5" name="Slide Number Placeholder 4"/>
          <p:cNvSpPr>
            <a:spLocks noGrp="1"/>
          </p:cNvSpPr>
          <p:nvPr>
            <p:ph type="sldNum" sz="quarter" idx="4294967295"/>
          </p:nvPr>
        </p:nvSpPr>
        <p:spPr>
          <a:xfrm>
            <a:off x="1" y="6322485"/>
            <a:ext cx="647700" cy="366183"/>
          </a:xfrm>
        </p:spPr>
        <p:txBody>
          <a:bodyPr/>
          <a:lstStyle/>
          <a:p>
            <a:pPr>
              <a:defRPr/>
            </a:pPr>
            <a:fld id="{A29E6A85-E58A-B74F-BF6B-8BF4953AF1CE}" type="slidenum">
              <a:rPr lang="en-US" smtClean="0"/>
              <a:pPr>
                <a:defRPr/>
              </a:pPr>
              <a:t>3</a:t>
            </a:fld>
            <a:endParaRPr lang="en-US" dirty="0"/>
          </a:p>
        </p:txBody>
      </p:sp>
    </p:spTree>
    <p:extLst>
      <p:ext uri="{BB962C8B-B14F-4D97-AF65-F5344CB8AC3E}">
        <p14:creationId xmlns:p14="http://schemas.microsoft.com/office/powerpoint/2010/main" val="304253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We?</a:t>
            </a:r>
          </a:p>
        </p:txBody>
      </p:sp>
      <p:sp>
        <p:nvSpPr>
          <p:cNvPr id="4" name="Content Placeholder 3"/>
          <p:cNvSpPr>
            <a:spLocks noGrp="1"/>
          </p:cNvSpPr>
          <p:nvPr>
            <p:ph idx="1"/>
          </p:nvPr>
        </p:nvSpPr>
        <p:spPr>
          <a:xfrm>
            <a:off x="838200" y="1615190"/>
            <a:ext cx="10515600" cy="4689963"/>
          </a:xfrm>
        </p:spPr>
        <p:txBody>
          <a:bodyPr>
            <a:normAutofit fontScale="47500" lnSpcReduction="20000"/>
          </a:bodyPr>
          <a:lstStyle/>
          <a:p>
            <a:r>
              <a:rPr lang="en-US" sz="3733" dirty="0"/>
              <a:t>Chair – Kristin Bing</a:t>
            </a:r>
          </a:p>
          <a:p>
            <a:r>
              <a:rPr lang="en-US" sz="3733" dirty="0"/>
              <a:t>Life Member Coordinator – Jacob </a:t>
            </a:r>
            <a:r>
              <a:rPr lang="en-US" sz="3733" dirty="0" err="1"/>
              <a:t>Kulangara</a:t>
            </a:r>
            <a:endParaRPr lang="en-US" sz="3733" dirty="0"/>
          </a:p>
          <a:p>
            <a:r>
              <a:rPr lang="en-US" sz="3733" dirty="0"/>
              <a:t>Young Professional Coordinator – Sonny Bellary</a:t>
            </a:r>
          </a:p>
          <a:p>
            <a:r>
              <a:rPr lang="en-US" sz="3733" dirty="0"/>
              <a:t>Women in Engineering Coordinator – </a:t>
            </a:r>
            <a:r>
              <a:rPr lang="en-US" sz="3733" dirty="0" err="1"/>
              <a:t>Ebonee</a:t>
            </a:r>
            <a:r>
              <a:rPr lang="en-US" sz="3733" dirty="0"/>
              <a:t> Walker</a:t>
            </a:r>
          </a:p>
          <a:p>
            <a:r>
              <a:rPr lang="en-US" sz="3733" dirty="0"/>
              <a:t>Senior Member Elevation Coordinators</a:t>
            </a:r>
          </a:p>
          <a:p>
            <a:pPr lvl="1"/>
            <a:r>
              <a:rPr lang="en-US" sz="3800" dirty="0"/>
              <a:t>David </a:t>
            </a:r>
            <a:r>
              <a:rPr lang="en-US" sz="3800" dirty="0" err="1"/>
              <a:t>Fillion</a:t>
            </a:r>
            <a:r>
              <a:rPr lang="en-US" sz="3800" dirty="0"/>
              <a:t> (in-person, Section-based)</a:t>
            </a:r>
          </a:p>
          <a:p>
            <a:pPr lvl="1"/>
            <a:r>
              <a:rPr lang="en-US" sz="3800" dirty="0"/>
              <a:t>Anthony Perales (virtual, Region-based)</a:t>
            </a:r>
          </a:p>
          <a:p>
            <a:r>
              <a:rPr lang="en-US" sz="3733" dirty="0"/>
              <a:t>Section Operations Specialists</a:t>
            </a:r>
          </a:p>
          <a:p>
            <a:pPr lvl="1"/>
            <a:r>
              <a:rPr lang="en-US" sz="3800" dirty="0"/>
              <a:t>Charles Lord</a:t>
            </a:r>
          </a:p>
          <a:p>
            <a:pPr lvl="1"/>
            <a:r>
              <a:rPr lang="en-US" sz="3800" dirty="0"/>
              <a:t>Mark Torres</a:t>
            </a:r>
          </a:p>
          <a:p>
            <a:r>
              <a:rPr lang="en-US" sz="3733" dirty="0"/>
              <a:t>Project Coordinator – </a:t>
            </a:r>
            <a:r>
              <a:rPr lang="en-US" sz="3733" dirty="0" err="1"/>
              <a:t>LaRhonda</a:t>
            </a:r>
            <a:r>
              <a:rPr lang="en-US" sz="3733" dirty="0"/>
              <a:t> Julien</a:t>
            </a:r>
          </a:p>
          <a:p>
            <a:r>
              <a:rPr lang="en-US" sz="3733" dirty="0"/>
              <a:t>Technical Activities Coordinator – Arup Ghosh</a:t>
            </a:r>
          </a:p>
          <a:p>
            <a:r>
              <a:rPr lang="en-US" sz="3733" dirty="0"/>
              <a:t>Membership Recruitment &amp; Retention Coordinator – Patrick Kung</a:t>
            </a:r>
          </a:p>
          <a:p>
            <a:r>
              <a:rPr lang="en-US" sz="3733" dirty="0"/>
              <a:t>Educational Activities Coordinator – </a:t>
            </a:r>
            <a:r>
              <a:rPr lang="en-US" sz="3733" dirty="0" err="1"/>
              <a:t>Damith</a:t>
            </a:r>
            <a:r>
              <a:rPr lang="en-US" sz="3733" dirty="0"/>
              <a:t> </a:t>
            </a:r>
            <a:r>
              <a:rPr lang="en-US" sz="3733" dirty="0" err="1"/>
              <a:t>Wickramamayake</a:t>
            </a:r>
            <a:r>
              <a:rPr lang="en-US" sz="3733" dirty="0"/>
              <a:t> </a:t>
            </a:r>
          </a:p>
          <a:p>
            <a:r>
              <a:rPr lang="en-US" sz="3733" dirty="0"/>
              <a:t>Mentor – Jill </a:t>
            </a:r>
            <a:r>
              <a:rPr lang="en-US" sz="3733" dirty="0" err="1"/>
              <a:t>Gostin</a:t>
            </a:r>
            <a:endParaRPr lang="en-US" dirty="0"/>
          </a:p>
        </p:txBody>
      </p:sp>
      <p:sp>
        <p:nvSpPr>
          <p:cNvPr id="5" name="Slide Number Placeholder 4"/>
          <p:cNvSpPr>
            <a:spLocks noGrp="1"/>
          </p:cNvSpPr>
          <p:nvPr>
            <p:ph type="sldNum" sz="quarter" idx="4294967295"/>
          </p:nvPr>
        </p:nvSpPr>
        <p:spPr>
          <a:xfrm>
            <a:off x="1" y="6322485"/>
            <a:ext cx="647700" cy="366183"/>
          </a:xfrm>
        </p:spPr>
        <p:txBody>
          <a:bodyPr/>
          <a:lstStyle/>
          <a:p>
            <a:pPr>
              <a:defRPr/>
            </a:pPr>
            <a:fld id="{A29E6A85-E58A-B74F-BF6B-8BF4953AF1CE}" type="slidenum">
              <a:rPr lang="en-US" smtClean="0"/>
              <a:pPr>
                <a:defRPr/>
              </a:pPr>
              <a:t>4</a:t>
            </a:fld>
            <a:endParaRPr lang="en-US"/>
          </a:p>
        </p:txBody>
      </p:sp>
    </p:spTree>
    <p:extLst>
      <p:ext uri="{BB962C8B-B14F-4D97-AF65-F5344CB8AC3E}">
        <p14:creationId xmlns:p14="http://schemas.microsoft.com/office/powerpoint/2010/main" val="405169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F1EF2E-E330-4F0E-8619-C9DE7F5FAED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93400" y="918146"/>
            <a:ext cx="4555917" cy="5909711"/>
          </a:xfrm>
          <a:prstGeom prst="rect">
            <a:avLst/>
          </a:prstGeom>
          <a:effectLst>
            <a:outerShdw blurRad="50800" dist="38100" dir="10800000" algn="r" rotWithShape="0">
              <a:prstClr val="black">
                <a:alpha val="40000"/>
              </a:prstClr>
            </a:outerShdw>
          </a:effectLst>
        </p:spPr>
      </p:pic>
      <p:sp>
        <p:nvSpPr>
          <p:cNvPr id="23554" name="Title 1"/>
          <p:cNvSpPr txBox="1">
            <a:spLocks noGrp="1"/>
          </p:cNvSpPr>
          <p:nvPr>
            <p:ph type="title"/>
          </p:nvPr>
        </p:nvSpPr>
        <p:spPr>
          <a:xfrm>
            <a:off x="392114" y="188914"/>
            <a:ext cx="10961687" cy="887412"/>
          </a:xfrm>
        </p:spPr>
        <p:txBody>
          <a:bodyPr>
            <a:normAutofit/>
          </a:bodyPr>
          <a:lstStyle/>
          <a:p>
            <a:pPr>
              <a:spcBef>
                <a:spcPct val="0"/>
              </a:spcBef>
              <a:spcAft>
                <a:spcPct val="0"/>
              </a:spcAft>
              <a:buFont typeface="Open Sans" charset="0"/>
              <a:buNone/>
            </a:pPr>
            <a:r>
              <a:rPr lang="en-US" altLang="en-US" dirty="0">
                <a:latin typeface="Open Sans" charset="0"/>
                <a:cs typeface="Open Sans" charset="0"/>
                <a:sym typeface="Open Sans" charset="0"/>
              </a:rPr>
              <a:t>R3 Wiki Knowledgebase</a:t>
            </a:r>
          </a:p>
        </p:txBody>
      </p:sp>
      <p:sp>
        <p:nvSpPr>
          <p:cNvPr id="23555" name="Text Placeholder 2"/>
          <p:cNvSpPr txBox="1">
            <a:spLocks noGrp="1"/>
          </p:cNvSpPr>
          <p:nvPr>
            <p:ph type="body" idx="1"/>
          </p:nvPr>
        </p:nvSpPr>
        <p:spPr>
          <a:xfrm>
            <a:off x="5141913" y="1295401"/>
            <a:ext cx="6950075" cy="4222751"/>
          </a:xfrm>
        </p:spPr>
        <p:txBody>
          <a:bodyPr>
            <a:normAutofit/>
          </a:bodyPr>
          <a:lstStyle/>
          <a:p>
            <a:pPr>
              <a:spcAft>
                <a:spcPct val="0"/>
              </a:spcAft>
            </a:pPr>
            <a:r>
              <a:rPr lang="en-US" altLang="en-US" sz="2133" b="1" i="1" dirty="0">
                <a:latin typeface="Arial" panose="020B0604020202020204" pitchFamily="34" charset="0"/>
                <a:cs typeface="Arial" panose="020B0604020202020204" pitchFamily="34" charset="0"/>
                <a:hlinkClick r:id="rId4"/>
              </a:rPr>
              <a:t>https://kb.ieee.org/r3/</a:t>
            </a:r>
            <a:r>
              <a:rPr lang="en-US" altLang="en-US" sz="2133" b="1" i="1" dirty="0">
                <a:latin typeface="Arial" panose="020B0604020202020204" pitchFamily="34" charset="0"/>
                <a:cs typeface="Arial" panose="020B0604020202020204" pitchFamily="34" charset="0"/>
              </a:rPr>
              <a:t> </a:t>
            </a:r>
            <a:r>
              <a:rPr lang="en-US" altLang="en-US" sz="2133" dirty="0">
                <a:latin typeface="Arial" panose="020B0604020202020204" pitchFamily="34" charset="0"/>
                <a:cs typeface="Arial" panose="020B0604020202020204" pitchFamily="34" charset="0"/>
              </a:rPr>
              <a:t>or navigate from the Region 3 website under Resources</a:t>
            </a:r>
            <a:endParaRPr lang="en-US" altLang="en-US" sz="2133" b="1" i="1" dirty="0">
              <a:latin typeface="Arial" panose="020B0604020202020204" pitchFamily="34" charset="0"/>
              <a:cs typeface="Arial" panose="020B0604020202020204" pitchFamily="34" charset="0"/>
            </a:endParaRPr>
          </a:p>
          <a:p>
            <a:pPr>
              <a:spcAft>
                <a:spcPct val="0"/>
              </a:spcAft>
            </a:pPr>
            <a:r>
              <a:rPr lang="en-US" altLang="en-US" sz="2133" dirty="0">
                <a:latin typeface="Arial" panose="020B0604020202020204" pitchFamily="34" charset="0"/>
                <a:cs typeface="Arial" panose="020B0604020202020204" pitchFamily="34" charset="0"/>
              </a:rPr>
              <a:t>Created and updated by the R3 Section Support Committee</a:t>
            </a:r>
          </a:p>
          <a:p>
            <a:pPr>
              <a:spcAft>
                <a:spcPct val="0"/>
              </a:spcAft>
            </a:pPr>
            <a:r>
              <a:rPr lang="en-US" altLang="en-US" sz="2133" dirty="0">
                <a:latin typeface="Arial" panose="020B0604020202020204" pitchFamily="34" charset="0"/>
                <a:cs typeface="Arial" panose="020B0604020202020204" pitchFamily="34" charset="0"/>
              </a:rPr>
              <a:t>Feedback welcome: </a:t>
            </a:r>
            <a:r>
              <a:rPr lang="en-US" altLang="en-US" sz="2133" dirty="0">
                <a:latin typeface="Arial" panose="020B0604020202020204" pitchFamily="34" charset="0"/>
                <a:cs typeface="Arial" panose="020B0604020202020204" pitchFamily="34" charset="0"/>
                <a:hlinkClick r:id="rId5"/>
              </a:rPr>
              <a:t>r3-ssc@ieee.org</a:t>
            </a:r>
            <a:r>
              <a:rPr lang="en-US" altLang="en-US" sz="2133" dirty="0">
                <a:latin typeface="Arial" panose="020B0604020202020204" pitchFamily="34" charset="0"/>
                <a:cs typeface="Arial" panose="020B0604020202020204" pitchFamily="34" charset="0"/>
              </a:rPr>
              <a:t> or on wiki itself</a:t>
            </a:r>
          </a:p>
          <a:p>
            <a:pPr>
              <a:spcAft>
                <a:spcPct val="0"/>
              </a:spcAft>
            </a:pPr>
            <a:endParaRPr lang="en-US" altLang="en-US" sz="2133"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32" indent="-285744">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2971" indent="-228594">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160" indent="-228594">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349" indent="-228594">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537" indent="-228594"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726" indent="-228594"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8914" indent="-228594"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103" indent="-228594"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290C59D-6DAB-4660-9378-9E0D4F71D257}" type="slidenum">
              <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rPr>
              <a:pPr/>
              <a:t>5</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pic>
        <p:nvPicPr>
          <p:cNvPr id="6" name="Picture 5"/>
          <p:cNvPicPr>
            <a:picLocks noChangeAspect="1"/>
          </p:cNvPicPr>
          <p:nvPr/>
        </p:nvPicPr>
        <p:blipFill>
          <a:blip r:embed="rId6"/>
          <a:stretch>
            <a:fillRect/>
          </a:stretch>
        </p:blipFill>
        <p:spPr>
          <a:xfrm>
            <a:off x="7443788" y="3179763"/>
            <a:ext cx="2362200" cy="2343151"/>
          </a:xfrm>
          <a:prstGeom prst="rect">
            <a:avLst/>
          </a:prstGeom>
          <a:ln>
            <a:solidFill>
              <a:schemeClr val="accent1">
                <a:shade val="95000"/>
                <a:satMod val="105000"/>
              </a:schemeClr>
            </a:solidFill>
          </a:ln>
        </p:spPr>
      </p:pic>
      <p:sp>
        <p:nvSpPr>
          <p:cNvPr id="8" name="TextBox 7">
            <a:extLst>
              <a:ext uri="{FF2B5EF4-FFF2-40B4-BE49-F238E27FC236}">
                <a16:creationId xmlns:a16="http://schemas.microsoft.com/office/drawing/2014/main" id="{E3B4B058-3E5F-4A49-A21A-E60A157D55FA}"/>
              </a:ext>
            </a:extLst>
          </p:cNvPr>
          <p:cNvSpPr txBox="1"/>
          <p:nvPr/>
        </p:nvSpPr>
        <p:spPr>
          <a:xfrm>
            <a:off x="4105072" y="6390273"/>
            <a:ext cx="3936975" cy="369332"/>
          </a:xfrm>
          <a:prstGeom prst="rect">
            <a:avLst/>
          </a:prstGeom>
          <a:noFill/>
        </p:spPr>
        <p:txBody>
          <a:bodyPr wrap="none" rtlCol="0">
            <a:spAutoFit/>
          </a:bodyPr>
          <a:lstStyle/>
          <a:p>
            <a:r>
              <a:rPr lang="en-US" dirty="0"/>
              <a:t>IEEE SoutheastCon 2025 – Charlotte, NC</a:t>
            </a:r>
          </a:p>
        </p:txBody>
      </p:sp>
      <p:sp>
        <p:nvSpPr>
          <p:cNvPr id="3" name="Rectangle 2">
            <a:extLst>
              <a:ext uri="{FF2B5EF4-FFF2-40B4-BE49-F238E27FC236}">
                <a16:creationId xmlns:a16="http://schemas.microsoft.com/office/drawing/2014/main" id="{CDB46326-FA38-4457-8B19-99DE67AFAC05}"/>
              </a:ext>
            </a:extLst>
          </p:cNvPr>
          <p:cNvSpPr/>
          <p:nvPr/>
        </p:nvSpPr>
        <p:spPr>
          <a:xfrm>
            <a:off x="560587" y="2348032"/>
            <a:ext cx="955755" cy="104765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67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832C-76D1-4FEE-ACE0-12C09A1BCBD3}"/>
              </a:ext>
            </a:extLst>
          </p:cNvPr>
          <p:cNvSpPr>
            <a:spLocks noGrp="1"/>
          </p:cNvSpPr>
          <p:nvPr>
            <p:ph type="title"/>
          </p:nvPr>
        </p:nvSpPr>
        <p:spPr/>
        <p:txBody>
          <a:bodyPr>
            <a:normAutofit/>
          </a:bodyPr>
          <a:lstStyle/>
          <a:p>
            <a:r>
              <a:rPr lang="en-US" dirty="0"/>
              <a:t>Value of IEEE</a:t>
            </a:r>
          </a:p>
        </p:txBody>
      </p:sp>
      <p:sp>
        <p:nvSpPr>
          <p:cNvPr id="3" name="Content Placeholder 2">
            <a:extLst>
              <a:ext uri="{FF2B5EF4-FFF2-40B4-BE49-F238E27FC236}">
                <a16:creationId xmlns:a16="http://schemas.microsoft.com/office/drawing/2014/main" id="{52D56123-1955-4E71-A231-8D81D4ABB51B}"/>
              </a:ext>
            </a:extLst>
          </p:cNvPr>
          <p:cNvSpPr>
            <a:spLocks noGrp="1"/>
          </p:cNvSpPr>
          <p:nvPr>
            <p:ph idx="1"/>
          </p:nvPr>
        </p:nvSpPr>
        <p:spPr>
          <a:xfrm>
            <a:off x="838200" y="1371598"/>
            <a:ext cx="3834889" cy="4933555"/>
          </a:xfrm>
        </p:spPr>
        <p:txBody>
          <a:bodyPr/>
          <a:lstStyle/>
          <a:p>
            <a:r>
              <a:rPr lang="en-US" dirty="0"/>
              <a:t>Volunteer suggestion for Knowledge Base from </a:t>
            </a:r>
            <a:r>
              <a:rPr lang="en-US" dirty="0" err="1"/>
              <a:t>SoutheastCon</a:t>
            </a:r>
            <a:r>
              <a:rPr lang="en-US" dirty="0"/>
              <a:t> 2024</a:t>
            </a:r>
          </a:p>
        </p:txBody>
      </p:sp>
      <p:pic>
        <p:nvPicPr>
          <p:cNvPr id="4" name="Picture 3">
            <a:extLst>
              <a:ext uri="{FF2B5EF4-FFF2-40B4-BE49-F238E27FC236}">
                <a16:creationId xmlns:a16="http://schemas.microsoft.com/office/drawing/2014/main" id="{4E654471-001C-4C8F-8BC5-0A6B1F594B6D}"/>
              </a:ext>
            </a:extLst>
          </p:cNvPr>
          <p:cNvPicPr>
            <a:picLocks noChangeAspect="1"/>
          </p:cNvPicPr>
          <p:nvPr/>
        </p:nvPicPr>
        <p:blipFill rotWithShape="1">
          <a:blip r:embed="rId2"/>
          <a:srcRect b="7136"/>
          <a:stretch/>
        </p:blipFill>
        <p:spPr>
          <a:xfrm>
            <a:off x="4577029" y="0"/>
            <a:ext cx="3037942" cy="6368635"/>
          </a:xfrm>
          <a:prstGeom prst="rect">
            <a:avLst/>
          </a:prstGeom>
        </p:spPr>
      </p:pic>
      <p:pic>
        <p:nvPicPr>
          <p:cNvPr id="5" name="Picture 4">
            <a:extLst>
              <a:ext uri="{FF2B5EF4-FFF2-40B4-BE49-F238E27FC236}">
                <a16:creationId xmlns:a16="http://schemas.microsoft.com/office/drawing/2014/main" id="{D5E8A3A2-A048-4792-8BA0-4BC1B3A7DB80}"/>
              </a:ext>
            </a:extLst>
          </p:cNvPr>
          <p:cNvPicPr>
            <a:picLocks noChangeAspect="1"/>
          </p:cNvPicPr>
          <p:nvPr/>
        </p:nvPicPr>
        <p:blipFill>
          <a:blip r:embed="rId3"/>
          <a:stretch>
            <a:fillRect/>
          </a:stretch>
        </p:blipFill>
        <p:spPr>
          <a:xfrm>
            <a:off x="7562836" y="0"/>
            <a:ext cx="2947895" cy="6858000"/>
          </a:xfrm>
          <a:prstGeom prst="rect">
            <a:avLst/>
          </a:prstGeom>
        </p:spPr>
      </p:pic>
      <p:sp>
        <p:nvSpPr>
          <p:cNvPr id="7" name="TextBox 6">
            <a:extLst>
              <a:ext uri="{FF2B5EF4-FFF2-40B4-BE49-F238E27FC236}">
                <a16:creationId xmlns:a16="http://schemas.microsoft.com/office/drawing/2014/main" id="{A58827F7-1831-4B25-BB23-353F1BE99CE3}"/>
              </a:ext>
            </a:extLst>
          </p:cNvPr>
          <p:cNvSpPr txBox="1"/>
          <p:nvPr/>
        </p:nvSpPr>
        <p:spPr>
          <a:xfrm>
            <a:off x="9746547" y="6184836"/>
            <a:ext cx="758171" cy="769441"/>
          </a:xfrm>
          <a:prstGeom prst="rect">
            <a:avLst/>
          </a:prstGeom>
          <a:noFill/>
        </p:spPr>
        <p:txBody>
          <a:bodyPr wrap="square" rtlCol="0">
            <a:spAutoFit/>
          </a:bodyPr>
          <a:lstStyle/>
          <a:p>
            <a:r>
              <a:rPr lang="en-US" sz="4400" b="1" dirty="0"/>
              <a:t>…</a:t>
            </a:r>
          </a:p>
        </p:txBody>
      </p:sp>
    </p:spTree>
    <p:extLst>
      <p:ext uri="{BB962C8B-B14F-4D97-AF65-F5344CB8AC3E}">
        <p14:creationId xmlns:p14="http://schemas.microsoft.com/office/powerpoint/2010/main" val="170033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3D92-E01E-4E31-AA7A-31668FCFB417}"/>
              </a:ext>
            </a:extLst>
          </p:cNvPr>
          <p:cNvSpPr>
            <a:spLocks noGrp="1"/>
          </p:cNvSpPr>
          <p:nvPr>
            <p:ph type="title"/>
          </p:nvPr>
        </p:nvSpPr>
        <p:spPr/>
        <p:txBody>
          <a:bodyPr/>
          <a:lstStyle/>
          <a:p>
            <a:r>
              <a:rPr lang="en-US" dirty="0"/>
              <a:t>R3 Cookbook</a:t>
            </a:r>
          </a:p>
        </p:txBody>
      </p:sp>
      <p:pic>
        <p:nvPicPr>
          <p:cNvPr id="4" name="Picture 3">
            <a:extLst>
              <a:ext uri="{FF2B5EF4-FFF2-40B4-BE49-F238E27FC236}">
                <a16:creationId xmlns:a16="http://schemas.microsoft.com/office/drawing/2014/main" id="{0CDF78F7-41AF-4F9E-8A4E-BEF249B37FE8}"/>
              </a:ext>
            </a:extLst>
          </p:cNvPr>
          <p:cNvPicPr>
            <a:picLocks noChangeAspect="1"/>
          </p:cNvPicPr>
          <p:nvPr/>
        </p:nvPicPr>
        <p:blipFill>
          <a:blip r:embed="rId2"/>
          <a:stretch>
            <a:fillRect/>
          </a:stretch>
        </p:blipFill>
        <p:spPr>
          <a:xfrm>
            <a:off x="124902" y="1028173"/>
            <a:ext cx="3000375" cy="3524250"/>
          </a:xfrm>
          <a:prstGeom prst="rect">
            <a:avLst/>
          </a:prstGeom>
        </p:spPr>
      </p:pic>
      <p:sp>
        <p:nvSpPr>
          <p:cNvPr id="5" name="Arrow: Striped Right 4">
            <a:extLst>
              <a:ext uri="{FF2B5EF4-FFF2-40B4-BE49-F238E27FC236}">
                <a16:creationId xmlns:a16="http://schemas.microsoft.com/office/drawing/2014/main" id="{39231100-1361-44F3-AAE8-EF8561AEA4BF}"/>
              </a:ext>
            </a:extLst>
          </p:cNvPr>
          <p:cNvSpPr/>
          <p:nvPr/>
        </p:nvSpPr>
        <p:spPr>
          <a:xfrm>
            <a:off x="2053954" y="2735158"/>
            <a:ext cx="1833395" cy="476729"/>
          </a:xfrm>
          <a:prstGeom prst="stripedRightArrow">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218693-D6D9-4842-977B-0481140FC38B}"/>
              </a:ext>
            </a:extLst>
          </p:cNvPr>
          <p:cNvPicPr>
            <a:picLocks noChangeAspect="1"/>
          </p:cNvPicPr>
          <p:nvPr/>
        </p:nvPicPr>
        <p:blipFill rotWithShape="1">
          <a:blip r:embed="rId3">
            <a:clrChange>
              <a:clrFrom>
                <a:srgbClr val="FFFFFF"/>
              </a:clrFrom>
              <a:clrTo>
                <a:srgbClr val="FFFFFF">
                  <a:alpha val="0"/>
                </a:srgbClr>
              </a:clrTo>
            </a:clrChange>
          </a:blip>
          <a:srcRect b="11847"/>
          <a:stretch/>
        </p:blipFill>
        <p:spPr>
          <a:xfrm>
            <a:off x="4248776" y="295528"/>
            <a:ext cx="4316304" cy="6045537"/>
          </a:xfrm>
          <a:prstGeom prst="rect">
            <a:avLst/>
          </a:prstGeom>
        </p:spPr>
      </p:pic>
      <p:pic>
        <p:nvPicPr>
          <p:cNvPr id="7" name="Picture 6">
            <a:extLst>
              <a:ext uri="{FF2B5EF4-FFF2-40B4-BE49-F238E27FC236}">
                <a16:creationId xmlns:a16="http://schemas.microsoft.com/office/drawing/2014/main" id="{F3B04A3F-D8C3-4C0F-82C1-F72F09A3CBDC}"/>
              </a:ext>
            </a:extLst>
          </p:cNvPr>
          <p:cNvPicPr>
            <a:picLocks noChangeAspect="1"/>
          </p:cNvPicPr>
          <p:nvPr/>
        </p:nvPicPr>
        <p:blipFill>
          <a:blip r:embed="rId4"/>
          <a:stretch>
            <a:fillRect/>
          </a:stretch>
        </p:blipFill>
        <p:spPr>
          <a:xfrm>
            <a:off x="8563134" y="1382401"/>
            <a:ext cx="3596748" cy="3067146"/>
          </a:xfrm>
          <a:prstGeom prst="rect">
            <a:avLst/>
          </a:prstGeom>
        </p:spPr>
      </p:pic>
      <p:pic>
        <p:nvPicPr>
          <p:cNvPr id="8" name="Picture 7">
            <a:extLst>
              <a:ext uri="{FF2B5EF4-FFF2-40B4-BE49-F238E27FC236}">
                <a16:creationId xmlns:a16="http://schemas.microsoft.com/office/drawing/2014/main" id="{4965E8BF-E2A0-465C-90DB-70E0DAFE7E8A}"/>
              </a:ext>
            </a:extLst>
          </p:cNvPr>
          <p:cNvPicPr>
            <a:picLocks noChangeAspect="1"/>
          </p:cNvPicPr>
          <p:nvPr/>
        </p:nvPicPr>
        <p:blipFill>
          <a:blip r:embed="rId5"/>
          <a:stretch>
            <a:fillRect/>
          </a:stretch>
        </p:blipFill>
        <p:spPr>
          <a:xfrm>
            <a:off x="8577725" y="4474596"/>
            <a:ext cx="3599008" cy="2383404"/>
          </a:xfrm>
          <a:prstGeom prst="rect">
            <a:avLst/>
          </a:prstGeom>
        </p:spPr>
      </p:pic>
    </p:spTree>
    <p:extLst>
      <p:ext uri="{BB962C8B-B14F-4D97-AF65-F5344CB8AC3E}">
        <p14:creationId xmlns:p14="http://schemas.microsoft.com/office/powerpoint/2010/main" val="293490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A32B-A78A-4B6E-B92F-7BBC94FA6B7A}"/>
              </a:ext>
            </a:extLst>
          </p:cNvPr>
          <p:cNvSpPr>
            <a:spLocks noGrp="1"/>
          </p:cNvSpPr>
          <p:nvPr>
            <p:ph type="title"/>
          </p:nvPr>
        </p:nvSpPr>
        <p:spPr/>
        <p:txBody>
          <a:bodyPr/>
          <a:lstStyle/>
          <a:p>
            <a:r>
              <a:rPr lang="en-US" dirty="0"/>
              <a:t>Region 3 Goals Run by SSC</a:t>
            </a:r>
          </a:p>
        </p:txBody>
      </p:sp>
      <p:sp>
        <p:nvSpPr>
          <p:cNvPr id="3" name="Content Placeholder 2">
            <a:extLst>
              <a:ext uri="{FF2B5EF4-FFF2-40B4-BE49-F238E27FC236}">
                <a16:creationId xmlns:a16="http://schemas.microsoft.com/office/drawing/2014/main" id="{02B308C8-4938-47CC-8C3E-A8167D10EDC6}"/>
              </a:ext>
            </a:extLst>
          </p:cNvPr>
          <p:cNvSpPr>
            <a:spLocks noGrp="1"/>
          </p:cNvSpPr>
          <p:nvPr>
            <p:ph idx="1"/>
          </p:nvPr>
        </p:nvSpPr>
        <p:spPr>
          <a:xfrm>
            <a:off x="838200" y="1371598"/>
            <a:ext cx="10515600" cy="5365264"/>
          </a:xfrm>
        </p:spPr>
        <p:txBody>
          <a:bodyPr>
            <a:normAutofit fontScale="77500" lnSpcReduction="20000"/>
          </a:bodyPr>
          <a:lstStyle/>
          <a:p>
            <a:r>
              <a:rPr lang="en-US" u="sng" dirty="0"/>
              <a:t>Goal 2</a:t>
            </a:r>
            <a:r>
              <a:rPr lang="en-US" dirty="0"/>
              <a:t>: Provide all sections the training and support they need</a:t>
            </a:r>
          </a:p>
          <a:p>
            <a:pPr lvl="1"/>
            <a:r>
              <a:rPr lang="en-US" sz="2600" dirty="0"/>
              <a:t>SSC Webinars – Section budgets and finances coming soon!</a:t>
            </a:r>
          </a:p>
          <a:p>
            <a:r>
              <a:rPr lang="en-US" u="sng" dirty="0"/>
              <a:t>Goal 6</a:t>
            </a:r>
            <a:r>
              <a:rPr lang="en-US" dirty="0"/>
              <a:t>: Develop metrics for Section engagement with Student Branches (co-run with SAC)</a:t>
            </a:r>
          </a:p>
          <a:p>
            <a:pPr lvl="1"/>
            <a:r>
              <a:rPr lang="en-US" altLang="en-US" sz="2600" dirty="0"/>
              <a:t>Event how-to:  1 for branches with active sections already having close relations, 1 for branches with active sections but no relations, and 1 branches without an active or large section</a:t>
            </a:r>
          </a:p>
          <a:p>
            <a:r>
              <a:rPr lang="en-US" u="sng" dirty="0"/>
              <a:t>Goal 9:</a:t>
            </a:r>
            <a:r>
              <a:rPr lang="en-US" dirty="0"/>
              <a:t> Engage members through new events and (micro-) volunteering opportunities</a:t>
            </a:r>
          </a:p>
          <a:p>
            <a:pPr lvl="1">
              <a:spcBef>
                <a:spcPct val="0"/>
              </a:spcBef>
              <a:buFontTx/>
              <a:buChar char="•"/>
            </a:pPr>
            <a:r>
              <a:rPr lang="en-US" altLang="en-US" sz="2600" dirty="0"/>
              <a:t>Organizing a Section conference </a:t>
            </a:r>
          </a:p>
          <a:p>
            <a:pPr lvl="1">
              <a:spcBef>
                <a:spcPct val="0"/>
              </a:spcBef>
              <a:buFontTx/>
              <a:buChar char="•"/>
            </a:pPr>
            <a:r>
              <a:rPr lang="en-US" altLang="en-US" sz="2600" dirty="0"/>
              <a:t>STEM day </a:t>
            </a:r>
          </a:p>
          <a:p>
            <a:pPr lvl="1">
              <a:spcBef>
                <a:spcPct val="0"/>
              </a:spcBef>
              <a:buFontTx/>
              <a:buChar char="•"/>
            </a:pPr>
            <a:r>
              <a:rPr lang="en-US" altLang="en-US" sz="2600" dirty="0"/>
              <a:t>Improv workshop</a:t>
            </a:r>
          </a:p>
          <a:p>
            <a:pPr lvl="1">
              <a:spcBef>
                <a:spcPct val="0"/>
              </a:spcBef>
              <a:buFontTx/>
              <a:buChar char="•"/>
            </a:pPr>
            <a:r>
              <a:rPr lang="en-US" altLang="en-US" sz="2600" dirty="0"/>
              <a:t>Merit Badge workshop </a:t>
            </a:r>
          </a:p>
          <a:p>
            <a:pPr lvl="1">
              <a:spcBef>
                <a:spcPct val="0"/>
              </a:spcBef>
              <a:buFontTx/>
              <a:buChar char="•"/>
            </a:pPr>
            <a:r>
              <a:rPr lang="en-US" altLang="en-US" sz="2600" dirty="0"/>
              <a:t>Humanitarian (SIGHT/HA/Smart Village)  </a:t>
            </a:r>
          </a:p>
          <a:p>
            <a:pPr lvl="1">
              <a:spcBef>
                <a:spcPct val="0"/>
              </a:spcBef>
              <a:buFontTx/>
              <a:buChar char="•"/>
            </a:pPr>
            <a:r>
              <a:rPr lang="en-US" altLang="en-US" sz="2600" dirty="0"/>
              <a:t>Networking event with another local non-IEEE society or organization </a:t>
            </a:r>
          </a:p>
          <a:p>
            <a:pPr lvl="1">
              <a:spcBef>
                <a:spcPct val="0"/>
              </a:spcBef>
              <a:buFontTx/>
              <a:buChar char="•"/>
            </a:pPr>
            <a:r>
              <a:rPr lang="en-US" altLang="en-US" sz="2600" dirty="0"/>
              <a:t>Chapters Fair </a:t>
            </a:r>
          </a:p>
          <a:p>
            <a:pPr lvl="1">
              <a:spcBef>
                <a:spcPct val="0"/>
              </a:spcBef>
              <a:buFontTx/>
              <a:buChar char="•"/>
            </a:pPr>
            <a:r>
              <a:rPr lang="en-US" altLang="en-US" sz="2600" dirty="0"/>
              <a:t>How It’s Made Tour </a:t>
            </a:r>
          </a:p>
          <a:p>
            <a:pPr lvl="1">
              <a:spcBef>
                <a:spcPct val="0"/>
              </a:spcBef>
              <a:buFontTx/>
              <a:buChar char="•"/>
            </a:pPr>
            <a:r>
              <a:rPr lang="en-US" altLang="en-US" sz="2600" dirty="0"/>
              <a:t>Family Science Night</a:t>
            </a:r>
          </a:p>
          <a:p>
            <a:pPr lvl="1">
              <a:spcBef>
                <a:spcPct val="0"/>
              </a:spcBef>
              <a:buFontTx/>
              <a:buChar char="•"/>
            </a:pPr>
            <a:r>
              <a:rPr lang="en-US" altLang="en-US" sz="2600" dirty="0"/>
              <a:t>Sr Member Roundup at local employer</a:t>
            </a:r>
            <a:endParaRPr lang="en-US" altLang="en-US" dirty="0"/>
          </a:p>
        </p:txBody>
      </p:sp>
    </p:spTree>
    <p:extLst>
      <p:ext uri="{BB962C8B-B14F-4D97-AF65-F5344CB8AC3E}">
        <p14:creationId xmlns:p14="http://schemas.microsoft.com/office/powerpoint/2010/main" val="68663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725B-9167-4401-B742-47C7A5E9A7C0}"/>
              </a:ext>
            </a:extLst>
          </p:cNvPr>
          <p:cNvSpPr>
            <a:spLocks noGrp="1"/>
          </p:cNvSpPr>
          <p:nvPr>
            <p:ph type="title"/>
          </p:nvPr>
        </p:nvSpPr>
        <p:spPr/>
        <p:txBody>
          <a:bodyPr/>
          <a:lstStyle/>
          <a:p>
            <a:r>
              <a:rPr lang="en-US" dirty="0"/>
              <a:t>More of SSC</a:t>
            </a:r>
          </a:p>
        </p:txBody>
      </p:sp>
      <p:sp>
        <p:nvSpPr>
          <p:cNvPr id="3" name="Content Placeholder 2">
            <a:extLst>
              <a:ext uri="{FF2B5EF4-FFF2-40B4-BE49-F238E27FC236}">
                <a16:creationId xmlns:a16="http://schemas.microsoft.com/office/drawing/2014/main" id="{7E73C889-4C5C-4921-99C3-727C8E3E85B4}"/>
              </a:ext>
            </a:extLst>
          </p:cNvPr>
          <p:cNvSpPr>
            <a:spLocks noGrp="1"/>
          </p:cNvSpPr>
          <p:nvPr>
            <p:ph idx="1"/>
          </p:nvPr>
        </p:nvSpPr>
        <p:spPr/>
        <p:txBody>
          <a:bodyPr/>
          <a:lstStyle/>
          <a:p>
            <a:r>
              <a:rPr lang="en-US" dirty="0"/>
              <a:t>Did you miss an SSC presentation or two by attending another track yesterday?  </a:t>
            </a:r>
          </a:p>
          <a:p>
            <a:r>
              <a:rPr lang="en-US" dirty="0"/>
              <a:t>Never fear … here are some highlights …</a:t>
            </a:r>
          </a:p>
        </p:txBody>
      </p:sp>
    </p:spTree>
    <p:extLst>
      <p:ext uri="{BB962C8B-B14F-4D97-AF65-F5344CB8AC3E}">
        <p14:creationId xmlns:p14="http://schemas.microsoft.com/office/powerpoint/2010/main" val="1395760775"/>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SEC2024_presentation template</Template>
  <TotalTime>13218</TotalTime>
  <Words>936</Words>
  <Application>Microsoft Office PowerPoint</Application>
  <PresentationFormat>Widescreen</PresentationFormat>
  <Paragraphs>118</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Open Sans</vt:lpstr>
      <vt:lpstr>Office Theme</vt:lpstr>
      <vt:lpstr>Section Support Committee</vt:lpstr>
      <vt:lpstr>Assist Sections</vt:lpstr>
      <vt:lpstr>Responsibilities</vt:lpstr>
      <vt:lpstr>Who Are We?</vt:lpstr>
      <vt:lpstr>R3 Wiki Knowledgebase</vt:lpstr>
      <vt:lpstr>Value of IEEE</vt:lpstr>
      <vt:lpstr>R3 Cookbook</vt:lpstr>
      <vt:lpstr>Region 3 Goals Run by SSC</vt:lpstr>
      <vt:lpstr>More of SSC</vt:lpstr>
      <vt:lpstr>Projects - Funding Opportunities</vt:lpstr>
      <vt:lpstr>Senior Members – Process</vt:lpstr>
      <vt:lpstr>Life Members</vt:lpstr>
      <vt:lpstr>Women In Engineering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Grigorian, Eric</dc:creator>
  <cp:lastModifiedBy>Pat Donohoe</cp:lastModifiedBy>
  <cp:revision>20</cp:revision>
  <dcterms:created xsi:type="dcterms:W3CDTF">2024-01-28T22:59:39Z</dcterms:created>
  <dcterms:modified xsi:type="dcterms:W3CDTF">2025-03-26T19:58:18Z</dcterms:modified>
</cp:coreProperties>
</file>