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303" r:id="rId3"/>
    <p:sldId id="300" r:id="rId4"/>
    <p:sldId id="302" r:id="rId5"/>
    <p:sldId id="269" r:id="rId6"/>
    <p:sldId id="284" r:id="rId7"/>
    <p:sldId id="305" r:id="rId8"/>
    <p:sldId id="296" r:id="rId9"/>
    <p:sldId id="275" r:id="rId10"/>
    <p:sldId id="297" r:id="rId11"/>
    <p:sldId id="292" r:id="rId12"/>
    <p:sldId id="298" r:id="rId13"/>
    <p:sldId id="293" r:id="rId14"/>
    <p:sldId id="299" r:id="rId15"/>
    <p:sldId id="294" r:id="rId16"/>
    <p:sldId id="319" r:id="rId17"/>
    <p:sldId id="304" r:id="rId18"/>
    <p:sldId id="306" r:id="rId19"/>
    <p:sldId id="316" r:id="rId20"/>
    <p:sldId id="314" r:id="rId21"/>
    <p:sldId id="307" r:id="rId22"/>
    <p:sldId id="311" r:id="rId23"/>
    <p:sldId id="268" r:id="rId24"/>
    <p:sldId id="325" r:id="rId25"/>
    <p:sldId id="324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.kung.us@ieee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www.ieee.org/content/ieee-org/en/membership/benef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8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b.ieee.org/r3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p.kung.us@ieee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Recruitment &amp; Retention (MRR)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Patrick Kung</a:t>
            </a:r>
          </a:p>
          <a:p>
            <a:r>
              <a:rPr lang="en-US" dirty="0">
                <a:hlinkClick r:id="rId2"/>
              </a:rPr>
              <a:t>p.kung.us@ieee.org</a:t>
            </a:r>
            <a:endParaRPr lang="en-US" dirty="0"/>
          </a:p>
          <a:p>
            <a:r>
              <a:rPr lang="en-US" dirty="0"/>
              <a:t>29 March 2024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E2F1C-988B-BE59-86DA-80271A38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12F86E-61BA-2C14-1926-685DA216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Area 3 Actives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E1FF4-79C1-4380-D195-E8037AAB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345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8F719-8A35-573D-FF46-C9F8B032F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745" y="3996837"/>
            <a:ext cx="1908213" cy="17314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D56F81-FFAA-ADEF-7642-8B201674C7E7}"/>
              </a:ext>
            </a:extLst>
          </p:cNvPr>
          <p:cNvCxnSpPr>
            <a:cxnSpLocks/>
          </p:cNvCxnSpPr>
          <p:nvPr/>
        </p:nvCxnSpPr>
        <p:spPr>
          <a:xfrm>
            <a:off x="6713950" y="4843737"/>
            <a:ext cx="1095921" cy="157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841BA-362D-58D9-0AF8-46BAF5C170CF}"/>
              </a:ext>
            </a:extLst>
          </p:cNvPr>
          <p:cNvCxnSpPr>
            <a:cxnSpLocks/>
          </p:cNvCxnSpPr>
          <p:nvPr/>
        </p:nvCxnSpPr>
        <p:spPr>
          <a:xfrm flipV="1">
            <a:off x="6522125" y="1702964"/>
            <a:ext cx="469987" cy="2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5803E1-CCE5-52FE-E061-1E02066CD3F5}"/>
              </a:ext>
            </a:extLst>
          </p:cNvPr>
          <p:cNvSpPr txBox="1"/>
          <p:nvPr/>
        </p:nvSpPr>
        <p:spPr>
          <a:xfrm>
            <a:off x="7634713" y="3221817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+16.9%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E9A39-8CE7-4442-9A5A-947AA71A2EA9}"/>
              </a:ext>
            </a:extLst>
          </p:cNvPr>
          <p:cNvSpPr txBox="1"/>
          <p:nvPr/>
        </p:nvSpPr>
        <p:spPr>
          <a:xfrm>
            <a:off x="3953973" y="2863875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-1.1%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4B596E-DBE9-9B7C-7D5B-1E5A94C75E5C}"/>
              </a:ext>
            </a:extLst>
          </p:cNvPr>
          <p:cNvSpPr txBox="1"/>
          <p:nvPr/>
        </p:nvSpPr>
        <p:spPr>
          <a:xfrm>
            <a:off x="7542348" y="2211333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-2.3%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BFE75A-BE08-FDE8-1D4D-9E7ED512A69F}"/>
              </a:ext>
            </a:extLst>
          </p:cNvPr>
          <p:cNvSpPr txBox="1"/>
          <p:nvPr/>
        </p:nvSpPr>
        <p:spPr>
          <a:xfrm>
            <a:off x="7634713" y="638366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+8.6%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9C9D6-FA0E-096A-DE0E-2ECCBE69945E}"/>
              </a:ext>
            </a:extLst>
          </p:cNvPr>
          <p:cNvSpPr txBox="1"/>
          <p:nvPr/>
        </p:nvSpPr>
        <p:spPr>
          <a:xfrm>
            <a:off x="6347554" y="89726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+1.0%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308561-9D5A-5E45-011A-67647CA42652}"/>
              </a:ext>
            </a:extLst>
          </p:cNvPr>
          <p:cNvSpPr txBox="1"/>
          <p:nvPr/>
        </p:nvSpPr>
        <p:spPr>
          <a:xfrm>
            <a:off x="4464922" y="433211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+2.6%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41D20-9E7A-E0F1-A0F2-2D85D4E250D7}"/>
              </a:ext>
            </a:extLst>
          </p:cNvPr>
          <p:cNvSpPr txBox="1"/>
          <p:nvPr/>
        </p:nvSpPr>
        <p:spPr>
          <a:xfrm>
            <a:off x="8569562" y="4078117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+3.1%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9649CD-1B4D-E654-C6E3-A73B49220109}"/>
              </a:ext>
            </a:extLst>
          </p:cNvPr>
          <p:cNvSpPr txBox="1"/>
          <p:nvPr/>
        </p:nvSpPr>
        <p:spPr>
          <a:xfrm>
            <a:off x="7169544" y="5071872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+2.6%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AB8E9E-2A06-283F-871C-312C3A5CFE91}"/>
              </a:ext>
            </a:extLst>
          </p:cNvPr>
          <p:cNvSpPr txBox="1"/>
          <p:nvPr/>
        </p:nvSpPr>
        <p:spPr>
          <a:xfrm>
            <a:off x="11337597" y="412371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+2.5%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1AF72E-D1FD-BD9C-458F-B4B1E9A7A2AC}"/>
              </a:ext>
            </a:extLst>
          </p:cNvPr>
          <p:cNvSpPr txBox="1"/>
          <p:nvPr/>
        </p:nvSpPr>
        <p:spPr>
          <a:xfrm>
            <a:off x="10091745" y="4130488"/>
            <a:ext cx="662361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+4.7%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EF9C9A-06E5-4F35-6965-C633BBA698FF}"/>
              </a:ext>
            </a:extLst>
          </p:cNvPr>
          <p:cNvSpPr txBox="1"/>
          <p:nvPr/>
        </p:nvSpPr>
        <p:spPr>
          <a:xfrm>
            <a:off x="10754106" y="5405086"/>
            <a:ext cx="662361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+9.6%</a:t>
            </a:r>
          </a:p>
        </p:txBody>
      </p:sp>
    </p:spTree>
    <p:extLst>
      <p:ext uri="{BB962C8B-B14F-4D97-AF65-F5344CB8AC3E}">
        <p14:creationId xmlns:p14="http://schemas.microsoft.com/office/powerpoint/2010/main" val="364605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1CA9A-4F40-6591-7346-04EC873D4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F21030A-9AF3-1161-EE94-408E17F4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165" y="3216075"/>
            <a:ext cx="2452130" cy="2456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904B8A-82F0-47AA-8472-0A4E72D9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80"/>
            <a:ext cx="9327688" cy="66391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FFA44A9-100E-69EA-659F-91083906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/>
          <a:lstStyle/>
          <a:p>
            <a:pPr algn="ctr"/>
            <a:r>
              <a:rPr lang="en-US" dirty="0"/>
              <a:t>Area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F9D085-A5F9-4687-4344-416399BE964B}"/>
              </a:ext>
            </a:extLst>
          </p:cNvPr>
          <p:cNvCxnSpPr>
            <a:cxnSpLocks/>
          </p:cNvCxnSpPr>
          <p:nvPr/>
        </p:nvCxnSpPr>
        <p:spPr>
          <a:xfrm>
            <a:off x="6713950" y="4843737"/>
            <a:ext cx="1095921" cy="157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3200B2-46EE-C85E-68D2-4C550D50D79B}"/>
              </a:ext>
            </a:extLst>
          </p:cNvPr>
          <p:cNvCxnSpPr>
            <a:cxnSpLocks/>
          </p:cNvCxnSpPr>
          <p:nvPr/>
        </p:nvCxnSpPr>
        <p:spPr>
          <a:xfrm flipV="1">
            <a:off x="6522125" y="1702964"/>
            <a:ext cx="469987" cy="2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B49D48-0C09-9D19-6C50-7F551757CEA1}"/>
              </a:ext>
            </a:extLst>
          </p:cNvPr>
          <p:cNvSpPr txBox="1"/>
          <p:nvPr/>
        </p:nvSpPr>
        <p:spPr>
          <a:xfrm rot="18626761">
            <a:off x="7135514" y="4491070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+17.9%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5CFA2-0FE5-BED7-3D4C-5A48B20A38B6}"/>
              </a:ext>
            </a:extLst>
          </p:cNvPr>
          <p:cNvSpPr txBox="1"/>
          <p:nvPr/>
        </p:nvSpPr>
        <p:spPr>
          <a:xfrm>
            <a:off x="8789483" y="4258587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-5.3%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15F86-66F4-1C22-58FD-743D7F8A9269}"/>
              </a:ext>
            </a:extLst>
          </p:cNvPr>
          <p:cNvSpPr txBox="1"/>
          <p:nvPr/>
        </p:nvSpPr>
        <p:spPr>
          <a:xfrm>
            <a:off x="10383490" y="4008298"/>
            <a:ext cx="662362" cy="55399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+2.5%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A481A-11C8-4864-2DB4-C21A4825A6C1}"/>
              </a:ext>
            </a:extLst>
          </p:cNvPr>
          <p:cNvSpPr txBox="1"/>
          <p:nvPr/>
        </p:nvSpPr>
        <p:spPr>
          <a:xfrm>
            <a:off x="7211834" y="5197121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-6.6%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45E83-9C46-7E90-7639-9885BF8E79E4}"/>
              </a:ext>
            </a:extLst>
          </p:cNvPr>
          <p:cNvSpPr txBox="1"/>
          <p:nvPr/>
        </p:nvSpPr>
        <p:spPr>
          <a:xfrm>
            <a:off x="6235204" y="108249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-4.9%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35061-E77B-8530-5ED9-A12B18F982C1}"/>
              </a:ext>
            </a:extLst>
          </p:cNvPr>
          <p:cNvSpPr txBox="1"/>
          <p:nvPr/>
        </p:nvSpPr>
        <p:spPr>
          <a:xfrm>
            <a:off x="8458835" y="5397608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+31.4%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0DF31-8901-1A77-F98D-7A264A5EFEB7}"/>
              </a:ext>
            </a:extLst>
          </p:cNvPr>
          <p:cNvSpPr txBox="1"/>
          <p:nvPr/>
        </p:nvSpPr>
        <p:spPr>
          <a:xfrm>
            <a:off x="7193814" y="6334001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+9.8%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45855-8278-3FA1-55B1-9FE8B366123A}"/>
              </a:ext>
            </a:extLst>
          </p:cNvPr>
          <p:cNvSpPr txBox="1"/>
          <p:nvPr/>
        </p:nvSpPr>
        <p:spPr>
          <a:xfrm>
            <a:off x="6400351" y="1298190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+21.1%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CA671-7390-9767-5FF2-7430CFDD8053}"/>
              </a:ext>
            </a:extLst>
          </p:cNvPr>
          <p:cNvSpPr txBox="1"/>
          <p:nvPr/>
        </p:nvSpPr>
        <p:spPr>
          <a:xfrm>
            <a:off x="4186549" y="1728436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+8.5%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516900-A042-8172-3C15-441BBFD9D526}"/>
              </a:ext>
            </a:extLst>
          </p:cNvPr>
          <p:cNvSpPr txBox="1"/>
          <p:nvPr/>
        </p:nvSpPr>
        <p:spPr>
          <a:xfrm>
            <a:off x="7642366" y="2007923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+25.0%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50B19D-A285-A1A4-07AB-83C2AB59FBC7}"/>
              </a:ext>
            </a:extLst>
          </p:cNvPr>
          <p:cNvSpPr txBox="1"/>
          <p:nvPr/>
        </p:nvSpPr>
        <p:spPr>
          <a:xfrm>
            <a:off x="7218182" y="2961106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-10.4%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335C35-A835-D3CC-1787-92EFF37C4B15}"/>
              </a:ext>
            </a:extLst>
          </p:cNvPr>
          <p:cNvSpPr txBox="1"/>
          <p:nvPr/>
        </p:nvSpPr>
        <p:spPr>
          <a:xfrm>
            <a:off x="3082539" y="2742026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-8.8%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6D8C55-E66E-973D-7521-B782D35EE530}"/>
              </a:ext>
            </a:extLst>
          </p:cNvPr>
          <p:cNvSpPr txBox="1"/>
          <p:nvPr/>
        </p:nvSpPr>
        <p:spPr>
          <a:xfrm>
            <a:off x="6261101" y="5131081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+17.1%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19AA0-ED56-F2ED-7A61-462196EA9215}"/>
              </a:ext>
            </a:extLst>
          </p:cNvPr>
          <p:cNvSpPr txBox="1"/>
          <p:nvPr/>
        </p:nvSpPr>
        <p:spPr>
          <a:xfrm rot="19011162">
            <a:off x="8066326" y="3842365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+28.6%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87789-C76D-085C-01E9-E16486532F9C}"/>
              </a:ext>
            </a:extLst>
          </p:cNvPr>
          <p:cNvSpPr txBox="1"/>
          <p:nvPr/>
        </p:nvSpPr>
        <p:spPr>
          <a:xfrm>
            <a:off x="6087906" y="3351609"/>
            <a:ext cx="857927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+259.4%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B033EE-7BEF-134D-1D10-5163C11CAEEF}"/>
              </a:ext>
            </a:extLst>
          </p:cNvPr>
          <p:cNvSpPr txBox="1"/>
          <p:nvPr/>
        </p:nvSpPr>
        <p:spPr>
          <a:xfrm>
            <a:off x="6314727" y="1848253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+7.7%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17A17B-A817-B825-5EF4-73636EC2F52A}"/>
              </a:ext>
            </a:extLst>
          </p:cNvPr>
          <p:cNvSpPr txBox="1"/>
          <p:nvPr/>
        </p:nvSpPr>
        <p:spPr>
          <a:xfrm rot="20107104">
            <a:off x="7086623" y="514468"/>
            <a:ext cx="857927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+100.0%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650034-4085-97A4-D588-29572ABDF427}"/>
              </a:ext>
            </a:extLst>
          </p:cNvPr>
          <p:cNvSpPr txBox="1"/>
          <p:nvPr/>
        </p:nvSpPr>
        <p:spPr>
          <a:xfrm>
            <a:off x="5322813" y="102550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+12.0%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1B7ED6-231B-7D98-C2A1-D1B7F6098DFB}"/>
              </a:ext>
            </a:extLst>
          </p:cNvPr>
          <p:cNvSpPr txBox="1"/>
          <p:nvPr/>
        </p:nvSpPr>
        <p:spPr>
          <a:xfrm>
            <a:off x="3366368" y="470326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+11.8%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1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297B-D8C8-71F1-B350-D5A3E74E5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D28A29-CA70-FEC6-6439-6D107CD5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Area 4 Actives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955CB-5485-EBC1-0370-5A5F37D1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9" y="554487"/>
            <a:ext cx="9778832" cy="5749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C517B-2ABC-5005-0936-CA3F18D6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745" y="3996837"/>
            <a:ext cx="1908213" cy="1731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81FBD6-6332-F92B-7373-46EDD5118646}"/>
              </a:ext>
            </a:extLst>
          </p:cNvPr>
          <p:cNvSpPr txBox="1"/>
          <p:nvPr/>
        </p:nvSpPr>
        <p:spPr>
          <a:xfrm>
            <a:off x="4220954" y="4285297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+3.4%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F5005-A6EF-F77A-3437-707CE6FCFC60}"/>
              </a:ext>
            </a:extLst>
          </p:cNvPr>
          <p:cNvSpPr txBox="1"/>
          <p:nvPr/>
        </p:nvSpPr>
        <p:spPr>
          <a:xfrm>
            <a:off x="6003634" y="4506676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-5.4%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F01A0-C9B5-8A0C-5C76-FD184EDFE46C}"/>
              </a:ext>
            </a:extLst>
          </p:cNvPr>
          <p:cNvSpPr txBox="1"/>
          <p:nvPr/>
        </p:nvSpPr>
        <p:spPr>
          <a:xfrm>
            <a:off x="7603372" y="3962132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+2.8%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7CD1F-CB0F-2CE8-8058-F766D1184AA0}"/>
              </a:ext>
            </a:extLst>
          </p:cNvPr>
          <p:cNvSpPr txBox="1"/>
          <p:nvPr/>
        </p:nvSpPr>
        <p:spPr>
          <a:xfrm>
            <a:off x="5063372" y="584967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2E0CD-003F-0F43-FBDD-46F81B6C4ACE}"/>
              </a:ext>
            </a:extLst>
          </p:cNvPr>
          <p:cNvSpPr txBox="1"/>
          <p:nvPr/>
        </p:nvSpPr>
        <p:spPr>
          <a:xfrm>
            <a:off x="2427314" y="1200200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457051-E516-8C5C-9540-C8AE32806781}"/>
              </a:ext>
            </a:extLst>
          </p:cNvPr>
          <p:cNvSpPr txBox="1"/>
          <p:nvPr/>
        </p:nvSpPr>
        <p:spPr>
          <a:xfrm>
            <a:off x="1086194" y="3891011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-5.0%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E983D7-5875-6BA3-F5C1-791A4B657F3E}"/>
              </a:ext>
            </a:extLst>
          </p:cNvPr>
          <p:cNvSpPr txBox="1"/>
          <p:nvPr/>
        </p:nvSpPr>
        <p:spPr>
          <a:xfrm>
            <a:off x="8685874" y="2590531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-3.9%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03856-DFEF-87E0-709F-D2081DD7549E}"/>
              </a:ext>
            </a:extLst>
          </p:cNvPr>
          <p:cNvSpPr txBox="1"/>
          <p:nvPr/>
        </p:nvSpPr>
        <p:spPr>
          <a:xfrm>
            <a:off x="7070434" y="845925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-3.7%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F5056-73FA-31B1-4EBD-AA5657DC2FFA}"/>
              </a:ext>
            </a:extLst>
          </p:cNvPr>
          <p:cNvSpPr txBox="1"/>
          <p:nvPr/>
        </p:nvSpPr>
        <p:spPr>
          <a:xfrm>
            <a:off x="11337597" y="412371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+0.2%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27FAB7-C89A-5293-58F5-9E5645F63C72}"/>
              </a:ext>
            </a:extLst>
          </p:cNvPr>
          <p:cNvSpPr txBox="1"/>
          <p:nvPr/>
        </p:nvSpPr>
        <p:spPr>
          <a:xfrm>
            <a:off x="10091745" y="4130488"/>
            <a:ext cx="662361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+5.3%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43AA9-F74A-2A97-B7AB-362CFBF9B46E}"/>
              </a:ext>
            </a:extLst>
          </p:cNvPr>
          <p:cNvSpPr txBox="1"/>
          <p:nvPr/>
        </p:nvSpPr>
        <p:spPr>
          <a:xfrm>
            <a:off x="10754106" y="5405086"/>
            <a:ext cx="662361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+2.0%</a:t>
            </a:r>
          </a:p>
        </p:txBody>
      </p:sp>
    </p:spTree>
    <p:extLst>
      <p:ext uri="{BB962C8B-B14F-4D97-AF65-F5344CB8AC3E}">
        <p14:creationId xmlns:p14="http://schemas.microsoft.com/office/powerpoint/2010/main" val="140105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B225-889B-1735-8E9C-E6D9C089A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30EDAA-3D09-3096-62B6-847AD251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6" y="551438"/>
            <a:ext cx="9803218" cy="57551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E5F896-A717-02F7-BC5D-822E4F2E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/>
          <a:lstStyle/>
          <a:p>
            <a:pPr algn="ctr"/>
            <a:r>
              <a:rPr lang="en-US" dirty="0"/>
              <a:t>Area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5156F-C13F-53D9-9264-B7562ABA1DE9}"/>
              </a:ext>
            </a:extLst>
          </p:cNvPr>
          <p:cNvSpPr txBox="1"/>
          <p:nvPr/>
        </p:nvSpPr>
        <p:spPr>
          <a:xfrm>
            <a:off x="6668525" y="5242395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+10.4%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914C3-26C8-A0B7-9030-4B813AA0A32E}"/>
              </a:ext>
            </a:extLst>
          </p:cNvPr>
          <p:cNvSpPr txBox="1"/>
          <p:nvPr/>
        </p:nvSpPr>
        <p:spPr>
          <a:xfrm>
            <a:off x="5964722" y="4562296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-15.9%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6BA49A-23D6-1B05-6BD8-D746F023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165" y="3216075"/>
            <a:ext cx="2452130" cy="2456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27B1A9-C454-9C67-1CAF-115883227239}"/>
              </a:ext>
            </a:extLst>
          </p:cNvPr>
          <p:cNvSpPr txBox="1"/>
          <p:nvPr/>
        </p:nvSpPr>
        <p:spPr>
          <a:xfrm>
            <a:off x="10383490" y="4008298"/>
            <a:ext cx="662362" cy="55399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+0.2%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27D8F-2CE1-16CF-E706-8A7D231FD0A1}"/>
              </a:ext>
            </a:extLst>
          </p:cNvPr>
          <p:cNvSpPr txBox="1"/>
          <p:nvPr/>
        </p:nvSpPr>
        <p:spPr>
          <a:xfrm>
            <a:off x="1133176" y="4130649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-10.8%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0F931-2DD9-9E87-1829-5F8821CA060C}"/>
              </a:ext>
            </a:extLst>
          </p:cNvPr>
          <p:cNvSpPr txBox="1"/>
          <p:nvPr/>
        </p:nvSpPr>
        <p:spPr>
          <a:xfrm>
            <a:off x="325996" y="5297021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+11.4%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387B0-61D3-7C37-1401-47CF2B3F2652}"/>
              </a:ext>
            </a:extLst>
          </p:cNvPr>
          <p:cNvSpPr txBox="1"/>
          <p:nvPr/>
        </p:nvSpPr>
        <p:spPr>
          <a:xfrm>
            <a:off x="1492218" y="2593425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+15.4%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DAA0C-A3EA-AE27-0420-3D6593062578}"/>
              </a:ext>
            </a:extLst>
          </p:cNvPr>
          <p:cNvSpPr txBox="1"/>
          <p:nvPr/>
        </p:nvSpPr>
        <p:spPr>
          <a:xfrm>
            <a:off x="3500458" y="5688255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+8.9%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A7D22-2735-2C6A-2346-843263F499A0}"/>
              </a:ext>
            </a:extLst>
          </p:cNvPr>
          <p:cNvSpPr txBox="1"/>
          <p:nvPr/>
        </p:nvSpPr>
        <p:spPr>
          <a:xfrm>
            <a:off x="6953702" y="2185504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-11.4%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0D9B0-5A4F-D667-B648-0BD18E42CDD5}"/>
              </a:ext>
            </a:extLst>
          </p:cNvPr>
          <p:cNvSpPr txBox="1"/>
          <p:nvPr/>
        </p:nvSpPr>
        <p:spPr>
          <a:xfrm>
            <a:off x="4130326" y="610964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+13.0%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9FA6C-F2A7-D81B-EE42-9B5661CD1C91}"/>
              </a:ext>
            </a:extLst>
          </p:cNvPr>
          <p:cNvSpPr txBox="1"/>
          <p:nvPr/>
        </p:nvSpPr>
        <p:spPr>
          <a:xfrm>
            <a:off x="5155107" y="4562296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+5.3%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A73F6-2685-D31E-FDC7-0A6B7182C4EE}"/>
              </a:ext>
            </a:extLst>
          </p:cNvPr>
          <p:cNvSpPr txBox="1"/>
          <p:nvPr/>
        </p:nvSpPr>
        <p:spPr>
          <a:xfrm>
            <a:off x="1569021" y="1221492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-17.9%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D8AA9-7CDB-E779-10D9-7A3AEDBCCABE}"/>
              </a:ext>
            </a:extLst>
          </p:cNvPr>
          <p:cNvSpPr txBox="1"/>
          <p:nvPr/>
        </p:nvSpPr>
        <p:spPr>
          <a:xfrm>
            <a:off x="7913492" y="2601113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-8.3%</a:t>
            </a:r>
          </a:p>
        </p:txBody>
      </p:sp>
    </p:spTree>
    <p:extLst>
      <p:ext uri="{BB962C8B-B14F-4D97-AF65-F5344CB8AC3E}">
        <p14:creationId xmlns:p14="http://schemas.microsoft.com/office/powerpoint/2010/main" val="270626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C6079-D76D-1A00-52CF-6C7BA7567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FED9C3-AE0D-AD6D-B938-321DDFE0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Area 5 Actives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0740A-5FE5-81E4-5F3C-3A2465DD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36" y="85054"/>
            <a:ext cx="8590008" cy="6687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8144B-A15B-C8E2-5264-0C5D1A8CF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745" y="3996837"/>
            <a:ext cx="1908213" cy="1731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62B62-00B5-5590-20E2-19851E79E6D2}"/>
              </a:ext>
            </a:extLst>
          </p:cNvPr>
          <p:cNvSpPr txBox="1"/>
          <p:nvPr/>
        </p:nvSpPr>
        <p:spPr>
          <a:xfrm>
            <a:off x="5973154" y="1310982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+1.1%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7C42B-0CEB-029A-56EB-3161F9B95877}"/>
              </a:ext>
            </a:extLst>
          </p:cNvPr>
          <p:cNvSpPr txBox="1"/>
          <p:nvPr/>
        </p:nvSpPr>
        <p:spPr>
          <a:xfrm>
            <a:off x="3639013" y="140995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-0.3%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20E6A-460A-104B-535B-D4C3170425F2}"/>
              </a:ext>
            </a:extLst>
          </p:cNvPr>
          <p:cNvSpPr txBox="1"/>
          <p:nvPr/>
        </p:nvSpPr>
        <p:spPr>
          <a:xfrm>
            <a:off x="11337597" y="412371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+0.1%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6E129-C4B1-40AB-4F19-7CB3359190AF}"/>
              </a:ext>
            </a:extLst>
          </p:cNvPr>
          <p:cNvSpPr txBox="1"/>
          <p:nvPr/>
        </p:nvSpPr>
        <p:spPr>
          <a:xfrm>
            <a:off x="10091745" y="4130488"/>
            <a:ext cx="662361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+4.3%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3B55C-5082-AB38-6034-C8375FBDA5DD}"/>
              </a:ext>
            </a:extLst>
          </p:cNvPr>
          <p:cNvSpPr txBox="1"/>
          <p:nvPr/>
        </p:nvSpPr>
        <p:spPr>
          <a:xfrm>
            <a:off x="10754106" y="5405086"/>
            <a:ext cx="662361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+7.2%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5CDCB-E419-473C-B7D7-820B7726C3B4}"/>
              </a:ext>
            </a:extLst>
          </p:cNvPr>
          <p:cNvSpPr txBox="1"/>
          <p:nvPr/>
        </p:nvSpPr>
        <p:spPr>
          <a:xfrm>
            <a:off x="4083394" y="5081921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+14.3%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09DC2-30C0-6379-377D-87055BA87F8A}"/>
              </a:ext>
            </a:extLst>
          </p:cNvPr>
          <p:cNvSpPr txBox="1"/>
          <p:nvPr/>
        </p:nvSpPr>
        <p:spPr>
          <a:xfrm>
            <a:off x="8179203" y="383525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+0.3%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1B203-3518-9295-924C-17D6A486A648}"/>
              </a:ext>
            </a:extLst>
          </p:cNvPr>
          <p:cNvSpPr txBox="1"/>
          <p:nvPr/>
        </p:nvSpPr>
        <p:spPr>
          <a:xfrm>
            <a:off x="6159213" y="3935607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+9.7%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8E4B1-A066-5691-1EF9-F6A6D3D256AE}"/>
              </a:ext>
            </a:extLst>
          </p:cNvPr>
          <p:cNvSpPr txBox="1"/>
          <p:nvPr/>
        </p:nvSpPr>
        <p:spPr>
          <a:xfrm>
            <a:off x="1861013" y="2114600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-7.3%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83661-F16D-1EE9-70C5-55259CD39FC6}"/>
              </a:ext>
            </a:extLst>
          </p:cNvPr>
          <p:cNvSpPr txBox="1"/>
          <p:nvPr/>
        </p:nvSpPr>
        <p:spPr>
          <a:xfrm>
            <a:off x="3120853" y="3267417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-1.4%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FCAC3F-6EBD-FC15-ABCA-43B7155C7B6A}"/>
              </a:ext>
            </a:extLst>
          </p:cNvPr>
          <p:cNvSpPr txBox="1"/>
          <p:nvPr/>
        </p:nvSpPr>
        <p:spPr>
          <a:xfrm>
            <a:off x="4714240" y="3507008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-4.7%</a:t>
            </a:r>
          </a:p>
        </p:txBody>
      </p:sp>
    </p:spTree>
    <p:extLst>
      <p:ext uri="{BB962C8B-B14F-4D97-AF65-F5344CB8AC3E}">
        <p14:creationId xmlns:p14="http://schemas.microsoft.com/office/powerpoint/2010/main" val="411153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6937B-12BA-8741-EA5E-5D086414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702D29-CCF9-102A-4E58-827C49A8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165" y="3216075"/>
            <a:ext cx="2452130" cy="2456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D46CCD-6A79-C381-D55B-00A15AB64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1" y="88102"/>
            <a:ext cx="8608298" cy="66817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7604E0-442B-E243-B079-FDA68659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/>
          <a:lstStyle/>
          <a:p>
            <a:pPr algn="ctr"/>
            <a:r>
              <a:rPr lang="en-US" dirty="0"/>
              <a:t>Area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42758-7533-E44C-0791-3E8AC72DAF41}"/>
              </a:ext>
            </a:extLst>
          </p:cNvPr>
          <p:cNvSpPr txBox="1"/>
          <p:nvPr/>
        </p:nvSpPr>
        <p:spPr>
          <a:xfrm>
            <a:off x="6175564" y="4120921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+8.3%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0A35E-4C99-42D2-B6AD-C8BC95DC0ED2}"/>
              </a:ext>
            </a:extLst>
          </p:cNvPr>
          <p:cNvSpPr txBox="1"/>
          <p:nvPr/>
        </p:nvSpPr>
        <p:spPr>
          <a:xfrm>
            <a:off x="2005193" y="2492340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-8.1%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22B47-42E1-EF51-4CBE-7AF89DEAF173}"/>
              </a:ext>
            </a:extLst>
          </p:cNvPr>
          <p:cNvSpPr txBox="1"/>
          <p:nvPr/>
        </p:nvSpPr>
        <p:spPr>
          <a:xfrm>
            <a:off x="10383490" y="4008298"/>
            <a:ext cx="662362" cy="55399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+0.1%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5BC0F-E66A-7748-34F4-06F07C4843D3}"/>
              </a:ext>
            </a:extLst>
          </p:cNvPr>
          <p:cNvSpPr txBox="1"/>
          <p:nvPr/>
        </p:nvSpPr>
        <p:spPr>
          <a:xfrm>
            <a:off x="3597290" y="304165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-5.4%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5F9A5-F800-FDFC-0DEA-22C7FB5BDE73}"/>
              </a:ext>
            </a:extLst>
          </p:cNvPr>
          <p:cNvSpPr txBox="1"/>
          <p:nvPr/>
        </p:nvSpPr>
        <p:spPr>
          <a:xfrm>
            <a:off x="4751638" y="3685133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-9.6%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98173-3A32-01E2-1A38-F583C67A5E2C}"/>
              </a:ext>
            </a:extLst>
          </p:cNvPr>
          <p:cNvSpPr txBox="1"/>
          <p:nvPr/>
        </p:nvSpPr>
        <p:spPr>
          <a:xfrm>
            <a:off x="8448594" y="5109902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+23.4%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82EFC-23C1-66F7-021F-1BB1923FE11B}"/>
              </a:ext>
            </a:extLst>
          </p:cNvPr>
          <p:cNvSpPr txBox="1"/>
          <p:nvPr/>
        </p:nvSpPr>
        <p:spPr>
          <a:xfrm>
            <a:off x="4791752" y="4870681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-5.0%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7615C-9D55-B782-3005-2DBE09E234DE}"/>
              </a:ext>
            </a:extLst>
          </p:cNvPr>
          <p:cNvSpPr txBox="1"/>
          <p:nvPr/>
        </p:nvSpPr>
        <p:spPr>
          <a:xfrm>
            <a:off x="970827" y="3555611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-11.6%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E25FB-8D2E-FD16-6E00-141DE7C5253E}"/>
              </a:ext>
            </a:extLst>
          </p:cNvPr>
          <p:cNvSpPr txBox="1"/>
          <p:nvPr/>
        </p:nvSpPr>
        <p:spPr>
          <a:xfrm>
            <a:off x="5239582" y="4102943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+44.2%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BEC36-0214-C293-97E9-7F266497F1B9}"/>
              </a:ext>
            </a:extLst>
          </p:cNvPr>
          <p:cNvSpPr txBox="1"/>
          <p:nvPr/>
        </p:nvSpPr>
        <p:spPr>
          <a:xfrm>
            <a:off x="2692059" y="45302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+30.5%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14333-71D1-101A-59CA-C6A5AB004932}"/>
              </a:ext>
            </a:extLst>
          </p:cNvPr>
          <p:cNvSpPr txBox="1"/>
          <p:nvPr/>
        </p:nvSpPr>
        <p:spPr>
          <a:xfrm>
            <a:off x="2926530" y="5164102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+42.9%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5DBE8-FA17-48F8-DF70-FA567959AB1A}"/>
              </a:ext>
            </a:extLst>
          </p:cNvPr>
          <p:cNvSpPr txBox="1"/>
          <p:nvPr/>
        </p:nvSpPr>
        <p:spPr>
          <a:xfrm>
            <a:off x="4975821" y="1348261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+12.2%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340D9-43EC-21B8-41C7-FA24B29BCE0B}"/>
              </a:ext>
            </a:extLst>
          </p:cNvPr>
          <p:cNvSpPr txBox="1"/>
          <p:nvPr/>
        </p:nvSpPr>
        <p:spPr>
          <a:xfrm>
            <a:off x="926333" y="2208086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-16.5%</a:t>
            </a:r>
          </a:p>
        </p:txBody>
      </p:sp>
    </p:spTree>
    <p:extLst>
      <p:ext uri="{BB962C8B-B14F-4D97-AF65-F5344CB8AC3E}">
        <p14:creationId xmlns:p14="http://schemas.microsoft.com/office/powerpoint/2010/main" val="291101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0E9B8-5568-4D39-6FAE-E8AA04AC9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6708ED-A5B0-923B-404C-669FC3D0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2 - SSC</a:t>
            </a:r>
            <a:br>
              <a:rPr lang="en-US" dirty="0"/>
            </a:br>
            <a:r>
              <a:rPr lang="en-US" sz="4400" dirty="0"/>
              <a:t>Why IEEE? (</a:t>
            </a:r>
            <a:r>
              <a:rPr lang="en-US" sz="4400" i="1" dirty="0"/>
              <a:t>a Recruitment / Retention Tool</a:t>
            </a:r>
            <a:r>
              <a:rPr lang="en-US" sz="44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129B0-C82E-73C4-41F7-9C2F63AC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in it for you when you join or volunteer for IEEE?</a:t>
            </a:r>
          </a:p>
        </p:txBody>
      </p:sp>
    </p:spTree>
    <p:extLst>
      <p:ext uri="{BB962C8B-B14F-4D97-AF65-F5344CB8AC3E}">
        <p14:creationId xmlns:p14="http://schemas.microsoft.com/office/powerpoint/2010/main" val="308846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FC07D-402B-7F0E-4604-75DDDEC08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F518D-DB09-5CD0-6F29-E7973AFB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https://www.ieee.org/content/ieee-org/en/membership/benefits</a:t>
            </a:r>
            <a:endParaRPr lang="en-US" dirty="0"/>
          </a:p>
          <a:p>
            <a:r>
              <a:rPr lang="en-US" dirty="0"/>
              <a:t>Comprehensive</a:t>
            </a:r>
          </a:p>
          <a:p>
            <a:r>
              <a:rPr lang="en-US" dirty="0"/>
              <a:t>But all TEXT, too long to read, to find something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ECE47-CFCE-48C8-4310-F269ECC59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99" y="2108635"/>
            <a:ext cx="3586717" cy="44647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B1ABE-4BE2-D3CC-7065-E5BD6DC3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26" y="3520378"/>
            <a:ext cx="3838976" cy="32497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7B2BFD-248A-5A35-C526-9BEE4247D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074" y="2398921"/>
            <a:ext cx="3308761" cy="42318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8FC6C1-E627-F6F8-B8F7-DFB9DD904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886" y="2626104"/>
            <a:ext cx="3055087" cy="42318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FBAD6-626E-C69C-8C1C-48E286B3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Member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E8FD9-05E8-4F06-C3A2-CD17F269C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051" y="1782971"/>
            <a:ext cx="3506777" cy="47904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2CD779-69E4-7D81-DE65-0F621311C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645" y="2199629"/>
            <a:ext cx="3401193" cy="33794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F8590-207F-7E41-571C-8AF54942C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323" y="2799898"/>
            <a:ext cx="3952333" cy="29049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7A036-6B76-6106-0AFC-898C8F38D3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9329" y="1508945"/>
            <a:ext cx="3813802" cy="3941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6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608C1-1887-B1DC-6579-5960FD7C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E073-59BA-34DA-6C3E-9A5E16F3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to Three Basic Benefits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216E36-18CE-4AFD-9A17-561C953D43FC}"/>
              </a:ext>
            </a:extLst>
          </p:cNvPr>
          <p:cNvSpPr>
            <a:spLocks noChangeAspect="1"/>
          </p:cNvSpPr>
          <p:nvPr/>
        </p:nvSpPr>
        <p:spPr>
          <a:xfrm>
            <a:off x="838200" y="1835770"/>
            <a:ext cx="2743200" cy="2743200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u="sng">
                <a:solidFill>
                  <a:schemeClr val="tx1"/>
                </a:solidFill>
              </a:rPr>
              <a:t>Loyalty</a:t>
            </a:r>
            <a:r>
              <a:rPr lang="en-US" sz="2400">
                <a:solidFill>
                  <a:schemeClr val="tx1"/>
                </a:solidFill>
              </a:rPr>
              <a:t>”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.e.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personal satisfaction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AFBB7D-2FFF-B4F8-5D78-87CC7E7EEDF2}"/>
              </a:ext>
            </a:extLst>
          </p:cNvPr>
          <p:cNvSpPr>
            <a:spLocks noChangeAspect="1"/>
          </p:cNvSpPr>
          <p:nvPr/>
        </p:nvSpPr>
        <p:spPr>
          <a:xfrm>
            <a:off x="1764368" y="3390567"/>
            <a:ext cx="2743200" cy="2743200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u="sng" dirty="0">
                <a:solidFill>
                  <a:schemeClr val="tx1"/>
                </a:solidFill>
              </a:rPr>
              <a:t>Benefits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i.e. tangible benefits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45AA72-3EA4-C6C8-E60C-8D73D1738806}"/>
              </a:ext>
            </a:extLst>
          </p:cNvPr>
          <p:cNvSpPr>
            <a:spLocks noChangeAspect="1"/>
          </p:cNvSpPr>
          <p:nvPr/>
        </p:nvSpPr>
        <p:spPr>
          <a:xfrm>
            <a:off x="2568396" y="1835770"/>
            <a:ext cx="2743200" cy="2743200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u="sng" dirty="0">
                <a:solidFill>
                  <a:schemeClr val="tx1"/>
                </a:solidFill>
              </a:rPr>
              <a:t>Value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i.e. 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intangible, indirect benefits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AFC420C-E16B-09BA-E974-F36B3D45A954}"/>
              </a:ext>
            </a:extLst>
          </p:cNvPr>
          <p:cNvGrpSpPr/>
          <p:nvPr/>
        </p:nvGrpSpPr>
        <p:grpSpPr>
          <a:xfrm>
            <a:off x="5226451" y="2243290"/>
            <a:ext cx="6816629" cy="2828668"/>
            <a:chOff x="5226451" y="2243290"/>
            <a:chExt cx="6816629" cy="28286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5B9A40-60B8-F2BD-CE2D-36D62E1A3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0972" y="4139692"/>
              <a:ext cx="1774090" cy="4084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8CE4B4-3B65-2377-1C08-EE7DAA00D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0972" y="3351974"/>
              <a:ext cx="1670449" cy="4084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2A9E53-320F-5CFD-4C2A-E8AF21205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0972" y="2979297"/>
              <a:ext cx="1835055" cy="4084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83AECE-18A2-7578-156F-31680B624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0972" y="2243290"/>
              <a:ext cx="2133785" cy="4084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E4FD19-3692-54D6-FA25-958A4D6BE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0972" y="3741831"/>
              <a:ext cx="890093" cy="4084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242323-ACD2-D789-C191-163E470C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0972" y="2590681"/>
              <a:ext cx="2591025" cy="4084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BAECE47-CFCE-48C8-4310-F269ECC59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1622" y="3090130"/>
              <a:ext cx="922979" cy="114892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043F7FA-E95F-5D4D-CAD1-4AFCB09CA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35560" y="3222411"/>
              <a:ext cx="1049586" cy="134241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F3E8FD9-05E8-4F06-C3A2-CD17F269C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18656" y="3420555"/>
              <a:ext cx="902408" cy="123272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62CD779-69E4-7D81-DE65-0F621311C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81938" y="3617434"/>
              <a:ext cx="875238" cy="86963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86F8590-207F-7E41-571C-8AF54942C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59709" y="3856160"/>
              <a:ext cx="1017065" cy="7475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27A036-6B76-6106-0AFC-898C8F38D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61664" y="4057697"/>
              <a:ext cx="981416" cy="101426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21CA2A4-926D-7C46-F5C8-69CC0F7D203D}"/>
                </a:ext>
              </a:extLst>
            </p:cNvPr>
            <p:cNvCxnSpPr>
              <a:stCxn id="13" idx="1"/>
            </p:cNvCxnSpPr>
            <p:nvPr/>
          </p:nvCxnSpPr>
          <p:spPr>
            <a:xfrm flipH="1">
              <a:off x="5505855" y="2447524"/>
              <a:ext cx="2225117" cy="285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90FD786-8A76-6FD9-869A-CA87B2C3A37C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5690681" y="3453032"/>
              <a:ext cx="2040291" cy="890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81DD70D-7893-D011-09C9-0EC8DE7724DD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5391057" y="3556208"/>
              <a:ext cx="2339915" cy="25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BC9FCE6-F6F7-7892-39B3-60B2C2DC86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4115" y="3970007"/>
              <a:ext cx="2284816" cy="1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F77F95F-F070-3E72-91A6-492E9FB12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6451" y="3217942"/>
              <a:ext cx="2513229" cy="1011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FE15E1F-217A-3172-6E9A-3A2AF7684E63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5928192" y="2794915"/>
              <a:ext cx="1802780" cy="6753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9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9787-EBEA-FA53-81C8-9EF9FEBBE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F2A8-B1F0-8F5E-0132-53CE83D3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+ “Matchmaking” (MER):</a:t>
            </a:r>
            <a:br>
              <a:rPr lang="en-US" dirty="0"/>
            </a:br>
            <a:r>
              <a:rPr lang="en-US" dirty="0"/>
              <a:t>	i.e. Not One Recipe for All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D2B6A1-EE0E-A9D7-E5D4-6AFE01D8B52E}"/>
              </a:ext>
            </a:extLst>
          </p:cNvPr>
          <p:cNvSpPr>
            <a:spLocks noChangeAspect="1"/>
          </p:cNvSpPr>
          <p:nvPr/>
        </p:nvSpPr>
        <p:spPr>
          <a:xfrm>
            <a:off x="1037172" y="3423108"/>
            <a:ext cx="1115155" cy="1115155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4668FB-158E-ABD1-C583-3366340FFE53}"/>
              </a:ext>
            </a:extLst>
          </p:cNvPr>
          <p:cNvSpPr>
            <a:spLocks noChangeAspect="1"/>
          </p:cNvSpPr>
          <p:nvPr/>
        </p:nvSpPr>
        <p:spPr>
          <a:xfrm>
            <a:off x="962569" y="2920441"/>
            <a:ext cx="753318" cy="753318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>
                <a:solidFill>
                  <a:schemeClr val="tx1"/>
                </a:solidFill>
              </a:rPr>
              <a:t>Loyalty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CBAF34-EA22-3EF7-BF2D-E4A2F3CA7F0C}"/>
              </a:ext>
            </a:extLst>
          </p:cNvPr>
          <p:cNvSpPr>
            <a:spLocks noChangeAspect="1"/>
          </p:cNvSpPr>
          <p:nvPr/>
        </p:nvSpPr>
        <p:spPr>
          <a:xfrm>
            <a:off x="1480245" y="2933331"/>
            <a:ext cx="753319" cy="753319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1100" dirty="0">
              <a:solidFill>
                <a:schemeClr val="tx1"/>
              </a:solidFill>
            </a:endParaRPr>
          </a:p>
          <a:p>
            <a:pPr algn="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3B64E148-4A67-F2C4-81BB-BC20B0718D79}"/>
              </a:ext>
            </a:extLst>
          </p:cNvPr>
          <p:cNvSpPr txBox="1">
            <a:spLocks/>
          </p:cNvSpPr>
          <p:nvPr/>
        </p:nvSpPr>
        <p:spPr>
          <a:xfrm>
            <a:off x="495536" y="1465311"/>
            <a:ext cx="2722738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9C4E39E0-E5AF-0A28-0C5C-75D92BB78032}"/>
              </a:ext>
            </a:extLst>
          </p:cNvPr>
          <p:cNvSpPr txBox="1">
            <a:spLocks/>
          </p:cNvSpPr>
          <p:nvPr/>
        </p:nvSpPr>
        <p:spPr>
          <a:xfrm>
            <a:off x="8460282" y="1465309"/>
            <a:ext cx="3700920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Life Member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E5E9038F-99F2-B0EB-4A4D-2A2721817960}"/>
              </a:ext>
            </a:extLst>
          </p:cNvPr>
          <p:cNvSpPr txBox="1">
            <a:spLocks/>
          </p:cNvSpPr>
          <p:nvPr/>
        </p:nvSpPr>
        <p:spPr>
          <a:xfrm>
            <a:off x="4080904" y="1465309"/>
            <a:ext cx="3516748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C5EBBF-AB2C-63BB-4076-C03ECBEC33E6}"/>
              </a:ext>
            </a:extLst>
          </p:cNvPr>
          <p:cNvSpPr>
            <a:spLocks noChangeAspect="1"/>
          </p:cNvSpPr>
          <p:nvPr/>
        </p:nvSpPr>
        <p:spPr>
          <a:xfrm>
            <a:off x="9357996" y="4107087"/>
            <a:ext cx="1868804" cy="1868804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9CCDB8-05F8-C902-13D3-5C07836B7082}"/>
              </a:ext>
            </a:extLst>
          </p:cNvPr>
          <p:cNvSpPr>
            <a:spLocks noChangeAspect="1"/>
          </p:cNvSpPr>
          <p:nvPr/>
        </p:nvSpPr>
        <p:spPr>
          <a:xfrm>
            <a:off x="8201566" y="2153921"/>
            <a:ext cx="2743200" cy="2743200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Loyalty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477D3B-A5AB-0432-01BF-FE041995F0D9}"/>
              </a:ext>
            </a:extLst>
          </p:cNvPr>
          <p:cNvSpPr>
            <a:spLocks noChangeAspect="1"/>
          </p:cNvSpPr>
          <p:nvPr/>
        </p:nvSpPr>
        <p:spPr>
          <a:xfrm>
            <a:off x="10292398" y="3019967"/>
            <a:ext cx="1868804" cy="1868804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E6B427-437F-5CDE-CE8B-83DC9DEEE845}"/>
              </a:ext>
            </a:extLst>
          </p:cNvPr>
          <p:cNvSpPr>
            <a:spLocks noChangeAspect="1"/>
          </p:cNvSpPr>
          <p:nvPr/>
        </p:nvSpPr>
        <p:spPr>
          <a:xfrm>
            <a:off x="4174057" y="3954368"/>
            <a:ext cx="1868804" cy="1868804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6DAA17-5020-D51D-A436-8B31B9EBBC85}"/>
              </a:ext>
            </a:extLst>
          </p:cNvPr>
          <p:cNvSpPr>
            <a:spLocks noChangeAspect="1"/>
          </p:cNvSpPr>
          <p:nvPr/>
        </p:nvSpPr>
        <p:spPr>
          <a:xfrm>
            <a:off x="3626844" y="2884171"/>
            <a:ext cx="1868804" cy="1868804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Loyalty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C59EA-109F-5471-57E5-1FC7BA959733}"/>
              </a:ext>
            </a:extLst>
          </p:cNvPr>
          <p:cNvSpPr>
            <a:spLocks noChangeAspect="1"/>
          </p:cNvSpPr>
          <p:nvPr/>
        </p:nvSpPr>
        <p:spPr>
          <a:xfrm>
            <a:off x="4601957" y="2145571"/>
            <a:ext cx="2743200" cy="2743200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8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D5022-8847-FCDC-7375-5F3F9098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E655F6-9821-3B35-6BC3-A6ECCA40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</a:t>
            </a:r>
            <a:br>
              <a:rPr lang="en-US" dirty="0"/>
            </a:br>
            <a:r>
              <a:rPr lang="en-US" sz="4400" dirty="0"/>
              <a:t>Region 3 Membership &amp; Trends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1F1B6-123C-A7FA-4B35-693EE0F15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6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F4B5D-FCBE-1A20-3F27-4BCEBAA79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F085-A982-C759-1C04-4F48C5E1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+ “Matchmaking” (MER):</a:t>
            </a:r>
            <a:br>
              <a:rPr lang="en-US" dirty="0"/>
            </a:br>
            <a:r>
              <a:rPr lang="en-US" dirty="0"/>
              <a:t>	i.e. Not One Recipe for All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16027A-1D89-C60E-F597-FE6FC22E7CCE}"/>
              </a:ext>
            </a:extLst>
          </p:cNvPr>
          <p:cNvSpPr>
            <a:spLocks noChangeAspect="1"/>
          </p:cNvSpPr>
          <p:nvPr/>
        </p:nvSpPr>
        <p:spPr>
          <a:xfrm>
            <a:off x="1037172" y="3423108"/>
            <a:ext cx="1115155" cy="1115155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71C5E7-83ED-0098-120C-FE3DC6435727}"/>
              </a:ext>
            </a:extLst>
          </p:cNvPr>
          <p:cNvSpPr>
            <a:spLocks noChangeAspect="1"/>
          </p:cNvSpPr>
          <p:nvPr/>
        </p:nvSpPr>
        <p:spPr>
          <a:xfrm>
            <a:off x="962569" y="2920441"/>
            <a:ext cx="753318" cy="753318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>
                <a:solidFill>
                  <a:schemeClr val="tx1"/>
                </a:solidFill>
              </a:rPr>
              <a:t>Loyalty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5AF295-2D31-BE5D-406D-4F10388D40AA}"/>
              </a:ext>
            </a:extLst>
          </p:cNvPr>
          <p:cNvSpPr>
            <a:spLocks noChangeAspect="1"/>
          </p:cNvSpPr>
          <p:nvPr/>
        </p:nvSpPr>
        <p:spPr>
          <a:xfrm>
            <a:off x="1480245" y="2933331"/>
            <a:ext cx="753319" cy="753319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1100" dirty="0">
              <a:solidFill>
                <a:schemeClr val="tx1"/>
              </a:solidFill>
            </a:endParaRPr>
          </a:p>
          <a:p>
            <a:pPr algn="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38FAC87B-2CD8-0B2B-BD5E-B6FCE9C73568}"/>
              </a:ext>
            </a:extLst>
          </p:cNvPr>
          <p:cNvSpPr txBox="1">
            <a:spLocks/>
          </p:cNvSpPr>
          <p:nvPr/>
        </p:nvSpPr>
        <p:spPr>
          <a:xfrm>
            <a:off x="495536" y="1465311"/>
            <a:ext cx="2722738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1BC6ACF6-A63C-9216-C1BF-81AA3E4A7358}"/>
              </a:ext>
            </a:extLst>
          </p:cNvPr>
          <p:cNvSpPr txBox="1">
            <a:spLocks/>
          </p:cNvSpPr>
          <p:nvPr/>
        </p:nvSpPr>
        <p:spPr>
          <a:xfrm>
            <a:off x="8460282" y="1465309"/>
            <a:ext cx="3700920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Life Member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B7EC0FB2-C981-E786-4E7F-FA1D788BA02F}"/>
              </a:ext>
            </a:extLst>
          </p:cNvPr>
          <p:cNvSpPr txBox="1">
            <a:spLocks/>
          </p:cNvSpPr>
          <p:nvPr/>
        </p:nvSpPr>
        <p:spPr>
          <a:xfrm>
            <a:off x="4080904" y="1465309"/>
            <a:ext cx="3516748" cy="68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8B44C0-23F3-EE56-0DBA-49866703458C}"/>
              </a:ext>
            </a:extLst>
          </p:cNvPr>
          <p:cNvSpPr>
            <a:spLocks noChangeAspect="1"/>
          </p:cNvSpPr>
          <p:nvPr/>
        </p:nvSpPr>
        <p:spPr>
          <a:xfrm>
            <a:off x="9357996" y="4107087"/>
            <a:ext cx="1868804" cy="1868804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062641-553A-8C8A-8E10-7B3D67B4CCC9}"/>
              </a:ext>
            </a:extLst>
          </p:cNvPr>
          <p:cNvSpPr>
            <a:spLocks noChangeAspect="1"/>
          </p:cNvSpPr>
          <p:nvPr/>
        </p:nvSpPr>
        <p:spPr>
          <a:xfrm>
            <a:off x="8201566" y="2153921"/>
            <a:ext cx="2743200" cy="2743200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Loyalty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FF743F-6EB2-5C3F-6DC8-CF0BFDBE4419}"/>
              </a:ext>
            </a:extLst>
          </p:cNvPr>
          <p:cNvSpPr>
            <a:spLocks noChangeAspect="1"/>
          </p:cNvSpPr>
          <p:nvPr/>
        </p:nvSpPr>
        <p:spPr>
          <a:xfrm>
            <a:off x="10292398" y="3019967"/>
            <a:ext cx="1868804" cy="1868804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36137B-D889-211D-C5ED-EA31D6A71A43}"/>
              </a:ext>
            </a:extLst>
          </p:cNvPr>
          <p:cNvSpPr>
            <a:spLocks noChangeAspect="1"/>
          </p:cNvSpPr>
          <p:nvPr/>
        </p:nvSpPr>
        <p:spPr>
          <a:xfrm>
            <a:off x="4174057" y="3954368"/>
            <a:ext cx="1868804" cy="1868804"/>
          </a:xfrm>
          <a:prstGeom prst="ellipse">
            <a:avLst/>
          </a:prstGeom>
          <a:solidFill>
            <a:srgbClr val="FFEDCC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(Tangible) Benefits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B91C47-A74B-6864-27F9-157471F4BB01}"/>
              </a:ext>
            </a:extLst>
          </p:cNvPr>
          <p:cNvSpPr>
            <a:spLocks noChangeAspect="1"/>
          </p:cNvSpPr>
          <p:nvPr/>
        </p:nvSpPr>
        <p:spPr>
          <a:xfrm>
            <a:off x="3626844" y="2884171"/>
            <a:ext cx="1868804" cy="1868804"/>
          </a:xfrm>
          <a:prstGeom prst="ellipse">
            <a:avLst/>
          </a:prstGeom>
          <a:solidFill>
            <a:srgbClr val="F4C8F4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</a:rPr>
              <a:t>Loyalty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BC1A8D-5AC7-EC55-F889-6DB88A91E36D}"/>
              </a:ext>
            </a:extLst>
          </p:cNvPr>
          <p:cNvSpPr>
            <a:spLocks noChangeAspect="1"/>
          </p:cNvSpPr>
          <p:nvPr/>
        </p:nvSpPr>
        <p:spPr>
          <a:xfrm>
            <a:off x="4601957" y="2145571"/>
            <a:ext cx="2743200" cy="2743200"/>
          </a:xfrm>
          <a:prstGeom prst="ellipse">
            <a:avLst/>
          </a:prstGeom>
          <a:solidFill>
            <a:srgbClr val="B8E5FF">
              <a:alpha val="50196"/>
            </a:srgbClr>
          </a:solidFill>
          <a:ln w="28575">
            <a:solidFill>
              <a:srgbClr val="1664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Value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62652-6CB1-FCC0-C85E-4E15EC0C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11" y="4373270"/>
            <a:ext cx="719291" cy="330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CAAEF6-27FE-13A1-CC55-A241A649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887" y="2661355"/>
            <a:ext cx="2093826" cy="330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5B9EA1-6CE7-9C30-C208-3C6586802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071" y="3279806"/>
            <a:ext cx="1482921" cy="330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CF0D34-CF59-7B8F-A2C6-D5788E42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665" y="5650876"/>
            <a:ext cx="743588" cy="3412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7495EE-0947-8B22-F80A-7A803B274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62" y="2509793"/>
            <a:ext cx="2164554" cy="3412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0A7F2D-FF30-CE9C-65E8-38AD049EF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063" y="2130239"/>
            <a:ext cx="1782574" cy="3412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436CB4-6FC4-AB4A-9760-E30B22588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557" y="3651518"/>
            <a:ext cx="1533014" cy="3412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8CB92B-8846-BEBD-6170-AB2B59FE1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790" y="4133496"/>
            <a:ext cx="1395501" cy="341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CCAE3A-459C-67FC-31E3-A0ADAFA7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604" y="5645754"/>
            <a:ext cx="737599" cy="3384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FBA797-4DD6-B3DB-FF4F-AD5BB7CF7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632" y="2487910"/>
            <a:ext cx="1470147" cy="3384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CCBE4D-90E8-19C9-1EA4-AFFA071C4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16" y="3725424"/>
            <a:ext cx="1520667" cy="338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25A087-7F2A-BCCE-24F6-9C891B9A2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203" y="3894667"/>
            <a:ext cx="1520667" cy="3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60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608C1-1887-B1DC-6579-5960FD7C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9D3A2A-BF59-EBC7-5562-D371F28A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5" y="1527263"/>
            <a:ext cx="7247336" cy="4120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DE073-59BA-34DA-6C3E-9A5E16F3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3’s “Why IEEE?”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57CF-A7D9-A022-4148-0DBD08E9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https://kb.ieee.org/r3/</a:t>
            </a:r>
            <a:endParaRPr lang="en-US" sz="2400" dirty="0"/>
          </a:p>
          <a:p>
            <a:r>
              <a:rPr lang="en-US" sz="2400" dirty="0"/>
              <a:t>Tailored to</a:t>
            </a:r>
            <a:br>
              <a:rPr lang="en-US" sz="2400" dirty="0"/>
            </a:br>
            <a:r>
              <a:rPr lang="en-US" sz="2400" dirty="0"/>
              <a:t>- Students (recruit)</a:t>
            </a:r>
            <a:br>
              <a:rPr lang="en-US" sz="2400" dirty="0"/>
            </a:br>
            <a:r>
              <a:rPr lang="en-US" sz="2400" dirty="0"/>
              <a:t>- Members (retain/recruit)</a:t>
            </a:r>
            <a:br>
              <a:rPr lang="en-US" sz="2400" dirty="0"/>
            </a:br>
            <a:r>
              <a:rPr lang="en-US" sz="2400" dirty="0"/>
              <a:t>- Life Members (retain)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AC415-5F0D-2816-C8A0-D00D5E7FD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602" y="3429000"/>
            <a:ext cx="2745823" cy="29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74CA-20C3-A101-408D-1F4517FE3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4F50-E60A-D6B2-864B-48E2C06C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3’s “Why IEEE?”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A9B58-209A-3EC0-A302-7D372E98B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shorter &amp; tailored content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6775B6-7DB0-D280-A42B-610BE539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32" y="1974714"/>
            <a:ext cx="4396547" cy="4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6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3 - MCC</a:t>
            </a:r>
            <a:br>
              <a:rPr lang="en-US" dirty="0"/>
            </a:br>
            <a:r>
              <a:rPr lang="en-US" sz="4400" dirty="0"/>
              <a:t>Members’ Dead/Rejected Email Addresses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0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0226B-126D-C7A9-E4A2-6A8D76D1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DAF509-251F-17A8-08ED-6A908DC6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MGA Suppressed List (Oct. ‘24)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593B2-D573-A61E-0C59-8260E41A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58" y="1641313"/>
            <a:ext cx="2357476" cy="2132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0476118C-8E3D-C6B2-EF38-70C39E24098D}"/>
              </a:ext>
            </a:extLst>
          </p:cNvPr>
          <p:cNvSpPr/>
          <p:nvPr/>
        </p:nvSpPr>
        <p:spPr>
          <a:xfrm>
            <a:off x="3331723" y="3293077"/>
            <a:ext cx="457200" cy="27184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DD19D57-56E2-2F81-BD73-E12AC1AF73F2}"/>
              </a:ext>
            </a:extLst>
          </p:cNvPr>
          <p:cNvSpPr/>
          <p:nvPr/>
        </p:nvSpPr>
        <p:spPr>
          <a:xfrm>
            <a:off x="3331723" y="1888519"/>
            <a:ext cx="457200" cy="27184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756102B6-493A-B0FD-D335-987BC027C34F}"/>
              </a:ext>
            </a:extLst>
          </p:cNvPr>
          <p:cNvSpPr/>
          <p:nvPr/>
        </p:nvSpPr>
        <p:spPr>
          <a:xfrm>
            <a:off x="3331723" y="2801614"/>
            <a:ext cx="296694" cy="2718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FBE7D96-0446-66E7-1C67-21A7C42BBEE4}"/>
              </a:ext>
            </a:extLst>
          </p:cNvPr>
          <p:cNvSpPr/>
          <p:nvPr/>
        </p:nvSpPr>
        <p:spPr>
          <a:xfrm>
            <a:off x="3331723" y="3024044"/>
            <a:ext cx="296694" cy="2718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7076290-E1D3-9703-5D5F-D992211DA194}"/>
              </a:ext>
            </a:extLst>
          </p:cNvPr>
          <p:cNvSpPr/>
          <p:nvPr/>
        </p:nvSpPr>
        <p:spPr>
          <a:xfrm flipH="1">
            <a:off x="4664412" y="1505390"/>
            <a:ext cx="296694" cy="2718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4A6F7C0-43C2-D125-E13D-36EA0A7CF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6" y="1371598"/>
            <a:ext cx="4405617" cy="4933555"/>
          </a:xfrm>
        </p:spPr>
        <p:txBody>
          <a:bodyPr>
            <a:normAutofit/>
          </a:bodyPr>
          <a:lstStyle/>
          <a:p>
            <a:r>
              <a:rPr lang="en-US" sz="2400" b="1" dirty="0"/>
              <a:t>Opportunity 1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Why unsubscribe, why report email as spam?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Reach out in person.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Granular unsubscribe?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Better leverage combination of communication channels?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1BCBE-1379-5BD0-ABBE-C714ADC0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23" y="1410328"/>
            <a:ext cx="2643226" cy="2594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568F2D-CBB0-2311-99D9-9C36132D6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615" y="3838375"/>
            <a:ext cx="1254705" cy="13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8FB14-E66E-59E1-DB71-0288C60C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Left 15">
            <a:extLst>
              <a:ext uri="{FF2B5EF4-FFF2-40B4-BE49-F238E27FC236}">
                <a16:creationId xmlns:a16="http://schemas.microsoft.com/office/drawing/2014/main" id="{AADA485C-E291-AC2C-A91B-90B53B66677E}"/>
              </a:ext>
            </a:extLst>
          </p:cNvPr>
          <p:cNvSpPr/>
          <p:nvPr/>
        </p:nvSpPr>
        <p:spPr>
          <a:xfrm rot="10800000">
            <a:off x="4503906" y="1505390"/>
            <a:ext cx="457200" cy="27184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4A198C-B7DC-BE1C-F7B1-638AB186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MGA Suppressed List (Oct. ‘24)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4FFDF-3423-3F20-FC0B-37EB72F3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58" y="1641313"/>
            <a:ext cx="2357476" cy="2132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86A209A7-1E1F-E86E-01F7-F024E3186EBD}"/>
              </a:ext>
            </a:extLst>
          </p:cNvPr>
          <p:cNvSpPr/>
          <p:nvPr/>
        </p:nvSpPr>
        <p:spPr>
          <a:xfrm>
            <a:off x="3331723" y="3293077"/>
            <a:ext cx="457200" cy="27184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2491886-F743-1836-2141-EC9EC357A578}"/>
              </a:ext>
            </a:extLst>
          </p:cNvPr>
          <p:cNvSpPr/>
          <p:nvPr/>
        </p:nvSpPr>
        <p:spPr>
          <a:xfrm>
            <a:off x="3331723" y="1888519"/>
            <a:ext cx="457200" cy="27184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71AEC8B-B8A8-4311-2EB4-A54C9F062C80}"/>
              </a:ext>
            </a:extLst>
          </p:cNvPr>
          <p:cNvSpPr/>
          <p:nvPr/>
        </p:nvSpPr>
        <p:spPr>
          <a:xfrm>
            <a:off x="3331723" y="2801614"/>
            <a:ext cx="296694" cy="2718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D49E959A-7C1D-CEB7-79E1-9F06155C5408}"/>
              </a:ext>
            </a:extLst>
          </p:cNvPr>
          <p:cNvSpPr/>
          <p:nvPr/>
        </p:nvSpPr>
        <p:spPr>
          <a:xfrm>
            <a:off x="3331723" y="3024044"/>
            <a:ext cx="296694" cy="27184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CA350CB-1658-E439-076E-53DEAADC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06" y="1371598"/>
            <a:ext cx="4405617" cy="4933555"/>
          </a:xfrm>
        </p:spPr>
        <p:txBody>
          <a:bodyPr>
            <a:normAutofit/>
          </a:bodyPr>
          <a:lstStyle/>
          <a:p>
            <a:r>
              <a:rPr lang="en-US" sz="2400" b="1" dirty="0"/>
              <a:t>Opportunity 2</a:t>
            </a:r>
            <a:r>
              <a:rPr lang="en-US" sz="2400" dirty="0"/>
              <a:t>: </a:t>
            </a:r>
            <a:r>
              <a:rPr lang="en-US" sz="2400" i="1" dirty="0"/>
              <a:t>Members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Can Section reach out</a:t>
            </a:r>
            <a:r>
              <a:rPr lang="en-US" sz="2400" dirty="0"/>
              <a:t>?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Roster Cleanup</a:t>
            </a:r>
            <a:r>
              <a:rPr lang="en-US" sz="2400" dirty="0"/>
              <a:t>: </a:t>
            </a:r>
            <a:r>
              <a:rPr lang="en-US" sz="2400" i="1" dirty="0"/>
              <a:t>Life Members</a:t>
            </a:r>
            <a:br>
              <a:rPr lang="en-US" sz="2400" i="1" dirty="0"/>
            </a:b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Wellness check?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If found member has passed away, MGA can’t remove but need family to request.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E2BDB-D75F-F607-DFF6-84C1A180D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23" y="1505390"/>
            <a:ext cx="2643226" cy="21262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393B6-FCAF-162A-8447-C7504C9E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23" y="3857540"/>
            <a:ext cx="2643226" cy="2360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C87B1AC-3A12-7C36-DC24-657FC9C156D2}"/>
              </a:ext>
            </a:extLst>
          </p:cNvPr>
          <p:cNvSpPr/>
          <p:nvPr/>
        </p:nvSpPr>
        <p:spPr>
          <a:xfrm>
            <a:off x="11630747" y="2189281"/>
            <a:ext cx="457200" cy="28210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FE1681-7B42-2D24-E36F-42E19D6EF26F}"/>
              </a:ext>
            </a:extLst>
          </p:cNvPr>
          <p:cNvSpPr/>
          <p:nvPr/>
        </p:nvSpPr>
        <p:spPr>
          <a:xfrm>
            <a:off x="11619671" y="5272759"/>
            <a:ext cx="457200" cy="45544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00D9B7-373C-DD5B-4406-C5B900C06E15}"/>
              </a:ext>
            </a:extLst>
          </p:cNvPr>
          <p:cNvSpPr/>
          <p:nvPr/>
        </p:nvSpPr>
        <p:spPr>
          <a:xfrm>
            <a:off x="11628971" y="4572545"/>
            <a:ext cx="457200" cy="7002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3D017E-DC44-093C-98CA-197EA00A4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020" y="2107418"/>
            <a:ext cx="1254705" cy="13552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D52DDF-66BD-5E10-892D-329DECD6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718" y="5050560"/>
            <a:ext cx="1254705" cy="13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008BF-E5A4-85F3-92AA-09C76001B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8EF16A-26D5-2E94-F670-5BCDF954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information:</a:t>
            </a:r>
            <a:br>
              <a:rPr lang="en-US" dirty="0"/>
            </a:br>
            <a:r>
              <a:rPr lang="en-US" dirty="0">
                <a:hlinkClick r:id="rId2"/>
              </a:rPr>
              <a:t>p.kung.us@ieee.org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25E33-5AD2-518C-9428-6CF9780F5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2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3BDB2-ED0F-33E3-37A1-4700B5B39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D0972D-BCD5-9322-E650-EE009C5C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9144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Region 3 Data</a:t>
            </a: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B9B81CCD-B0AE-1080-9AEF-4A06ADEDE2B4}"/>
              </a:ext>
            </a:extLst>
          </p:cNvPr>
          <p:cNvSpPr txBox="1">
            <a:spLocks/>
          </p:cNvSpPr>
          <p:nvPr/>
        </p:nvSpPr>
        <p:spPr>
          <a:xfrm>
            <a:off x="240148" y="822325"/>
            <a:ext cx="2641537" cy="575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 descr="A map of the continent with different colored squares&#10;&#10;Description automatically generated">
            <a:extLst>
              <a:ext uri="{FF2B5EF4-FFF2-40B4-BE49-F238E27FC236}">
                <a16:creationId xmlns:a16="http://schemas.microsoft.com/office/drawing/2014/main" id="{EF6C83AE-A86C-8FE4-85D2-D0F7DA183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3847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E15C6E-6A97-2644-3BEC-4AD5158E7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22294"/>
              </p:ext>
            </p:extLst>
          </p:nvPr>
        </p:nvGraphicFramePr>
        <p:xfrm>
          <a:off x="6776720" y="1482813"/>
          <a:ext cx="4096872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4218">
                  <a:extLst>
                    <a:ext uri="{9D8B030D-6E8A-4147-A177-3AD203B41FA5}">
                      <a16:colId xmlns:a16="http://schemas.microsoft.com/office/drawing/2014/main" val="322802621"/>
                    </a:ext>
                  </a:extLst>
                </a:gridCol>
                <a:gridCol w="1024218">
                  <a:extLst>
                    <a:ext uri="{9D8B030D-6E8A-4147-A177-3AD203B41FA5}">
                      <a16:colId xmlns:a16="http://schemas.microsoft.com/office/drawing/2014/main" val="1070813315"/>
                    </a:ext>
                  </a:extLst>
                </a:gridCol>
                <a:gridCol w="1024218">
                  <a:extLst>
                    <a:ext uri="{9D8B030D-6E8A-4147-A177-3AD203B41FA5}">
                      <a16:colId xmlns:a16="http://schemas.microsoft.com/office/drawing/2014/main" val="2190063731"/>
                    </a:ext>
                  </a:extLst>
                </a:gridCol>
                <a:gridCol w="1024218">
                  <a:extLst>
                    <a:ext uri="{9D8B030D-6E8A-4147-A177-3AD203B41FA5}">
                      <a16:colId xmlns:a16="http://schemas.microsoft.com/office/drawing/2014/main" val="2102895973"/>
                    </a:ext>
                  </a:extLst>
                </a:gridCol>
              </a:tblGrid>
              <a:tr h="292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Mar.</a:t>
                      </a:r>
                      <a:br>
                        <a:rPr lang="en-US" dirty="0"/>
                      </a:br>
                      <a:r>
                        <a:rPr lang="en-US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Mar.</a:t>
                      </a:r>
                      <a:br>
                        <a:rPr lang="en-US" dirty="0"/>
                      </a:br>
                      <a:r>
                        <a:rPr lang="en-US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422811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20,560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21,384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>
                          <a:solidFill>
                            <a:schemeClr val="accent3"/>
                          </a:solidFill>
                        </a:rPr>
                        <a:t>+824 </a:t>
                      </a:r>
                      <a:r>
                        <a:rPr lang="en-US" b="1" i="1" dirty="0">
                          <a:solidFill>
                            <a:schemeClr val="accent3"/>
                          </a:solidFill>
                        </a:rPr>
                        <a:t>(+4.0%)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417895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691F"/>
                          </a:solidFill>
                        </a:rPr>
                        <a:t>Arrears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1691F"/>
                          </a:solidFill>
                        </a:rPr>
                        <a:t>5,628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1691F"/>
                          </a:solidFill>
                        </a:rPr>
                        <a:t>6,134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>
                          <a:solidFill>
                            <a:srgbClr val="E1691F"/>
                          </a:solidFill>
                        </a:rPr>
                        <a:t>+506 </a:t>
                      </a:r>
                      <a:r>
                        <a:rPr lang="en-US" b="1" i="1" dirty="0">
                          <a:solidFill>
                            <a:srgbClr val="E1691F"/>
                          </a:solidFill>
                        </a:rPr>
                        <a:t>(+9.0%)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482926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Inactive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78,428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82,012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+3,584 </a:t>
                      </a:r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(+4.6%)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52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17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2C06A-95D2-29D4-2FC1-1B52D4C79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52BAD5-997C-56E6-8129-B2E2AFCC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914400"/>
          </a:xfrm>
        </p:spPr>
        <p:txBody>
          <a:bodyPr>
            <a:normAutofit/>
          </a:bodyPr>
          <a:lstStyle/>
          <a:p>
            <a:pPr algn="r"/>
            <a:r>
              <a:rPr lang="en-US" sz="4200" dirty="0"/>
              <a:t>Active Members</a:t>
            </a: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6A144DB7-7566-F1EE-16A9-E85C9A0175B3}"/>
              </a:ext>
            </a:extLst>
          </p:cNvPr>
          <p:cNvSpPr txBox="1">
            <a:spLocks/>
          </p:cNvSpPr>
          <p:nvPr/>
        </p:nvSpPr>
        <p:spPr>
          <a:xfrm>
            <a:off x="240148" y="822325"/>
            <a:ext cx="2641537" cy="575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 descr="A map of the continent with different colored squares&#10;&#10;Description automatically generated">
            <a:extLst>
              <a:ext uri="{FF2B5EF4-FFF2-40B4-BE49-F238E27FC236}">
                <a16:creationId xmlns:a16="http://schemas.microsoft.com/office/drawing/2014/main" id="{9FA727CF-60C7-C406-E253-81F9D41F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3847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A79EF7-6F0E-EC9F-E92A-3D6A6127D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15128"/>
              </p:ext>
            </p:extLst>
          </p:nvPr>
        </p:nvGraphicFramePr>
        <p:xfrm>
          <a:off x="6663848" y="1482813"/>
          <a:ext cx="5385402" cy="3611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0152">
                  <a:extLst>
                    <a:ext uri="{9D8B030D-6E8A-4147-A177-3AD203B41FA5}">
                      <a16:colId xmlns:a16="http://schemas.microsoft.com/office/drawing/2014/main" val="322802621"/>
                    </a:ext>
                  </a:extLst>
                </a:gridCol>
                <a:gridCol w="960699">
                  <a:extLst>
                    <a:ext uri="{9D8B030D-6E8A-4147-A177-3AD203B41FA5}">
                      <a16:colId xmlns:a16="http://schemas.microsoft.com/office/drawing/2014/main" val="1070813315"/>
                    </a:ext>
                  </a:extLst>
                </a:gridCol>
                <a:gridCol w="960699">
                  <a:extLst>
                    <a:ext uri="{9D8B030D-6E8A-4147-A177-3AD203B41FA5}">
                      <a16:colId xmlns:a16="http://schemas.microsoft.com/office/drawing/2014/main" val="2190063731"/>
                    </a:ext>
                  </a:extLst>
                </a:gridCol>
                <a:gridCol w="983852">
                  <a:extLst>
                    <a:ext uri="{9D8B030D-6E8A-4147-A177-3AD203B41FA5}">
                      <a16:colId xmlns:a16="http://schemas.microsoft.com/office/drawing/2014/main" val="2102895973"/>
                    </a:ext>
                  </a:extLst>
                </a:gridCol>
              </a:tblGrid>
              <a:tr h="292786"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Active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Mar.</a:t>
                      </a:r>
                      <a:br>
                        <a:rPr lang="en-US" dirty="0"/>
                      </a:br>
                      <a:r>
                        <a:rPr lang="en-US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Mar.</a:t>
                      </a:r>
                      <a:br>
                        <a:rPr lang="en-US" dirty="0"/>
                      </a:br>
                      <a:r>
                        <a:rPr lang="en-US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422811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(M)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9,040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9,110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+70</a:t>
                      </a:r>
                      <a:br>
                        <a:rPr lang="en-US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US" sz="1500" b="0" i="1" dirty="0">
                          <a:solidFill>
                            <a:schemeClr val="accent3"/>
                          </a:solidFill>
                        </a:rPr>
                        <a:t>(+0.8%)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417895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(S) Senior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2,850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+344 </a:t>
                      </a:r>
                      <a:r>
                        <a:rPr lang="en-US" sz="1500" b="0" i="1" dirty="0">
                          <a:solidFill>
                            <a:schemeClr val="accent3"/>
                          </a:solidFill>
                        </a:rPr>
                        <a:t>(+12.1%)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482926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(F) Fellow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-3</a:t>
                      </a:r>
                      <a:br>
                        <a:rPr lang="en-US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i="1" dirty="0">
                          <a:solidFill>
                            <a:schemeClr val="tx1"/>
                          </a:solidFill>
                        </a:rPr>
                        <a:t>(-1.1%)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52164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(L) Life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4,904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4,893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-11</a:t>
                      </a:r>
                      <a:br>
                        <a:rPr lang="en-US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i="1" dirty="0">
                          <a:solidFill>
                            <a:schemeClr val="tx1"/>
                          </a:solidFill>
                        </a:rPr>
                        <a:t>(-0.2%)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165163"/>
                  </a:ext>
                </a:extLst>
              </a:tr>
              <a:tr h="292786">
                <a:tc>
                  <a:txBody>
                    <a:bodyPr/>
                    <a:lstStyle/>
                    <a:p>
                      <a:r>
                        <a:rPr lang="en-US" b="1" u="none" dirty="0">
                          <a:solidFill>
                            <a:schemeClr val="tx1"/>
                          </a:solidFill>
                        </a:rPr>
                        <a:t>(ST) Student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+424 </a:t>
                      </a:r>
                      <a:r>
                        <a:rPr lang="en-US" sz="1500" b="0" i="1" dirty="0">
                          <a:solidFill>
                            <a:schemeClr val="accent3"/>
                          </a:solidFill>
                        </a:rPr>
                        <a:t>(+12.2%)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864226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BE18FE-30BE-26D2-D30A-C4280537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847" y="5143954"/>
            <a:ext cx="5385402" cy="12104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Added Senior Members</a:t>
            </a:r>
          </a:p>
          <a:p>
            <a:r>
              <a:rPr lang="en-US" dirty="0"/>
              <a:t>“Replenished” Members</a:t>
            </a:r>
          </a:p>
          <a:p>
            <a:r>
              <a:rPr lang="en-US" dirty="0"/>
              <a:t>Added Student Members</a:t>
            </a:r>
          </a:p>
        </p:txBody>
      </p:sp>
    </p:spTree>
    <p:extLst>
      <p:ext uri="{BB962C8B-B14F-4D97-AF65-F5344CB8AC3E}">
        <p14:creationId xmlns:p14="http://schemas.microsoft.com/office/powerpoint/2010/main" val="351265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per Section (3/24→3/25)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00079-1439-D476-2D1C-D73006750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9" y="1409254"/>
            <a:ext cx="5932538" cy="1744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6C13A-0B41-5EAC-120A-1E1CB687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3282255"/>
            <a:ext cx="5932538" cy="1600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2F0084-A81E-E531-9D55-A74F19DC6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9" y="5012446"/>
            <a:ext cx="5932538" cy="1600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EB7F2-84A9-0FC6-3AF4-79CFA15F1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096" y="1409254"/>
            <a:ext cx="5932538" cy="1600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767CB-CE0E-9925-DFA9-6016D9D9A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096" y="3282255"/>
            <a:ext cx="5932538" cy="1600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6374D-D9AD-DE32-5738-7661C0331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7060" y="5012446"/>
            <a:ext cx="1769745" cy="17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0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FA9B890-9C3D-A6EA-D16E-316147F28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884" y="-214708"/>
            <a:ext cx="10211685" cy="6809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F965E-64B4-EFE2-CFCD-A41364D3C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745" y="3996837"/>
            <a:ext cx="1908213" cy="17314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C0F2E5-1C79-8EDE-25ED-19F17E01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Area 1 Actives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3AC60A-A20F-47F6-2149-9F04B5577652}"/>
              </a:ext>
            </a:extLst>
          </p:cNvPr>
          <p:cNvCxnSpPr>
            <a:cxnSpLocks/>
          </p:cNvCxnSpPr>
          <p:nvPr/>
        </p:nvCxnSpPr>
        <p:spPr>
          <a:xfrm>
            <a:off x="2165111" y="3032760"/>
            <a:ext cx="1395239" cy="332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5D71FD-7EE7-38B3-97BF-3A62D9E332F6}"/>
              </a:ext>
            </a:extLst>
          </p:cNvPr>
          <p:cNvCxnSpPr>
            <a:cxnSpLocks/>
          </p:cNvCxnSpPr>
          <p:nvPr/>
        </p:nvCxnSpPr>
        <p:spPr>
          <a:xfrm>
            <a:off x="4973764" y="3684034"/>
            <a:ext cx="256184" cy="162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E6E535-A9CC-0647-89C5-E07B76FBD72F}"/>
              </a:ext>
            </a:extLst>
          </p:cNvPr>
          <p:cNvSpPr txBox="1"/>
          <p:nvPr/>
        </p:nvSpPr>
        <p:spPr>
          <a:xfrm>
            <a:off x="5854126" y="4901340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+16.7%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E2825-74CE-CE5B-F87C-5EEA0D441E65}"/>
              </a:ext>
            </a:extLst>
          </p:cNvPr>
          <p:cNvSpPr txBox="1"/>
          <p:nvPr/>
        </p:nvSpPr>
        <p:spPr>
          <a:xfrm>
            <a:off x="3871978" y="4419756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+23.5%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BE8FD-6D6E-F4C0-FCD7-FFB86D382056}"/>
              </a:ext>
            </a:extLst>
          </p:cNvPr>
          <p:cNvSpPr txBox="1"/>
          <p:nvPr/>
        </p:nvSpPr>
        <p:spPr>
          <a:xfrm>
            <a:off x="7694948" y="538419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+14.7%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3B38F-B109-F29C-EF26-17FBD4FF4070}"/>
              </a:ext>
            </a:extLst>
          </p:cNvPr>
          <p:cNvSpPr txBox="1"/>
          <p:nvPr/>
        </p:nvSpPr>
        <p:spPr>
          <a:xfrm>
            <a:off x="729944" y="346373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+1.3%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C9375-8209-8C3B-7102-AFA63314E2B6}"/>
              </a:ext>
            </a:extLst>
          </p:cNvPr>
          <p:cNvSpPr txBox="1"/>
          <p:nvPr/>
        </p:nvSpPr>
        <p:spPr>
          <a:xfrm>
            <a:off x="1615724" y="2065557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+6.5%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17377A-0E14-5994-B604-1EA87A85D30F}"/>
              </a:ext>
            </a:extLst>
          </p:cNvPr>
          <p:cNvSpPr txBox="1"/>
          <p:nvPr/>
        </p:nvSpPr>
        <p:spPr>
          <a:xfrm>
            <a:off x="9237343" y="1587581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+6.3%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9DF76-AEB2-04A0-4081-E63F68E691EC}"/>
              </a:ext>
            </a:extLst>
          </p:cNvPr>
          <p:cNvSpPr txBox="1"/>
          <p:nvPr/>
        </p:nvSpPr>
        <p:spPr>
          <a:xfrm>
            <a:off x="8068283" y="433330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+6.4%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E976A-3B5A-1931-6B2D-425761CAACE0}"/>
              </a:ext>
            </a:extLst>
          </p:cNvPr>
          <p:cNvSpPr txBox="1"/>
          <p:nvPr/>
        </p:nvSpPr>
        <p:spPr>
          <a:xfrm>
            <a:off x="6141832" y="101303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+0.4%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EF853-BFE1-AFA1-98C9-08155344367D}"/>
              </a:ext>
            </a:extLst>
          </p:cNvPr>
          <p:cNvSpPr txBox="1"/>
          <p:nvPr/>
        </p:nvSpPr>
        <p:spPr>
          <a:xfrm>
            <a:off x="3540894" y="1141655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-2.4%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B6D52-1301-FD0D-C5DE-4E670C0453CA}"/>
              </a:ext>
            </a:extLst>
          </p:cNvPr>
          <p:cNvSpPr txBox="1"/>
          <p:nvPr/>
        </p:nvSpPr>
        <p:spPr>
          <a:xfrm>
            <a:off x="11337597" y="412371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+8.2%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8DF727-48CC-0E79-35D2-D18B4A1BD078}"/>
              </a:ext>
            </a:extLst>
          </p:cNvPr>
          <p:cNvSpPr txBox="1"/>
          <p:nvPr/>
        </p:nvSpPr>
        <p:spPr>
          <a:xfrm>
            <a:off x="10091745" y="4130488"/>
            <a:ext cx="662361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+4.4%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6444D-041D-853B-0AC6-3468E4A256C5}"/>
              </a:ext>
            </a:extLst>
          </p:cNvPr>
          <p:cNvSpPr txBox="1"/>
          <p:nvPr/>
        </p:nvSpPr>
        <p:spPr>
          <a:xfrm>
            <a:off x="10754106" y="5405086"/>
            <a:ext cx="760144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+11.4%</a:t>
            </a:r>
          </a:p>
        </p:txBody>
      </p:sp>
    </p:spTree>
    <p:extLst>
      <p:ext uri="{BB962C8B-B14F-4D97-AF65-F5344CB8AC3E}">
        <p14:creationId xmlns:p14="http://schemas.microsoft.com/office/powerpoint/2010/main" val="293602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EE31-9407-9955-A35D-62568310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2CA5426-5A62-16DB-41DF-A0296A9C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788" y="-247646"/>
            <a:ext cx="10199492" cy="68281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CD16F2-1D3C-7ACE-A4AF-E84273C7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/>
          <a:lstStyle/>
          <a:p>
            <a:pPr algn="ctr"/>
            <a:r>
              <a:rPr lang="en-US" dirty="0"/>
              <a:t>Area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FB480-7642-DEC9-39E4-758D7DFE4523}"/>
              </a:ext>
            </a:extLst>
          </p:cNvPr>
          <p:cNvSpPr txBox="1"/>
          <p:nvPr/>
        </p:nvSpPr>
        <p:spPr>
          <a:xfrm>
            <a:off x="3839924" y="4542427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+15.2%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5A515-50E4-9F35-57B8-081B49047F7E}"/>
              </a:ext>
            </a:extLst>
          </p:cNvPr>
          <p:cNvSpPr txBox="1"/>
          <p:nvPr/>
        </p:nvSpPr>
        <p:spPr>
          <a:xfrm>
            <a:off x="2933851" y="4377256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+39.6%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D06C6-7D51-D1C9-B972-FFD17D0C0529}"/>
              </a:ext>
            </a:extLst>
          </p:cNvPr>
          <p:cNvSpPr txBox="1"/>
          <p:nvPr/>
        </p:nvSpPr>
        <p:spPr>
          <a:xfrm>
            <a:off x="3115480" y="5778977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+78.5%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A8F24B-1D41-099F-376C-99F834849F3D}"/>
              </a:ext>
            </a:extLst>
          </p:cNvPr>
          <p:cNvCxnSpPr>
            <a:cxnSpLocks/>
          </p:cNvCxnSpPr>
          <p:nvPr/>
        </p:nvCxnSpPr>
        <p:spPr>
          <a:xfrm>
            <a:off x="2165111" y="3032760"/>
            <a:ext cx="1395239" cy="332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15AAD0-129F-AA9E-7602-CB66B986AE3A}"/>
              </a:ext>
            </a:extLst>
          </p:cNvPr>
          <p:cNvCxnSpPr>
            <a:cxnSpLocks/>
          </p:cNvCxnSpPr>
          <p:nvPr/>
        </p:nvCxnSpPr>
        <p:spPr>
          <a:xfrm>
            <a:off x="4973764" y="3684034"/>
            <a:ext cx="256184" cy="162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ACBE4C-7FBC-7E3C-B68A-8DF653536F2D}"/>
              </a:ext>
            </a:extLst>
          </p:cNvPr>
          <p:cNvSpPr txBox="1"/>
          <p:nvPr/>
        </p:nvSpPr>
        <p:spPr>
          <a:xfrm>
            <a:off x="5620522" y="6279537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+11.6%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CA961D-BADB-1985-1B5B-BB8297D980EF}"/>
              </a:ext>
            </a:extLst>
          </p:cNvPr>
          <p:cNvSpPr txBox="1"/>
          <p:nvPr/>
        </p:nvSpPr>
        <p:spPr>
          <a:xfrm>
            <a:off x="4799958" y="4886139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+86.1%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A3D5DA-55F6-2C6E-CCF1-37B6D66302A0}"/>
              </a:ext>
            </a:extLst>
          </p:cNvPr>
          <p:cNvSpPr txBox="1"/>
          <p:nvPr/>
        </p:nvSpPr>
        <p:spPr>
          <a:xfrm>
            <a:off x="4520572" y="0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+19.4%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B91EC-9EF1-7F78-440A-E33638235B44}"/>
              </a:ext>
            </a:extLst>
          </p:cNvPr>
          <p:cNvSpPr txBox="1"/>
          <p:nvPr/>
        </p:nvSpPr>
        <p:spPr>
          <a:xfrm>
            <a:off x="6972214" y="4282504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+26.1%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61A004-6C6C-5969-9178-8926839BB1B6}"/>
              </a:ext>
            </a:extLst>
          </p:cNvPr>
          <p:cNvSpPr txBox="1"/>
          <p:nvPr/>
        </p:nvSpPr>
        <p:spPr>
          <a:xfrm>
            <a:off x="7165466" y="5637714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+22.4%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D8AE1B-6890-27EB-6DE4-693F633B68FA}"/>
              </a:ext>
            </a:extLst>
          </p:cNvPr>
          <p:cNvSpPr txBox="1"/>
          <p:nvPr/>
        </p:nvSpPr>
        <p:spPr>
          <a:xfrm>
            <a:off x="8964129" y="3004827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+10.6%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0CED0D-1E1F-9F22-0449-B97DBD92E15E}"/>
              </a:ext>
            </a:extLst>
          </p:cNvPr>
          <p:cNvSpPr txBox="1"/>
          <p:nvPr/>
        </p:nvSpPr>
        <p:spPr>
          <a:xfrm>
            <a:off x="9096096" y="1684947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+7.4%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966162-7FB5-0166-F08E-1DF350EC375A}"/>
              </a:ext>
            </a:extLst>
          </p:cNvPr>
          <p:cNvSpPr txBox="1"/>
          <p:nvPr/>
        </p:nvSpPr>
        <p:spPr>
          <a:xfrm>
            <a:off x="8334209" y="1520774"/>
            <a:ext cx="516488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50BD8E-7C53-9097-43D6-97CC783837A6}"/>
              </a:ext>
            </a:extLst>
          </p:cNvPr>
          <p:cNvSpPr txBox="1"/>
          <p:nvPr/>
        </p:nvSpPr>
        <p:spPr>
          <a:xfrm>
            <a:off x="3524287" y="1205950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+12.3%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8024A9-7F8A-E560-FF3C-B66A957E3EA8}"/>
              </a:ext>
            </a:extLst>
          </p:cNvPr>
          <p:cNvSpPr txBox="1"/>
          <p:nvPr/>
        </p:nvSpPr>
        <p:spPr>
          <a:xfrm>
            <a:off x="2572213" y="1126515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-17.8%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164BF2-DE8F-A24E-E1CE-73B2C1B63447}"/>
              </a:ext>
            </a:extLst>
          </p:cNvPr>
          <p:cNvSpPr txBox="1"/>
          <p:nvPr/>
        </p:nvSpPr>
        <p:spPr>
          <a:xfrm>
            <a:off x="0" y="3360869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+18.2%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2B4486-5842-8EC0-C4EB-7C08C8724406}"/>
              </a:ext>
            </a:extLst>
          </p:cNvPr>
          <p:cNvSpPr txBox="1"/>
          <p:nvPr/>
        </p:nvSpPr>
        <p:spPr>
          <a:xfrm>
            <a:off x="555827" y="2032492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+16.7%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D0B12D-B700-B7F9-74E2-D9C1523F857B}"/>
              </a:ext>
            </a:extLst>
          </p:cNvPr>
          <p:cNvSpPr txBox="1"/>
          <p:nvPr/>
        </p:nvSpPr>
        <p:spPr>
          <a:xfrm>
            <a:off x="222008" y="2731192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+17.9%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4E6D5B-746A-644C-D36C-F1D795693B48}"/>
              </a:ext>
            </a:extLst>
          </p:cNvPr>
          <p:cNvSpPr txBox="1"/>
          <p:nvPr/>
        </p:nvSpPr>
        <p:spPr>
          <a:xfrm>
            <a:off x="1502750" y="3429000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+9.1%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C173C3-AE1B-7412-B8B7-B0DA1F442B03}"/>
              </a:ext>
            </a:extLst>
          </p:cNvPr>
          <p:cNvSpPr txBox="1"/>
          <p:nvPr/>
        </p:nvSpPr>
        <p:spPr>
          <a:xfrm>
            <a:off x="7616246" y="735538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+12.4%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B0E78E-6B7C-E6B2-BAB8-5FA97D4E4808}"/>
              </a:ext>
            </a:extLst>
          </p:cNvPr>
          <p:cNvSpPr txBox="1"/>
          <p:nvPr/>
        </p:nvSpPr>
        <p:spPr>
          <a:xfrm>
            <a:off x="6667419" y="1818982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+49.0%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9933AD-7699-34C8-74B9-D4A1ECA608EB}"/>
              </a:ext>
            </a:extLst>
          </p:cNvPr>
          <p:cNvSpPr txBox="1"/>
          <p:nvPr/>
        </p:nvSpPr>
        <p:spPr>
          <a:xfrm>
            <a:off x="6713139" y="425638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+12.9%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41700-FCBB-8F64-2A65-20AE82BAE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165" y="3216075"/>
            <a:ext cx="2452130" cy="2456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4C7ED8-C871-DA6F-1A9C-5574669C202B}"/>
              </a:ext>
            </a:extLst>
          </p:cNvPr>
          <p:cNvSpPr txBox="1"/>
          <p:nvPr/>
        </p:nvSpPr>
        <p:spPr>
          <a:xfrm>
            <a:off x="10383491" y="4005505"/>
            <a:ext cx="662361" cy="55399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+8.2%</a:t>
            </a:r>
          </a:p>
        </p:txBody>
      </p:sp>
    </p:spTree>
    <p:extLst>
      <p:ext uri="{BB962C8B-B14F-4D97-AF65-F5344CB8AC3E}">
        <p14:creationId xmlns:p14="http://schemas.microsoft.com/office/powerpoint/2010/main" val="112121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864A9-CC43-AE5B-CA95-09CDCDDCA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B5E09C-695F-EE60-2116-E0F62007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3" y="-80650"/>
            <a:ext cx="7358510" cy="6748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1D942-C199-4B34-DA74-AB36D8C3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Area 2 Actives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55CB4-3704-2BB1-879B-F009E5EF6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745" y="3996837"/>
            <a:ext cx="1908213" cy="1731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4A7C35-0149-017E-AEDC-A2D9DB31449C}"/>
              </a:ext>
            </a:extLst>
          </p:cNvPr>
          <p:cNvSpPr txBox="1"/>
          <p:nvPr/>
        </p:nvSpPr>
        <p:spPr>
          <a:xfrm>
            <a:off x="1817426" y="62547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+6.9%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C26FB-C08D-4B47-46A7-D98885BEBEA7}"/>
              </a:ext>
            </a:extLst>
          </p:cNvPr>
          <p:cNvSpPr txBox="1"/>
          <p:nvPr/>
        </p:nvSpPr>
        <p:spPr>
          <a:xfrm>
            <a:off x="7090596" y="1980564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-1.3%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C8DB4-872A-2502-5BEC-BB2F5CB0F5B5}"/>
              </a:ext>
            </a:extLst>
          </p:cNvPr>
          <p:cNvSpPr txBox="1"/>
          <p:nvPr/>
        </p:nvSpPr>
        <p:spPr>
          <a:xfrm>
            <a:off x="1971677" y="3044665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+4.7%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5605B-C25E-0B45-260C-F991E35417C0}"/>
              </a:ext>
            </a:extLst>
          </p:cNvPr>
          <p:cNvSpPr txBox="1"/>
          <p:nvPr/>
        </p:nvSpPr>
        <p:spPr>
          <a:xfrm>
            <a:off x="3766046" y="1858985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+9.3%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EEC51-DF63-1174-6A44-9BCA146E763E}"/>
              </a:ext>
            </a:extLst>
          </p:cNvPr>
          <p:cNvSpPr txBox="1"/>
          <p:nvPr/>
        </p:nvSpPr>
        <p:spPr>
          <a:xfrm>
            <a:off x="3863093" y="224230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+6.5%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C4439A-5742-5FB6-AB3F-8ADBF3D670DF}"/>
              </a:ext>
            </a:extLst>
          </p:cNvPr>
          <p:cNvSpPr txBox="1"/>
          <p:nvPr/>
        </p:nvSpPr>
        <p:spPr>
          <a:xfrm>
            <a:off x="6240533" y="385812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+10.1%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355F6-2057-6660-2F3F-61A9543DCC0B}"/>
              </a:ext>
            </a:extLst>
          </p:cNvPr>
          <p:cNvSpPr txBox="1"/>
          <p:nvPr/>
        </p:nvSpPr>
        <p:spPr>
          <a:xfrm>
            <a:off x="5682419" y="3223652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-3.1%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D1AA4-23A9-E3C2-D9E0-149D350C728C}"/>
              </a:ext>
            </a:extLst>
          </p:cNvPr>
          <p:cNvSpPr txBox="1"/>
          <p:nvPr/>
        </p:nvSpPr>
        <p:spPr>
          <a:xfrm>
            <a:off x="5573804" y="4669467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-4.4%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EE1461-27EB-18B2-1634-509F20D114FE}"/>
              </a:ext>
            </a:extLst>
          </p:cNvPr>
          <p:cNvSpPr txBox="1"/>
          <p:nvPr/>
        </p:nvSpPr>
        <p:spPr>
          <a:xfrm>
            <a:off x="11337597" y="4123714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+5.3%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F05DE-453F-4ED8-5E46-3C62AFC518F2}"/>
              </a:ext>
            </a:extLst>
          </p:cNvPr>
          <p:cNvSpPr txBox="1"/>
          <p:nvPr/>
        </p:nvSpPr>
        <p:spPr>
          <a:xfrm>
            <a:off x="10091745" y="4130488"/>
            <a:ext cx="662361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+4.4%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291A0-B528-C9C0-CD35-E41EC1BE3CF9}"/>
              </a:ext>
            </a:extLst>
          </p:cNvPr>
          <p:cNvSpPr txBox="1"/>
          <p:nvPr/>
        </p:nvSpPr>
        <p:spPr>
          <a:xfrm>
            <a:off x="10754106" y="5405086"/>
            <a:ext cx="760144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+11.4%</a:t>
            </a:r>
          </a:p>
        </p:txBody>
      </p:sp>
    </p:spTree>
    <p:extLst>
      <p:ext uri="{BB962C8B-B14F-4D97-AF65-F5344CB8AC3E}">
        <p14:creationId xmlns:p14="http://schemas.microsoft.com/office/powerpoint/2010/main" val="139608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2C6E28-0FA9-643F-C74B-96FB30FA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165" y="3216075"/>
            <a:ext cx="2452130" cy="2456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5130ED-B82A-E2DC-B02C-AA2991725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1" y="0"/>
            <a:ext cx="7352413" cy="67244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7A82D7-4660-BF38-91C8-BD3F8B79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04" y="1523365"/>
            <a:ext cx="2292296" cy="914400"/>
          </a:xfrm>
        </p:spPr>
        <p:txBody>
          <a:bodyPr/>
          <a:lstStyle/>
          <a:p>
            <a:pPr algn="ctr"/>
            <a:r>
              <a:rPr lang="en-US" dirty="0"/>
              <a:t>Area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BFCBD-9B30-FB80-0806-BED78A8015B7}"/>
              </a:ext>
            </a:extLst>
          </p:cNvPr>
          <p:cNvSpPr txBox="1"/>
          <p:nvPr/>
        </p:nvSpPr>
        <p:spPr>
          <a:xfrm>
            <a:off x="972376" y="3037738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+38.5%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CCDFE-1A56-1F98-1A23-DB325355299A}"/>
              </a:ext>
            </a:extLst>
          </p:cNvPr>
          <p:cNvSpPr txBox="1"/>
          <p:nvPr/>
        </p:nvSpPr>
        <p:spPr>
          <a:xfrm>
            <a:off x="796097" y="4076964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-7.7%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5B4C3-09A9-26E4-44E0-30314731A019}"/>
              </a:ext>
            </a:extLst>
          </p:cNvPr>
          <p:cNvSpPr txBox="1"/>
          <p:nvPr/>
        </p:nvSpPr>
        <p:spPr>
          <a:xfrm>
            <a:off x="10383490" y="4008298"/>
            <a:ext cx="662362" cy="55399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+5.3%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99B9D-2B83-6FA2-D6C2-71A41FCC10C7}"/>
              </a:ext>
            </a:extLst>
          </p:cNvPr>
          <p:cNvSpPr txBox="1"/>
          <p:nvPr/>
        </p:nvSpPr>
        <p:spPr>
          <a:xfrm>
            <a:off x="5355198" y="3086379"/>
            <a:ext cx="662361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+7.4%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C4904-26D7-4B34-F5EC-D6D764AFC355}"/>
              </a:ext>
            </a:extLst>
          </p:cNvPr>
          <p:cNvSpPr txBox="1"/>
          <p:nvPr/>
        </p:nvSpPr>
        <p:spPr>
          <a:xfrm>
            <a:off x="5985771" y="3277144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+14.3%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79320-9FA1-45AC-16EE-61660D938410}"/>
              </a:ext>
            </a:extLst>
          </p:cNvPr>
          <p:cNvSpPr txBox="1"/>
          <p:nvPr/>
        </p:nvSpPr>
        <p:spPr>
          <a:xfrm>
            <a:off x="5223956" y="1690957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+17.3%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0055-EA9C-57BF-092F-E78904DE2AB7}"/>
              </a:ext>
            </a:extLst>
          </p:cNvPr>
          <p:cNvSpPr txBox="1"/>
          <p:nvPr/>
        </p:nvSpPr>
        <p:spPr>
          <a:xfrm>
            <a:off x="732817" y="1857894"/>
            <a:ext cx="724878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+!3.4%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42243-A2BB-0D31-E75B-52B461D755CC}"/>
              </a:ext>
            </a:extLst>
          </p:cNvPr>
          <p:cNvSpPr txBox="1"/>
          <p:nvPr/>
        </p:nvSpPr>
        <p:spPr>
          <a:xfrm>
            <a:off x="944596" y="4475583"/>
            <a:ext cx="786925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+66.7%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6AF42-39CF-4468-6F5D-ECFD92C49964}"/>
              </a:ext>
            </a:extLst>
          </p:cNvPr>
          <p:cNvSpPr txBox="1"/>
          <p:nvPr/>
        </p:nvSpPr>
        <p:spPr>
          <a:xfrm>
            <a:off x="5228835" y="5895819"/>
            <a:ext cx="625492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14E88-0F33-D91B-C5C0-1E2E8C5CFF46}"/>
              </a:ext>
            </a:extLst>
          </p:cNvPr>
          <p:cNvSpPr txBox="1"/>
          <p:nvPr/>
        </p:nvSpPr>
        <p:spPr>
          <a:xfrm>
            <a:off x="2538285" y="3145845"/>
            <a:ext cx="716006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+9.1%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EDFB55-06BC-6693-A130-CC52297B7145}"/>
              </a:ext>
            </a:extLst>
          </p:cNvPr>
          <p:cNvSpPr txBox="1"/>
          <p:nvPr/>
        </p:nvSpPr>
        <p:spPr>
          <a:xfrm>
            <a:off x="4620906" y="1240189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+10.4%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73D00-3660-1220-1A86-3C17B7D9A3B8}"/>
              </a:ext>
            </a:extLst>
          </p:cNvPr>
          <p:cNvSpPr txBox="1"/>
          <p:nvPr/>
        </p:nvSpPr>
        <p:spPr>
          <a:xfrm>
            <a:off x="5337318" y="4732675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-8.5%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8F976-D276-5714-4E84-8D1B2AAAF2EE}"/>
              </a:ext>
            </a:extLst>
          </p:cNvPr>
          <p:cNvSpPr txBox="1"/>
          <p:nvPr/>
        </p:nvSpPr>
        <p:spPr>
          <a:xfrm>
            <a:off x="2530020" y="1737623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+61.5%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522FD4-0A4D-23D3-E95E-CC77CC04B0F3}"/>
              </a:ext>
            </a:extLst>
          </p:cNvPr>
          <p:cNvSpPr txBox="1"/>
          <p:nvPr/>
        </p:nvSpPr>
        <p:spPr>
          <a:xfrm>
            <a:off x="538361" y="507875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+12.4%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58ECD-4F05-DADF-1D10-24B134C486CA}"/>
              </a:ext>
            </a:extLst>
          </p:cNvPr>
          <p:cNvSpPr txBox="1"/>
          <p:nvPr/>
        </p:nvSpPr>
        <p:spPr>
          <a:xfrm>
            <a:off x="2524597" y="137161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+21.6%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782823-8974-72A1-7839-6B87458CF1AC}"/>
              </a:ext>
            </a:extLst>
          </p:cNvPr>
          <p:cNvSpPr txBox="1"/>
          <p:nvPr/>
        </p:nvSpPr>
        <p:spPr>
          <a:xfrm>
            <a:off x="5024456" y="297502"/>
            <a:ext cx="760144" cy="3231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+45.9%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6EAB60-7166-44A6-8EF2-BB06781A5E28}"/>
              </a:ext>
            </a:extLst>
          </p:cNvPr>
          <p:cNvSpPr txBox="1"/>
          <p:nvPr/>
        </p:nvSpPr>
        <p:spPr>
          <a:xfrm>
            <a:off x="4325867" y="4545396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-11.7%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088FD3-6B5F-B34E-07F6-0FC29AAC5A6B}"/>
              </a:ext>
            </a:extLst>
          </p:cNvPr>
          <p:cNvSpPr txBox="1"/>
          <p:nvPr/>
        </p:nvSpPr>
        <p:spPr>
          <a:xfrm>
            <a:off x="5980953" y="1883689"/>
            <a:ext cx="62549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-8.9%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873723-ABD4-B779-BEE0-858E85FEC2F8}"/>
              </a:ext>
            </a:extLst>
          </p:cNvPr>
          <p:cNvSpPr txBox="1"/>
          <p:nvPr/>
        </p:nvSpPr>
        <p:spPr>
          <a:xfrm>
            <a:off x="5530029" y="4343184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-13.0%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6EC511-CF71-02C6-DEC3-3F0FD588C36E}"/>
              </a:ext>
            </a:extLst>
          </p:cNvPr>
          <p:cNvSpPr txBox="1"/>
          <p:nvPr/>
        </p:nvSpPr>
        <p:spPr>
          <a:xfrm>
            <a:off x="4166514" y="3837558"/>
            <a:ext cx="723275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-13.8%</a:t>
            </a:r>
          </a:p>
        </p:txBody>
      </p:sp>
    </p:spTree>
    <p:extLst>
      <p:ext uri="{BB962C8B-B14F-4D97-AF65-F5344CB8AC3E}">
        <p14:creationId xmlns:p14="http://schemas.microsoft.com/office/powerpoint/2010/main" val="140662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4687</TotalTime>
  <Words>957</Words>
  <Application>Microsoft Office PowerPoint</Application>
  <PresentationFormat>Widescreen</PresentationFormat>
  <Paragraphs>272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Member Recruitment &amp; Retention (MRR)</vt:lpstr>
      <vt:lpstr>Project 1 Region 3 Membership &amp; Trends</vt:lpstr>
      <vt:lpstr>Region 3 Data</vt:lpstr>
      <vt:lpstr>Active Members</vt:lpstr>
      <vt:lpstr>Trends per Section (3/24→3/25)</vt:lpstr>
      <vt:lpstr>Area 1 Actives</vt:lpstr>
      <vt:lpstr>Area 1</vt:lpstr>
      <vt:lpstr>Area 2 Actives</vt:lpstr>
      <vt:lpstr>Area 2</vt:lpstr>
      <vt:lpstr>Area 3 Actives</vt:lpstr>
      <vt:lpstr>Area 3</vt:lpstr>
      <vt:lpstr>Area 4 Actives</vt:lpstr>
      <vt:lpstr>Area 4</vt:lpstr>
      <vt:lpstr>Area 5 Actives</vt:lpstr>
      <vt:lpstr>Area 5</vt:lpstr>
      <vt:lpstr>Project 2 - SSC Why IEEE? (a Recruitment / Retention Tool)</vt:lpstr>
      <vt:lpstr>IEEE Member Benefits</vt:lpstr>
      <vt:lpstr>Reduce to Three Basic Benefits</vt:lpstr>
      <vt:lpstr>+ “Matchmaking” (MER):  i.e. Not One Recipe for All</vt:lpstr>
      <vt:lpstr>+ “Matchmaking” (MER):  i.e. Not One Recipe for All</vt:lpstr>
      <vt:lpstr>Region 3’s “Why IEEE?”</vt:lpstr>
      <vt:lpstr>Region 3’s “Why IEEE?”</vt:lpstr>
      <vt:lpstr>Project 3 - MCC Members’ Dead/Rejected Email Addresses</vt:lpstr>
      <vt:lpstr>MGA Suppressed List (Oct. ‘24)</vt:lpstr>
      <vt:lpstr>MGA Suppressed List (Oct. ‘24)</vt:lpstr>
      <vt:lpstr>For more information: p.kung.us@ieee.org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109</cp:revision>
  <dcterms:created xsi:type="dcterms:W3CDTF">2024-01-28T22:59:39Z</dcterms:created>
  <dcterms:modified xsi:type="dcterms:W3CDTF">2025-03-28T21:00:53Z</dcterms:modified>
</cp:coreProperties>
</file>