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377" r:id="rId4"/>
    <p:sldId id="370" r:id="rId5"/>
    <p:sldId id="265" r:id="rId6"/>
    <p:sldId id="371" r:id="rId7"/>
    <p:sldId id="263" r:id="rId8"/>
    <p:sldId id="322" r:id="rId9"/>
    <p:sldId id="368" r:id="rId10"/>
    <p:sldId id="271" r:id="rId11"/>
    <p:sldId id="372" r:id="rId12"/>
    <p:sldId id="373" r:id="rId13"/>
    <p:sldId id="374" r:id="rId14"/>
    <p:sldId id="376" r:id="rId15"/>
    <p:sldId id="380" r:id="rId16"/>
    <p:sldId id="381" r:id="rId17"/>
    <p:sldId id="382" r:id="rId18"/>
    <p:sldId id="383" r:id="rId19"/>
    <p:sldId id="384" r:id="rId20"/>
    <p:sldId id="385" r:id="rId21"/>
    <p:sldId id="386" r:id="rId22"/>
    <p:sldId id="396" r:id="rId23"/>
    <p:sldId id="397" r:id="rId24"/>
    <p:sldId id="398" r:id="rId25"/>
    <p:sldId id="399" r:id="rId26"/>
    <p:sldId id="378" r:id="rId27"/>
    <p:sldId id="264" r:id="rId28"/>
    <p:sldId id="387" r:id="rId29"/>
    <p:sldId id="388" r:id="rId30"/>
    <p:sldId id="389" r:id="rId31"/>
    <p:sldId id="390" r:id="rId32"/>
    <p:sldId id="391" r:id="rId33"/>
    <p:sldId id="392" r:id="rId34"/>
    <p:sldId id="393" r:id="rId35"/>
    <p:sldId id="394" r:id="rId36"/>
    <p:sldId id="395" r:id="rId37"/>
    <p:sldId id="400" r:id="rId38"/>
    <p:sldId id="332" r:id="rId39"/>
    <p:sldId id="278" r:id="rId40"/>
    <p:sldId id="270" r:id="rId41"/>
    <p:sldId id="259" r:id="rId42"/>
    <p:sldId id="320" r:id="rId43"/>
    <p:sldId id="26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9D"/>
    <a:srgbClr val="E3E8EB"/>
    <a:srgbClr val="DFE3E7"/>
    <a:srgbClr val="E4E9ED"/>
    <a:srgbClr val="002A4E"/>
    <a:srgbClr val="F6BE07"/>
    <a:srgbClr val="006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794D00-0329-49EE-85DD-F03026D1065B}" v="14" dt="2025-03-26T23:16:09.2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55" autoAdjust="0"/>
    <p:restoredTop sz="94660"/>
  </p:normalViewPr>
  <p:slideViewPr>
    <p:cSldViewPr snapToGrid="0">
      <p:cViewPr varScale="1">
        <p:scale>
          <a:sx n="99" d="100"/>
          <a:sy n="99" d="100"/>
        </p:scale>
        <p:origin x="1128" y="30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75556-C536-4B27-B812-A02EA16935C3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11C49-634C-40A4-B611-39B3208BD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53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B2746-9516-4131-A66B-13D41FE5D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82867A-808D-4B4C-8147-E20DE8F56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13B5D-7A28-4567-9D95-6D56D75ED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F6E10-088A-474C-A2BB-26858750F9E5}" type="datetime1">
              <a:rPr lang="en-US" smtClean="0"/>
              <a:t>3/26/2025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F18A2-42DA-4AF3-B769-DFD694605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A59788-7E7E-4BE1-807C-8B58310132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01" y="213459"/>
            <a:ext cx="1628452" cy="90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762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9DBF9-1070-4D1D-B24A-AC9D4C4B3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43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0785C7-F30C-41C5-B470-AB1FB71145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00200"/>
            <a:ext cx="6172200" cy="470077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DCA933-8B8C-488C-8599-84327CF05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00200"/>
            <a:ext cx="3932237" cy="4700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5A62C-4F9F-43DC-8E79-D0E7C60BE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55495" y="6384415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7F9B0DC5-2C23-46EA-9207-C3334FEAA56E}" type="datetime1">
              <a:rPr lang="en-US" smtClean="0"/>
              <a:pPr/>
              <a:t>3/26/2025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4410C-2ADE-4198-AF7C-F1A2A46C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70E9F6-FA5E-4B26-A454-8D366B38AD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81" y="5850701"/>
            <a:ext cx="1628452" cy="908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329B70-8EB0-6BF7-8DBC-806B714284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672" y="8352"/>
            <a:ext cx="948242" cy="136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F8AA4-672F-4E6B-A8DF-43E43537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19B63-9B50-4AE3-8E69-59AF4CE8B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598"/>
            <a:ext cx="10515600" cy="4933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146CA-3223-49D8-8A04-78A4B0BAE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9B48D5-747D-4432-BC9A-3C77664234B5}"/>
              </a:ext>
            </a:extLst>
          </p:cNvPr>
          <p:cNvCxnSpPr/>
          <p:nvPr userDrawn="1"/>
        </p:nvCxnSpPr>
        <p:spPr>
          <a:xfrm>
            <a:off x="838200" y="1330716"/>
            <a:ext cx="10515599" cy="0"/>
          </a:xfrm>
          <a:prstGeom prst="line">
            <a:avLst/>
          </a:prstGeom>
          <a:ln>
            <a:solidFill>
              <a:srgbClr val="F6BE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0B5F19B-9159-48B6-8D3A-235A1EA0A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81" y="5850701"/>
            <a:ext cx="1628452" cy="908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29783C-1584-9C4D-16E4-9D8E2AD693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672" y="8352"/>
            <a:ext cx="948242" cy="136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4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F5EA7-C868-490E-B23A-318ECA48A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2C6D4-09FA-4CB4-BBE1-0C9A335D3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62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4D455-26D7-488B-82F6-553A3A7AD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69860" y="6369485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3ADABA23-1EE7-4FF7-81E1-1C903E520C5D}" type="datetime1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F5C34-085F-499C-8F57-D2607BD49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352316-4A36-4DCD-8BEF-80FF909BC3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81" y="5850701"/>
            <a:ext cx="1628452" cy="90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3977CD-F53E-609A-2E0C-7B065062E2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672" y="8352"/>
            <a:ext cx="948242" cy="136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32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8E7D5-A79C-4556-83E8-6B58CFF10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A1758-89B2-45B0-8905-D8E64D78A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5181600" cy="4933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545AE-17DA-4C71-83F1-F155B735E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71600"/>
            <a:ext cx="5181600" cy="49335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DFCAE-B36C-4702-A2EF-1529D21F20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75456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EBFD83CA-F91E-4889-B6AB-2E0D3BB037F7}" type="datetime1">
              <a:rPr lang="en-US" smtClean="0"/>
              <a:pPr/>
              <a:t>3/26/2025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2323D-EC91-44B4-8D19-93D7E7908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099521-FBD7-45D2-92CB-9A69E9D0E48F}"/>
              </a:ext>
            </a:extLst>
          </p:cNvPr>
          <p:cNvCxnSpPr/>
          <p:nvPr userDrawn="1"/>
        </p:nvCxnSpPr>
        <p:spPr>
          <a:xfrm>
            <a:off x="838200" y="1330716"/>
            <a:ext cx="10515599" cy="0"/>
          </a:xfrm>
          <a:prstGeom prst="line">
            <a:avLst/>
          </a:prstGeom>
          <a:ln>
            <a:solidFill>
              <a:srgbClr val="F6BE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AAE1901-43D2-4F3A-9275-4921C6B1F0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81" y="5850701"/>
            <a:ext cx="1628452" cy="908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BC7A9-5DD8-88E1-57DA-9885FB4217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672" y="8352"/>
            <a:ext cx="948242" cy="136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9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8815-F4F7-410A-B2E9-DC60AECEA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378868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E8B4D-A7F8-4D7E-8944-717B7F947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71600"/>
            <a:ext cx="515778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4F3D9-108D-4DEB-AF00-C0FD453C3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57399"/>
            <a:ext cx="5157787" cy="42477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66C876-8A3A-4A74-92FE-1D89B100A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71600"/>
            <a:ext cx="51831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481145-5C02-4A69-A774-4E2700B064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57401"/>
            <a:ext cx="5183188" cy="4247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54ACE-E1D0-4EEA-AF0A-122B4714A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8281" y="6394821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52C753F6-1C0C-417A-BC3A-636F67AE8E6A}" type="datetime1">
              <a:rPr lang="en-US" smtClean="0"/>
              <a:pPr/>
              <a:t>3/26/2025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2189F4-B00A-47ED-B6B7-2B915226D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D2F6C1-58C9-4282-9125-E7D07A790849}"/>
              </a:ext>
            </a:extLst>
          </p:cNvPr>
          <p:cNvCxnSpPr/>
          <p:nvPr userDrawn="1"/>
        </p:nvCxnSpPr>
        <p:spPr>
          <a:xfrm>
            <a:off x="838200" y="1330716"/>
            <a:ext cx="10515599" cy="0"/>
          </a:xfrm>
          <a:prstGeom prst="line">
            <a:avLst/>
          </a:prstGeom>
          <a:ln>
            <a:solidFill>
              <a:srgbClr val="F6BE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34923EF-5F62-4EA8-B71C-CE03F5438D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81" y="5850701"/>
            <a:ext cx="1628452" cy="9089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0744B-24E1-6BDB-07BB-D307A6E1D5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672" y="8352"/>
            <a:ext cx="948242" cy="13632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8BA1DE-7833-5598-04C3-E554BC4A77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5072" y="160752"/>
            <a:ext cx="948242" cy="136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2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975E2-5FDD-49C2-817D-1582EE837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B27A49-99F5-42F1-8613-6F7A554A6A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8281" y="6384415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F3641CA9-E3AA-4498-AC10-74A73C18C207}" type="datetime1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F6ADD-9DB3-4E49-AC87-A9AA8F0A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60EE1F-EA91-4806-AA4C-FE3A89BBD870}"/>
              </a:ext>
            </a:extLst>
          </p:cNvPr>
          <p:cNvCxnSpPr/>
          <p:nvPr userDrawn="1"/>
        </p:nvCxnSpPr>
        <p:spPr>
          <a:xfrm>
            <a:off x="838200" y="1330716"/>
            <a:ext cx="10515599" cy="0"/>
          </a:xfrm>
          <a:prstGeom prst="line">
            <a:avLst/>
          </a:prstGeom>
          <a:ln>
            <a:solidFill>
              <a:srgbClr val="F6BE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490283F-240E-4AE1-9F80-A0B7FDF796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81" y="5850701"/>
            <a:ext cx="1628452" cy="90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9BCA02-3247-AAC3-FE81-6747F1F393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672" y="8352"/>
            <a:ext cx="948242" cy="136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8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DDC535-01AF-40DF-BCF9-1333BDA51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8281" y="6356349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E9D43D7C-EB68-4353-A5C8-0CD4D58E9116}" type="datetime1">
              <a:rPr lang="en-US" smtClean="0"/>
              <a:pPr/>
              <a:t>3/26/2025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A9725-E942-4015-9756-AB4AEA7B2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439596-7566-4AE3-8DD6-6FE5ED8CCB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81" y="5850701"/>
            <a:ext cx="1628452" cy="90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4205D6-895C-E2D2-2689-08473AB380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672" y="8352"/>
            <a:ext cx="948242" cy="136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81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No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DDC535-01AF-40DF-BCF9-1333BDA51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43D7C-EB68-4353-A5C8-0CD4D58E9116}" type="datetime1">
              <a:rPr lang="en-US" smtClean="0"/>
              <a:t>3/26/2025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A9725-E942-4015-9756-AB4AEA7B2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1F65BB-C8BE-5B8B-6ED5-E5840BF19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2672" y="8352"/>
            <a:ext cx="948242" cy="136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2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3DF11-B347-4596-B6C5-B0574BC4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43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475C10-DD34-4E31-95BD-ADA201089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00200"/>
            <a:ext cx="3932237" cy="4700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72760-94C0-4F07-9F7B-07C186A409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8281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623B2362-B003-4262-AB00-599FB7FA1887}" type="datetime1">
              <a:rPr lang="en-US" smtClean="0"/>
              <a:pPr/>
              <a:t>3/26/2025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B5755-8F0F-4329-B2EE-F1842085A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CC31A-9B29-4A49-9312-701F95A75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00199"/>
            <a:ext cx="6172200" cy="47007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E958DD-90D0-4B62-A086-FFF4CAA220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81" y="5850701"/>
            <a:ext cx="1628452" cy="908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09D575-8033-E951-83C6-AF12E7495B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672" y="8352"/>
            <a:ext cx="948242" cy="136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22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A66D23-FCC2-4FC3-9AE9-8E3E1A47E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8045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4CED0-24BC-47BC-A404-5DD31B44D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93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41762-9D66-4C7A-9CA8-2639E87AE9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5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E9083D1-6D31-4A34-9FB3-2BA837F6CB85}" type="datetime1">
              <a:rPr lang="en-US" smtClean="0"/>
              <a:t>3/26/2025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5F490-C0E0-4090-A63F-CC14194A3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E9165D2-D3B6-435C-A2E0-8337FBEE834F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875A42-3E08-BA07-4EAF-7048CAD01F80}"/>
              </a:ext>
            </a:extLst>
          </p:cNvPr>
          <p:cNvSpPr txBox="1"/>
          <p:nvPr userDrawn="1"/>
        </p:nvSpPr>
        <p:spPr>
          <a:xfrm>
            <a:off x="4105072" y="6390273"/>
            <a:ext cx="3936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IEEE SoutheastCon 2025 – Charlotte, NC</a:t>
            </a:r>
          </a:p>
        </p:txBody>
      </p:sp>
    </p:spTree>
    <p:extLst>
      <p:ext uri="{BB962C8B-B14F-4D97-AF65-F5344CB8AC3E}">
        <p14:creationId xmlns:p14="http://schemas.microsoft.com/office/powerpoint/2010/main" val="66826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6" r:id="rId9"/>
    <p:sldLayoutId id="2147483657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00629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ee.org/nextgen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ynextgen.ieee.org/" TargetMode="Externa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ynextgen.ieee.org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ynextgen.ieee.org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99352-EDE8-269E-342A-76DD771D39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en-US" sz="4800" dirty="0"/>
              <a:t>NextGen Banking Central (NGBC)</a:t>
            </a:r>
            <a:br>
              <a:rPr lang="en-US" sz="4800" dirty="0"/>
            </a:br>
            <a:r>
              <a:rPr lang="en-US" sz="4800" dirty="0"/>
              <a:t>and Hands-on Section Budgeting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3A8C4-8702-B933-61F4-F508BC1B8E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Effective Financial Management and Reporting</a:t>
            </a:r>
          </a:p>
          <a:p>
            <a:endParaRPr lang="en-US" sz="3600" dirty="0"/>
          </a:p>
          <a:p>
            <a:pPr algn="r"/>
            <a:r>
              <a:rPr lang="en-US" dirty="0"/>
              <a:t>Joe Pennisi, Region 3 Treasurer</a:t>
            </a:r>
          </a:p>
          <a:p>
            <a:pPr algn="r"/>
            <a:r>
              <a:rPr lang="en-US" dirty="0"/>
              <a:t>March 29, 2025</a:t>
            </a:r>
          </a:p>
        </p:txBody>
      </p:sp>
    </p:spTree>
    <p:extLst>
      <p:ext uri="{BB962C8B-B14F-4D97-AF65-F5344CB8AC3E}">
        <p14:creationId xmlns:p14="http://schemas.microsoft.com/office/powerpoint/2010/main" val="1806463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Tagging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E6A85-E58A-B74F-BF6B-8BF4953AF1C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7D32B2-8793-48C0-9025-F255435B1F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1" b="25248"/>
          <a:stretch/>
        </p:blipFill>
        <p:spPr>
          <a:xfrm>
            <a:off x="528320" y="2208704"/>
            <a:ext cx="7919896" cy="3498533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AF3CA7D7-9D85-4F3A-8970-7C96481CF8A1}"/>
              </a:ext>
            </a:extLst>
          </p:cNvPr>
          <p:cNvSpPr/>
          <p:nvPr/>
        </p:nvSpPr>
        <p:spPr>
          <a:xfrm>
            <a:off x="1727274" y="4058195"/>
            <a:ext cx="3140893" cy="307517"/>
          </a:xfrm>
          <a:prstGeom prst="wedgeRoundRectCallout">
            <a:avLst>
              <a:gd name="adj1" fmla="val -66108"/>
              <a:gd name="adj2" fmla="val 142938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solidFill>
                  <a:srgbClr val="00629B"/>
                </a:solidFill>
              </a:rPr>
              <a:t>Select number for transaction to tag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C1C304-787F-40EB-8C2B-E638C93B5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503" y="1577014"/>
            <a:ext cx="3839131" cy="370397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8DC466-D9DF-40C4-8DEC-B83956327D94}"/>
              </a:ext>
            </a:extLst>
          </p:cNvPr>
          <p:cNvCxnSpPr>
            <a:endCxn id="7" idx="1"/>
          </p:cNvCxnSpPr>
          <p:nvPr/>
        </p:nvCxnSpPr>
        <p:spPr>
          <a:xfrm flipV="1">
            <a:off x="4868167" y="3429001"/>
            <a:ext cx="2655336" cy="782953"/>
          </a:xfrm>
          <a:prstGeom prst="straightConnector1">
            <a:avLst/>
          </a:prstGeom>
          <a:ln w="28575">
            <a:solidFill>
              <a:srgbClr val="0062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8852DFB-E7C2-4897-B225-5B1396D4ABDD}"/>
              </a:ext>
            </a:extLst>
          </p:cNvPr>
          <p:cNvSpPr/>
          <p:nvPr/>
        </p:nvSpPr>
        <p:spPr>
          <a:xfrm>
            <a:off x="8377646" y="3298371"/>
            <a:ext cx="2049417" cy="284480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C574B6BD-3F60-4AA6-9BEE-CA47100ECB35}"/>
              </a:ext>
            </a:extLst>
          </p:cNvPr>
          <p:cNvSpPr/>
          <p:nvPr/>
        </p:nvSpPr>
        <p:spPr>
          <a:xfrm>
            <a:off x="8894280" y="3970643"/>
            <a:ext cx="3140893" cy="445437"/>
          </a:xfrm>
          <a:prstGeom prst="wedgeRoundRectCallout">
            <a:avLst>
              <a:gd name="adj1" fmla="val -56496"/>
              <a:gd name="adj2" fmla="val -135984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rgbClr val="00629B"/>
                </a:solidFill>
              </a:rPr>
              <a:t>Select Type &amp; Task from drop down</a:t>
            </a:r>
          </a:p>
          <a:p>
            <a:r>
              <a:rPr lang="en-US" sz="1200" dirty="0">
                <a:solidFill>
                  <a:srgbClr val="00629B"/>
                </a:solidFill>
              </a:rPr>
              <a:t>*Make sure to only use Task from budget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2398EA87-B40D-4C48-AF38-1398515FF79F}"/>
              </a:ext>
            </a:extLst>
          </p:cNvPr>
          <p:cNvSpPr/>
          <p:nvPr/>
        </p:nvSpPr>
        <p:spPr>
          <a:xfrm>
            <a:off x="8650440" y="5307463"/>
            <a:ext cx="2200440" cy="271829"/>
          </a:xfrm>
          <a:prstGeom prst="wedgeRoundRectCallout">
            <a:avLst>
              <a:gd name="adj1" fmla="val -91113"/>
              <a:gd name="adj2" fmla="val -196619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solidFill>
                  <a:srgbClr val="00629B"/>
                </a:solidFill>
              </a:rPr>
              <a:t>Click “save” when complete</a:t>
            </a:r>
          </a:p>
        </p:txBody>
      </p:sp>
      <p:sp>
        <p:nvSpPr>
          <p:cNvPr id="3" name="&quot;Not Allowed&quot; Symbol 2">
            <a:extLst>
              <a:ext uri="{FF2B5EF4-FFF2-40B4-BE49-F238E27FC236}">
                <a16:creationId xmlns:a16="http://schemas.microsoft.com/office/drawing/2014/main" id="{22E08DB7-DE18-195C-0751-36086054AEA8}"/>
              </a:ext>
            </a:extLst>
          </p:cNvPr>
          <p:cNvSpPr/>
          <p:nvPr/>
        </p:nvSpPr>
        <p:spPr>
          <a:xfrm>
            <a:off x="3193960" y="289775"/>
            <a:ext cx="6336405" cy="5917843"/>
          </a:xfrm>
          <a:prstGeom prst="noSmoking">
            <a:avLst>
              <a:gd name="adj" fmla="val 109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24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55254-9B8A-E57A-F743-118B56943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4279795-38FD-8FF4-2A25-B4FBC9C8F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11" y="1803898"/>
            <a:ext cx="6747069" cy="4351838"/>
          </a:xfrm>
          <a:prstGeom prst="rect">
            <a:avLst/>
          </a:prstGeom>
        </p:spPr>
      </p:pic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923D44E-98F7-7A80-7BF7-C593BE110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r="43823" b="30931"/>
          <a:stretch/>
        </p:blipFill>
        <p:spPr>
          <a:xfrm>
            <a:off x="8335696" y="1514942"/>
            <a:ext cx="3695289" cy="25612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3D41A3-CBBD-62A3-54B8-1CDC98453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Manage Transactions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E865CC-5F81-5F44-99D1-158D07912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599"/>
            <a:ext cx="10515600" cy="472578"/>
          </a:xfrm>
        </p:spPr>
        <p:txBody>
          <a:bodyPr>
            <a:normAutofit/>
          </a:bodyPr>
          <a:lstStyle/>
          <a:p>
            <a:r>
              <a:rPr lang="en-US" sz="2000" dirty="0"/>
              <a:t>Manipulate all bank transactions through “Manage Transactions”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2CA52D-37E5-C4CB-9E3E-AA71EF11C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E6A85-E58A-B74F-BF6B-8BF4953AF1C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C2F9AB-DFE0-C6C6-2E27-B54446F3061F}"/>
              </a:ext>
            </a:extLst>
          </p:cNvPr>
          <p:cNvSpPr/>
          <p:nvPr/>
        </p:nvSpPr>
        <p:spPr>
          <a:xfrm>
            <a:off x="9523927" y="3284960"/>
            <a:ext cx="965238" cy="359761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2DDFA1-60CE-4C7B-176C-20F5D068FEEF}"/>
              </a:ext>
            </a:extLst>
          </p:cNvPr>
          <p:cNvSpPr/>
          <p:nvPr/>
        </p:nvSpPr>
        <p:spPr>
          <a:xfrm>
            <a:off x="2249295" y="3454756"/>
            <a:ext cx="5194694" cy="215721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35D36C0-9045-7B5A-653E-DE31126C651D}"/>
              </a:ext>
            </a:extLst>
          </p:cNvPr>
          <p:cNvSpPr/>
          <p:nvPr/>
        </p:nvSpPr>
        <p:spPr>
          <a:xfrm>
            <a:off x="7807255" y="3562616"/>
            <a:ext cx="1645505" cy="534125"/>
          </a:xfrm>
          <a:prstGeom prst="wedgeRoundRectCallout">
            <a:avLst>
              <a:gd name="adj1" fmla="val -76072"/>
              <a:gd name="adj2" fmla="val 21939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629B"/>
                </a:solidFill>
              </a:rPr>
              <a:t>Select Start/End dates of interest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6A04883-AAD3-A7DD-689E-2C975CB3631D}"/>
              </a:ext>
            </a:extLst>
          </p:cNvPr>
          <p:cNvSpPr/>
          <p:nvPr/>
        </p:nvSpPr>
        <p:spPr>
          <a:xfrm>
            <a:off x="75802" y="2795553"/>
            <a:ext cx="2275840" cy="534125"/>
          </a:xfrm>
          <a:prstGeom prst="wedgeRoundRectCallout">
            <a:avLst>
              <a:gd name="adj1" fmla="val 45023"/>
              <a:gd name="adj2" fmla="val 97715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629B"/>
                </a:solidFill>
              </a:rPr>
              <a:t>Select Account – if only one available, this is prefilled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B4FAC-235D-B372-889C-89CBC8FBC62B}"/>
              </a:ext>
            </a:extLst>
          </p:cNvPr>
          <p:cNvSpPr/>
          <p:nvPr/>
        </p:nvSpPr>
        <p:spPr>
          <a:xfrm>
            <a:off x="3985797" y="3827134"/>
            <a:ext cx="3368040" cy="215721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2766877-9C99-9F57-0BFA-B29F8AAEE6C9}"/>
              </a:ext>
            </a:extLst>
          </p:cNvPr>
          <p:cNvSpPr/>
          <p:nvPr/>
        </p:nvSpPr>
        <p:spPr>
          <a:xfrm>
            <a:off x="2301777" y="3843195"/>
            <a:ext cx="795592" cy="129937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39A3CBE-ACA6-7D39-6329-36390AE4A233}"/>
              </a:ext>
            </a:extLst>
          </p:cNvPr>
          <p:cNvSpPr/>
          <p:nvPr/>
        </p:nvSpPr>
        <p:spPr>
          <a:xfrm>
            <a:off x="281217" y="3897195"/>
            <a:ext cx="1723502" cy="696768"/>
          </a:xfrm>
          <a:prstGeom prst="wedgeRoundRectCallout">
            <a:avLst>
              <a:gd name="adj1" fmla="val 66693"/>
              <a:gd name="adj2" fmla="val -45534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629B"/>
                </a:solidFill>
              </a:rPr>
              <a:t>Choose to see all transactions or just those uncategorized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4B25AAD-9047-73EE-C7DB-4946DCE41A8E}"/>
              </a:ext>
            </a:extLst>
          </p:cNvPr>
          <p:cNvSpPr/>
          <p:nvPr/>
        </p:nvSpPr>
        <p:spPr>
          <a:xfrm>
            <a:off x="7807255" y="4151631"/>
            <a:ext cx="1645505" cy="233625"/>
          </a:xfrm>
          <a:prstGeom prst="wedgeRoundRectCallout">
            <a:avLst>
              <a:gd name="adj1" fmla="val -71768"/>
              <a:gd name="adj2" fmla="val -31278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629B"/>
                </a:solidFill>
              </a:rPr>
              <a:t>View Transactions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A528B366-B665-A29A-59C3-60447C505678}"/>
              </a:ext>
            </a:extLst>
          </p:cNvPr>
          <p:cNvSpPr/>
          <p:nvPr/>
        </p:nvSpPr>
        <p:spPr>
          <a:xfrm>
            <a:off x="7807254" y="4450878"/>
            <a:ext cx="1645505" cy="233625"/>
          </a:xfrm>
          <a:prstGeom prst="wedgeRoundRectCallout">
            <a:avLst>
              <a:gd name="adj1" fmla="val -72551"/>
              <a:gd name="adj2" fmla="val -3715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629B"/>
                </a:solidFill>
              </a:rPr>
              <a:t>Download to Excel</a:t>
            </a:r>
          </a:p>
        </p:txBody>
      </p:sp>
    </p:spTree>
    <p:extLst>
      <p:ext uri="{BB962C8B-B14F-4D97-AF65-F5344CB8AC3E}">
        <p14:creationId xmlns:p14="http://schemas.microsoft.com/office/powerpoint/2010/main" val="1399478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706E9-7D72-D0AA-0CB2-2747D1CA1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FFFAD6-7764-2940-81EF-A1629DD8C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58708"/>
            <a:ext cx="7748318" cy="4997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8F4187-BF43-2B3D-E388-64F68E2BD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Categorize Transactions Online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6C86D-E96A-1F43-9791-230162E4F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E6A85-E58A-B74F-BF6B-8BF4953AF1C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D99128-5C92-C4DC-2196-EC195C29B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213" y="1577661"/>
            <a:ext cx="2767259" cy="3921617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453E36C3-D766-B597-4718-61F4B1EA7DBC}"/>
              </a:ext>
            </a:extLst>
          </p:cNvPr>
          <p:cNvSpPr/>
          <p:nvPr/>
        </p:nvSpPr>
        <p:spPr>
          <a:xfrm>
            <a:off x="8854337" y="5680601"/>
            <a:ext cx="1645505" cy="233625"/>
          </a:xfrm>
          <a:prstGeom prst="wedgeRoundRectCallout">
            <a:avLst>
              <a:gd name="adj1" fmla="val -98770"/>
              <a:gd name="adj2" fmla="val -348254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629B"/>
                </a:solidFill>
              </a:rPr>
              <a:t>Details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18C2C50-BD03-163C-20DD-1DF8E5C32280}"/>
              </a:ext>
            </a:extLst>
          </p:cNvPr>
          <p:cNvSpPr/>
          <p:nvPr/>
        </p:nvSpPr>
        <p:spPr>
          <a:xfrm>
            <a:off x="9369379" y="3696238"/>
            <a:ext cx="849277" cy="296214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77A30246-C349-B48F-C5C1-B233EDDA9111}"/>
              </a:ext>
            </a:extLst>
          </p:cNvPr>
          <p:cNvSpPr/>
          <p:nvPr/>
        </p:nvSpPr>
        <p:spPr>
          <a:xfrm>
            <a:off x="8854337" y="1403454"/>
            <a:ext cx="1645505" cy="233625"/>
          </a:xfrm>
          <a:prstGeom prst="wedgeRoundRectCallout">
            <a:avLst>
              <a:gd name="adj1" fmla="val 6499"/>
              <a:gd name="adj2" fmla="val 944457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629B"/>
                </a:solidFill>
              </a:rPr>
              <a:t>Select Category</a:t>
            </a:r>
          </a:p>
        </p:txBody>
      </p:sp>
    </p:spTree>
    <p:extLst>
      <p:ext uri="{BB962C8B-B14F-4D97-AF65-F5344CB8AC3E}">
        <p14:creationId xmlns:p14="http://schemas.microsoft.com/office/powerpoint/2010/main" val="377059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CE4AC-3180-BB73-5620-224752B88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D163D-D28A-309F-21EE-8537F605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 Transactions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FEDEE3-520D-273F-3481-79AAB4322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38" y="1401757"/>
            <a:ext cx="8960380" cy="4928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6F5D13-4097-29AC-AA63-CB7F51DD36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757"/>
          <a:stretch/>
        </p:blipFill>
        <p:spPr>
          <a:xfrm>
            <a:off x="6310648" y="2441691"/>
            <a:ext cx="4812406" cy="2081407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17C6AC26-3159-BC52-8C32-464D34410689}"/>
              </a:ext>
            </a:extLst>
          </p:cNvPr>
          <p:cNvSpPr/>
          <p:nvPr/>
        </p:nvSpPr>
        <p:spPr>
          <a:xfrm rot="20947524">
            <a:off x="4624590" y="3778928"/>
            <a:ext cx="1468192" cy="17386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9711613-AFBC-6E19-BA5E-4268BF22C12E}"/>
              </a:ext>
            </a:extLst>
          </p:cNvPr>
          <p:cNvSpPr/>
          <p:nvPr/>
        </p:nvSpPr>
        <p:spPr>
          <a:xfrm>
            <a:off x="6909628" y="5456243"/>
            <a:ext cx="2987786" cy="721217"/>
          </a:xfrm>
          <a:prstGeom prst="wedgeRoundRectCallout">
            <a:avLst>
              <a:gd name="adj1" fmla="val 41753"/>
              <a:gd name="adj2" fmla="val -218790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629B"/>
                </a:solidFill>
              </a:rPr>
              <a:t>Only Categories for your account are available to select – utilize all Excel features – copy/paste multiple lines </a:t>
            </a:r>
          </a:p>
        </p:txBody>
      </p:sp>
    </p:spTree>
    <p:extLst>
      <p:ext uri="{BB962C8B-B14F-4D97-AF65-F5344CB8AC3E}">
        <p14:creationId xmlns:p14="http://schemas.microsoft.com/office/powerpoint/2010/main" val="3073043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7D17B-DA1E-60F5-26BC-95E0645CC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08AB95-8DE6-0931-46B6-89EF69A8C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338" y="1319117"/>
            <a:ext cx="7748318" cy="4997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64BD6B-7541-B431-38BC-61EFD91BA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Upload Transactions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3182DB-9F6A-3587-F01E-D5A131E4A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E6A85-E58A-B74F-BF6B-8BF4953AF1C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72BD0731-5262-C7A9-F7A4-872F9900E894}"/>
              </a:ext>
            </a:extLst>
          </p:cNvPr>
          <p:cNvSpPr/>
          <p:nvPr/>
        </p:nvSpPr>
        <p:spPr>
          <a:xfrm>
            <a:off x="476518" y="3906538"/>
            <a:ext cx="2459865" cy="852205"/>
          </a:xfrm>
          <a:prstGeom prst="wedgeRoundRectCallout">
            <a:avLst>
              <a:gd name="adj1" fmla="val 70324"/>
              <a:gd name="adj2" fmla="val -126102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629B"/>
                </a:solidFill>
              </a:rPr>
              <a:t>When complete with updates in Excel, save file and upload transactions here – changes take effect immediately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835AE91-7E3A-F4D6-FF16-4E9DEFC1316B}"/>
              </a:ext>
            </a:extLst>
          </p:cNvPr>
          <p:cNvSpPr/>
          <p:nvPr/>
        </p:nvSpPr>
        <p:spPr>
          <a:xfrm>
            <a:off x="3438659" y="3174642"/>
            <a:ext cx="450872" cy="154547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10848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4A264C-990A-A074-9C21-57DBAF6B80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09" r="1106" b="40375"/>
          <a:stretch/>
        </p:blipFill>
        <p:spPr>
          <a:xfrm>
            <a:off x="206639" y="2575775"/>
            <a:ext cx="10515078" cy="3676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EFC417-7D3E-8992-4ECE-88E3A8082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Categories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02C79D-D13B-8638-B7E2-D4DD51881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204" t="9136" r="21940" b="26260"/>
          <a:stretch/>
        </p:blipFill>
        <p:spPr>
          <a:xfrm>
            <a:off x="7746642" y="1279525"/>
            <a:ext cx="4287664" cy="23246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7F4DF8-1457-53F2-C9CB-CE763354156D}"/>
              </a:ext>
            </a:extLst>
          </p:cNvPr>
          <p:cNvSpPr/>
          <p:nvPr/>
        </p:nvSpPr>
        <p:spPr>
          <a:xfrm>
            <a:off x="10335296" y="2788276"/>
            <a:ext cx="772843" cy="270456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25444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C773E-54E4-1108-645C-CF24B128A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97AD9-110E-1250-4FE1-DD2E05E94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Categories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C44DA2-3050-0BFB-ED69-8858FC2CF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204" t="9136" r="21940" b="26260"/>
          <a:stretch/>
        </p:blipFill>
        <p:spPr>
          <a:xfrm>
            <a:off x="7746642" y="1279525"/>
            <a:ext cx="4287664" cy="23246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F99A8F4-8059-3300-1F7B-48E8E3BE68C2}"/>
              </a:ext>
            </a:extLst>
          </p:cNvPr>
          <p:cNvSpPr/>
          <p:nvPr/>
        </p:nvSpPr>
        <p:spPr>
          <a:xfrm>
            <a:off x="10335296" y="2788276"/>
            <a:ext cx="772843" cy="270456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67C08-6997-85D8-8EFA-2E61BBF09F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09" r="1106" b="40375"/>
          <a:stretch/>
        </p:blipFill>
        <p:spPr>
          <a:xfrm>
            <a:off x="206639" y="2575775"/>
            <a:ext cx="10515078" cy="3676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09B5C1-850A-77F3-95A3-1BA8872144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505" t="28541" r="15446" b="11728"/>
          <a:stretch/>
        </p:blipFill>
        <p:spPr>
          <a:xfrm>
            <a:off x="206639" y="1938374"/>
            <a:ext cx="11778722" cy="336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76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79519-5E73-3E38-96C3-A821F45F9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Custom Categories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C1AFB-7560-159B-80FD-D0CFA51145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226" t="8061" r="551" b="38873"/>
          <a:stretch/>
        </p:blipFill>
        <p:spPr>
          <a:xfrm>
            <a:off x="202498" y="1279525"/>
            <a:ext cx="11832809" cy="459063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514D2E-E378-8DFD-6DC2-5A66D6A90C5F}"/>
              </a:ext>
            </a:extLst>
          </p:cNvPr>
          <p:cNvSpPr/>
          <p:nvPr/>
        </p:nvSpPr>
        <p:spPr>
          <a:xfrm>
            <a:off x="10496282" y="3683358"/>
            <a:ext cx="772843" cy="270456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41007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55582-6FB0-853D-D446-4C0511DC4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952E-0316-2274-D336-25EF644EC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Custom Categories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07CE9-ABF7-AB68-CB70-981F4BB400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226" t="8061" r="551" b="38873"/>
          <a:stretch/>
        </p:blipFill>
        <p:spPr>
          <a:xfrm>
            <a:off x="202498" y="1279525"/>
            <a:ext cx="11832809" cy="459063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1042A92-7006-B6AA-EF2F-03AE4CFBAE3A}"/>
              </a:ext>
            </a:extLst>
          </p:cNvPr>
          <p:cNvSpPr/>
          <p:nvPr/>
        </p:nvSpPr>
        <p:spPr>
          <a:xfrm>
            <a:off x="10496282" y="3683358"/>
            <a:ext cx="772843" cy="270456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F353B6-00BD-1821-F2BD-5CA4C8A6DF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995" t="37747" r="43075" b="32112"/>
          <a:stretch/>
        </p:blipFill>
        <p:spPr>
          <a:xfrm>
            <a:off x="5022762" y="1907715"/>
            <a:ext cx="2389030" cy="3334256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77D5A10A-5860-F48B-9665-1EB50F95F2B5}"/>
              </a:ext>
            </a:extLst>
          </p:cNvPr>
          <p:cNvSpPr/>
          <p:nvPr/>
        </p:nvSpPr>
        <p:spPr>
          <a:xfrm rot="11428676">
            <a:off x="8029979" y="3412902"/>
            <a:ext cx="2086378" cy="13522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56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44BA6-3B96-46D8-D8CC-DD9C14F96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Custom Categories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29CCFF5-92C6-5FF0-D10A-E37643CBE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61" t="7700" r="54" b="37876"/>
          <a:stretch/>
        </p:blipFill>
        <p:spPr>
          <a:xfrm>
            <a:off x="74110" y="1516487"/>
            <a:ext cx="12043779" cy="422749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01C95FE-B949-9082-0061-80DECE226892}"/>
              </a:ext>
            </a:extLst>
          </p:cNvPr>
          <p:cNvSpPr/>
          <p:nvPr/>
        </p:nvSpPr>
        <p:spPr>
          <a:xfrm>
            <a:off x="5911515" y="1775085"/>
            <a:ext cx="2395358" cy="852205"/>
          </a:xfrm>
          <a:prstGeom prst="wedgeRoundRectCallout">
            <a:avLst>
              <a:gd name="adj1" fmla="val -129954"/>
              <a:gd name="adj2" fmla="val 266065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629B"/>
                </a:solidFill>
              </a:rPr>
              <a:t>All additional travel expense categories I added – these were immediately available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924545CD-7881-AA96-0985-0FE9DF2CDB95}"/>
              </a:ext>
            </a:extLst>
          </p:cNvPr>
          <p:cNvSpPr/>
          <p:nvPr/>
        </p:nvSpPr>
        <p:spPr>
          <a:xfrm>
            <a:off x="3664038" y="3773510"/>
            <a:ext cx="257579" cy="1378039"/>
          </a:xfrm>
          <a:prstGeom prst="righ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32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B13A2-7927-E940-BE7B-8FE2842C2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05BBB-984F-F8EB-A86A-88D37E7FB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Overview</a:t>
            </a:r>
          </a:p>
          <a:p>
            <a:pPr lvl="1"/>
            <a:r>
              <a:rPr lang="en-US" sz="2000" dirty="0"/>
              <a:t>What’s new 2 years later – NGBC</a:t>
            </a:r>
          </a:p>
          <a:p>
            <a:pPr lvl="1"/>
            <a:r>
              <a:rPr lang="en-US" sz="2000" dirty="0"/>
              <a:t>Budgeting &amp; Reporting</a:t>
            </a:r>
          </a:p>
          <a:p>
            <a:r>
              <a:rPr lang="en-US" sz="3200" dirty="0"/>
              <a:t>What is NGBC and how does it differ from NextGen</a:t>
            </a:r>
          </a:p>
          <a:p>
            <a:r>
              <a:rPr lang="en-US" sz="3200" dirty="0"/>
              <a:t>Short Tour of NGBC and Common Usage</a:t>
            </a:r>
          </a:p>
          <a:p>
            <a:r>
              <a:rPr lang="en-US" sz="3200" dirty="0"/>
              <a:t>Budgeting</a:t>
            </a:r>
          </a:p>
          <a:p>
            <a:r>
              <a:rPr lang="en-US" sz="3200" dirty="0"/>
              <a:t>Reporting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81737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942B2-329C-67CD-48A3-6AA69D5DA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8C21A-4472-7EB5-0D90-A38BD6A0C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Custom Categories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3F27CB-7846-5C68-0D2B-F1BA5112E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61" t="7700" r="54" b="37876"/>
          <a:stretch/>
        </p:blipFill>
        <p:spPr>
          <a:xfrm>
            <a:off x="74110" y="1516487"/>
            <a:ext cx="12043779" cy="422749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58906C3-A110-B5BF-9012-62333BD91FDA}"/>
              </a:ext>
            </a:extLst>
          </p:cNvPr>
          <p:cNvSpPr/>
          <p:nvPr/>
        </p:nvSpPr>
        <p:spPr>
          <a:xfrm>
            <a:off x="5698901" y="1775085"/>
            <a:ext cx="2607972" cy="852205"/>
          </a:xfrm>
          <a:prstGeom prst="wedgeRoundRectCallout">
            <a:avLst>
              <a:gd name="adj1" fmla="val 156267"/>
              <a:gd name="adj2" fmla="val 77159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629B"/>
                </a:solidFill>
              </a:rPr>
              <a:t>You can download a full list of your available categories – this list is specifically for your geo unit (Section, Chapter, etc.)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AFA4D5-0332-B732-D103-F28059CA1FBD}"/>
              </a:ext>
            </a:extLst>
          </p:cNvPr>
          <p:cNvSpPr/>
          <p:nvPr/>
        </p:nvSpPr>
        <p:spPr>
          <a:xfrm>
            <a:off x="11108028" y="2717443"/>
            <a:ext cx="772843" cy="270456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80746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F60E3-E839-4905-DCD9-564450FFE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C09C5-5C5D-5D3F-9CEF-0EE2B67D2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Custom Categories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669CB9-E7DD-68EA-2103-0BDEC0AB9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61" t="7700" r="54" b="37876"/>
          <a:stretch/>
        </p:blipFill>
        <p:spPr>
          <a:xfrm>
            <a:off x="74110" y="1516487"/>
            <a:ext cx="12043779" cy="422749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C0E8815-433D-73F1-F67E-DDE2B5204DB5}"/>
              </a:ext>
            </a:extLst>
          </p:cNvPr>
          <p:cNvSpPr/>
          <p:nvPr/>
        </p:nvSpPr>
        <p:spPr>
          <a:xfrm>
            <a:off x="5698901" y="1775085"/>
            <a:ext cx="2607972" cy="852205"/>
          </a:xfrm>
          <a:prstGeom prst="wedgeRoundRectCallout">
            <a:avLst>
              <a:gd name="adj1" fmla="val 156267"/>
              <a:gd name="adj2" fmla="val 77159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629B"/>
                </a:solidFill>
              </a:rPr>
              <a:t>You can download a full list of your available categories – this list is specifically for your geo unit (Section, Chapter, etc.)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820ADD-FF79-0F6E-447D-0189DFB5BA3F}"/>
              </a:ext>
            </a:extLst>
          </p:cNvPr>
          <p:cNvSpPr/>
          <p:nvPr/>
        </p:nvSpPr>
        <p:spPr>
          <a:xfrm>
            <a:off x="11108028" y="2717443"/>
            <a:ext cx="772843" cy="270456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67B496-5EEB-A821-171B-332503C6A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100" y="23470"/>
            <a:ext cx="3043148" cy="678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61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B768E-8352-06FD-E823-443003620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Inter-Hop Transfers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A32800-0C0E-80B6-E9D1-F12F460F6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742" b="26652"/>
          <a:stretch/>
        </p:blipFill>
        <p:spPr>
          <a:xfrm>
            <a:off x="429535" y="1339402"/>
            <a:ext cx="7649572" cy="333562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3A98D6-810C-BBB6-4310-B684F5530276}"/>
              </a:ext>
            </a:extLst>
          </p:cNvPr>
          <p:cNvSpPr/>
          <p:nvPr/>
        </p:nvSpPr>
        <p:spPr>
          <a:xfrm>
            <a:off x="5142006" y="3548130"/>
            <a:ext cx="1110687" cy="412124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76518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8EBBD-8FAB-3350-3DDF-B61143C5A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CD722-A19F-624E-2342-228A95319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Inter-Hop Transfers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2B1134C-D8C0-C432-B95E-6D04B6A99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742" b="26652"/>
          <a:stretch/>
        </p:blipFill>
        <p:spPr>
          <a:xfrm>
            <a:off x="429535" y="1339402"/>
            <a:ext cx="7649572" cy="333562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CA456D9-2866-8B66-F772-9FEE0A8F7B99}"/>
              </a:ext>
            </a:extLst>
          </p:cNvPr>
          <p:cNvSpPr/>
          <p:nvPr/>
        </p:nvSpPr>
        <p:spPr>
          <a:xfrm>
            <a:off x="5142006" y="3548130"/>
            <a:ext cx="1110687" cy="412124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6CAB28-BA12-85C4-42B0-8991DA1D35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19" t="6010" b="37371"/>
          <a:stretch/>
        </p:blipFill>
        <p:spPr>
          <a:xfrm>
            <a:off x="524450" y="1339402"/>
            <a:ext cx="11456485" cy="470722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0D989E-5424-2B7B-BA19-1AEE03D39254}"/>
              </a:ext>
            </a:extLst>
          </p:cNvPr>
          <p:cNvSpPr/>
          <p:nvPr/>
        </p:nvSpPr>
        <p:spPr>
          <a:xfrm>
            <a:off x="11004997" y="2582214"/>
            <a:ext cx="757468" cy="255432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99DC175-63DF-4EB9-67DB-74F971FDFE51}"/>
              </a:ext>
            </a:extLst>
          </p:cNvPr>
          <p:cNvSpPr/>
          <p:nvPr/>
        </p:nvSpPr>
        <p:spPr>
          <a:xfrm>
            <a:off x="7534141" y="1792309"/>
            <a:ext cx="1732208" cy="255432"/>
          </a:xfrm>
          <a:prstGeom prst="wedgeRoundRectCallout">
            <a:avLst>
              <a:gd name="adj1" fmla="val 150319"/>
              <a:gd name="adj2" fmla="val 314133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629B"/>
                </a:solidFill>
              </a:rPr>
              <a:t>Start a new transfer</a:t>
            </a:r>
          </a:p>
        </p:txBody>
      </p:sp>
    </p:spTree>
    <p:extLst>
      <p:ext uri="{BB962C8B-B14F-4D97-AF65-F5344CB8AC3E}">
        <p14:creationId xmlns:p14="http://schemas.microsoft.com/office/powerpoint/2010/main" val="142800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2F418-7C1C-A362-475F-2C8C264E8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Transfer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7003061-DBA8-7440-CFCE-F9C563C00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4926" t="10049" r="14868" b="5900"/>
          <a:stretch/>
        </p:blipFill>
        <p:spPr>
          <a:xfrm>
            <a:off x="838200" y="1355501"/>
            <a:ext cx="6547834" cy="5056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F1A61B-9454-608D-5723-81EED83134D8}"/>
              </a:ext>
            </a:extLst>
          </p:cNvPr>
          <p:cNvSpPr txBox="1"/>
          <p:nvPr/>
        </p:nvSpPr>
        <p:spPr>
          <a:xfrm>
            <a:off x="7727324" y="1732208"/>
            <a:ext cx="349661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help with auditing, this transfer request gets fulfilled by MGA Finance team.</a:t>
            </a:r>
          </a:p>
          <a:p>
            <a:endParaRPr lang="en-US" dirty="0"/>
          </a:p>
          <a:p>
            <a:r>
              <a:rPr lang="en-US" dirty="0"/>
              <a:t>This process introduces the concept of “Attachments” to NGBC.</a:t>
            </a:r>
          </a:p>
          <a:p>
            <a:endParaRPr lang="en-US" dirty="0"/>
          </a:p>
          <a:p>
            <a:r>
              <a:rPr lang="en-US" dirty="0"/>
              <a:t>To effect a transfer, the treasurer completes the form with:</a:t>
            </a:r>
          </a:p>
          <a:p>
            <a:pPr marL="285750" indent="-285750">
              <a:buFontTx/>
              <a:buChar char="-"/>
            </a:pPr>
            <a:r>
              <a:rPr lang="en-US" dirty="0"/>
              <a:t>Receiving HOP account</a:t>
            </a:r>
          </a:p>
          <a:p>
            <a:pPr marL="285750" indent="-285750">
              <a:buFontTx/>
              <a:buChar char="-"/>
            </a:pPr>
            <a:r>
              <a:rPr lang="en-US" dirty="0"/>
              <a:t>Amount</a:t>
            </a:r>
          </a:p>
          <a:p>
            <a:pPr marL="285750" indent="-285750">
              <a:buFontTx/>
              <a:buChar char="-"/>
            </a:pPr>
            <a:r>
              <a:rPr lang="en-US" dirty="0"/>
              <a:t>Payment Reference (text)</a:t>
            </a:r>
          </a:p>
          <a:p>
            <a:pPr marL="285750" indent="-285750">
              <a:buFontTx/>
              <a:buChar char="-"/>
            </a:pPr>
            <a:r>
              <a:rPr lang="en-US" dirty="0"/>
              <a:t>Category to tag transfer out</a:t>
            </a:r>
          </a:p>
          <a:p>
            <a:pPr marL="285750" indent="-285750">
              <a:buFontTx/>
              <a:buChar char="-"/>
            </a:pPr>
            <a:r>
              <a:rPr lang="en-US" dirty="0"/>
              <a:t>Attachment with approval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Email pdf or other doc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221F6-F864-353C-F7A3-B7041717290F}"/>
              </a:ext>
            </a:extLst>
          </p:cNvPr>
          <p:cNvSpPr/>
          <p:nvPr/>
        </p:nvSpPr>
        <p:spPr>
          <a:xfrm>
            <a:off x="1497285" y="2543576"/>
            <a:ext cx="5219047" cy="244699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97BBC77-4526-0148-75FD-0AD2991E2682}"/>
              </a:ext>
            </a:extLst>
          </p:cNvPr>
          <p:cNvSpPr/>
          <p:nvPr/>
        </p:nvSpPr>
        <p:spPr>
          <a:xfrm>
            <a:off x="1508023" y="2818327"/>
            <a:ext cx="5219047" cy="244699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7ACC0F-195A-A4E7-0F45-EC6FD5E5B9A0}"/>
              </a:ext>
            </a:extLst>
          </p:cNvPr>
          <p:cNvSpPr/>
          <p:nvPr/>
        </p:nvSpPr>
        <p:spPr>
          <a:xfrm>
            <a:off x="1505884" y="3151029"/>
            <a:ext cx="5219047" cy="409979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E9F1AFB-625F-3D05-BE27-18908B00A0E6}"/>
              </a:ext>
            </a:extLst>
          </p:cNvPr>
          <p:cNvSpPr/>
          <p:nvPr/>
        </p:nvSpPr>
        <p:spPr>
          <a:xfrm>
            <a:off x="1497284" y="3707054"/>
            <a:ext cx="5219047" cy="346077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3CB42B-055F-88F0-8DE8-E23D3D7CD889}"/>
              </a:ext>
            </a:extLst>
          </p:cNvPr>
          <p:cNvSpPr/>
          <p:nvPr/>
        </p:nvSpPr>
        <p:spPr>
          <a:xfrm>
            <a:off x="1435994" y="4283759"/>
            <a:ext cx="5344733" cy="1073852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04729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474CA-2552-8167-3F2D-2B15237BA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Documents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B1B70E-96E6-ED2B-CA44-B4B6F4A77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0211" t="16706" r="9902" b="11643"/>
          <a:stretch/>
        </p:blipFill>
        <p:spPr>
          <a:xfrm>
            <a:off x="838199" y="1342622"/>
            <a:ext cx="8814515" cy="50992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CA5AFC-9EF9-91F7-D0C6-D1975BD6C9A9}"/>
              </a:ext>
            </a:extLst>
          </p:cNvPr>
          <p:cNvSpPr txBox="1"/>
          <p:nvPr/>
        </p:nvSpPr>
        <p:spPr>
          <a:xfrm>
            <a:off x="9755745" y="1635616"/>
            <a:ext cx="22795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add new documents from here – or select one already updated (pdf, </a:t>
            </a:r>
            <a:r>
              <a:rPr lang="en-US" dirty="0" err="1"/>
              <a:t>xls</a:t>
            </a:r>
            <a:r>
              <a:rPr lang="en-US" dirty="0"/>
              <a:t> &amp; doc, as well as others are supported)</a:t>
            </a:r>
          </a:p>
          <a:p>
            <a:endParaRPr lang="en-US" dirty="0"/>
          </a:p>
          <a:p>
            <a:r>
              <a:rPr lang="en-US" dirty="0"/>
              <a:t>Each document needs a name and description.</a:t>
            </a:r>
          </a:p>
          <a:p>
            <a:endParaRPr lang="en-US" dirty="0"/>
          </a:p>
          <a:p>
            <a:r>
              <a:rPr lang="en-US" dirty="0"/>
              <a:t>Use this for attaching any document to a transaction.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656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9B4F1E-042A-D357-25EB-77B2B2C3B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Budgeting 101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ACA1D1-32ED-5D9A-8313-07548CCE62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69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Budgeting 101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Budgets are critical to proper finance management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spcBef>
                <a:spcPts val="1800"/>
              </a:spcBef>
              <a:buNone/>
            </a:pPr>
            <a:r>
              <a:rPr lang="en-US" sz="2400" b="1" dirty="0"/>
              <a:t>Who</a:t>
            </a:r>
            <a:r>
              <a:rPr lang="en-US" sz="2400" dirty="0"/>
              <a:t> – Treasurer and ExCom</a:t>
            </a:r>
          </a:p>
          <a:p>
            <a:pPr marL="457200" lvl="1" indent="-225425">
              <a:spcBef>
                <a:spcPts val="0"/>
              </a:spcBef>
            </a:pPr>
            <a:r>
              <a:rPr lang="en-US" sz="1600" dirty="0"/>
              <a:t>Sections, Chapters, Affinity groups, etc. all should establish budgets</a:t>
            </a:r>
            <a:endParaRPr lang="en-US" sz="2400" dirty="0"/>
          </a:p>
          <a:p>
            <a:pPr marL="0" indent="0">
              <a:spcBef>
                <a:spcPts val="1800"/>
              </a:spcBef>
              <a:buNone/>
            </a:pPr>
            <a:r>
              <a:rPr lang="en-US" sz="2400" b="1" dirty="0"/>
              <a:t>What</a:t>
            </a:r>
            <a:r>
              <a:rPr lang="en-US" sz="2400" dirty="0"/>
              <a:t> – All Income &amp; Expenses planned for the year</a:t>
            </a:r>
          </a:p>
          <a:p>
            <a:pPr marL="457200" lvl="1" indent="-225425">
              <a:spcBef>
                <a:spcPts val="0"/>
              </a:spcBef>
            </a:pPr>
            <a:r>
              <a:rPr lang="en-US" sz="1600" dirty="0"/>
              <a:t>Utilize historical data, but discuss strategic plans for the coming year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b="1" dirty="0"/>
              <a:t>Why</a:t>
            </a:r>
            <a:r>
              <a:rPr lang="en-US" sz="2400" dirty="0"/>
              <a:t> – Need a fiscal plan to manage to throughout the year</a:t>
            </a:r>
          </a:p>
          <a:p>
            <a:pPr marL="457200" marR="0" lvl="1" indent="-22542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Budgets are based on best available information at the time –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do not need to be “set in stone”</a:t>
            </a:r>
            <a:endParaRPr lang="en-US" sz="2400" dirty="0"/>
          </a:p>
          <a:p>
            <a:pPr marL="0" indent="0">
              <a:spcBef>
                <a:spcPts val="1800"/>
              </a:spcBef>
              <a:buNone/>
            </a:pPr>
            <a:r>
              <a:rPr lang="en-US" sz="2400" b="1" dirty="0"/>
              <a:t>When</a:t>
            </a:r>
            <a:r>
              <a:rPr lang="en-US" sz="2400" dirty="0"/>
              <a:t> – Ideally, budget should be approved before Jan 1</a:t>
            </a:r>
            <a:r>
              <a:rPr lang="en-US" sz="2400" baseline="30000" dirty="0"/>
              <a:t>st</a:t>
            </a:r>
            <a:r>
              <a:rPr lang="en-US" sz="2400" dirty="0"/>
              <a:t> </a:t>
            </a:r>
          </a:p>
          <a:p>
            <a:pPr marL="457200" lvl="1" indent="-225425"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View the budget as the contract your geo unit’s ExCom has approved for the unit to spend funds</a:t>
            </a:r>
          </a:p>
          <a:p>
            <a:pPr marL="457200" lvl="1" indent="-225425">
              <a:spcBef>
                <a:spcPts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An incoming ExCom can ratify the budget for thoroughness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b="1" dirty="0"/>
              <a:t>How</a:t>
            </a:r>
            <a:r>
              <a:rPr lang="en-US" sz="2400" dirty="0"/>
              <a:t> – Treasurer works with geo unit to develop; ExCom approves</a:t>
            </a:r>
          </a:p>
          <a:p>
            <a:pPr marL="457200" marR="0" lvl="1" indent="-22542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Decide amounts for income and expense for 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budget, update it in a template, upload template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spcBef>
                <a:spcPts val="1800"/>
              </a:spcBef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E6A85-E58A-B74F-BF6B-8BF4953AF1CE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1026" name="Picture 2" descr="11,411 Board Members Royalty-Free Images, Stock Photos &amp; Pictures |  Shutterstock">
            <a:extLst>
              <a:ext uri="{FF2B5EF4-FFF2-40B4-BE49-F238E27FC236}">
                <a16:creationId xmlns:a16="http://schemas.microsoft.com/office/drawing/2014/main" id="{E0E5D6E6-771C-A5CA-5105-7E7F167E9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t="21871" r="10650" b="28873"/>
          <a:stretch/>
        </p:blipFill>
        <p:spPr bwMode="auto">
          <a:xfrm>
            <a:off x="9588537" y="3674069"/>
            <a:ext cx="1893195" cy="131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326DBC-C1C6-F33A-192E-D50F65277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9793" y="2301639"/>
            <a:ext cx="1569944" cy="1372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D31715-6CCC-9F58-CF50-83DF920BD1E4}"/>
              </a:ext>
            </a:extLst>
          </p:cNvPr>
          <p:cNvSpPr txBox="1"/>
          <p:nvPr/>
        </p:nvSpPr>
        <p:spPr>
          <a:xfrm>
            <a:off x="10113351" y="4553133"/>
            <a:ext cx="84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ExCom</a:t>
            </a:r>
          </a:p>
        </p:txBody>
      </p:sp>
    </p:spTree>
    <p:extLst>
      <p:ext uri="{BB962C8B-B14F-4D97-AF65-F5344CB8AC3E}">
        <p14:creationId xmlns:p14="http://schemas.microsoft.com/office/powerpoint/2010/main" val="3889425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615EE-4CDB-85EE-8760-ACB050D8A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15BBF-8DFC-350A-E4A2-61D95B7C8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Budget Template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75109A-6452-8F39-A8D4-43B1172B1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41" t="5799" r="-1" b="26375"/>
          <a:stretch/>
        </p:blipFill>
        <p:spPr>
          <a:xfrm>
            <a:off x="135228" y="1365160"/>
            <a:ext cx="7283201" cy="32132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380C8-6880-C327-6E6F-0A460600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E6A85-E58A-B74F-BF6B-8BF4953AF1C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026" name="Picture 2" descr="11,411 Board Members Royalty-Free Images, Stock Photos &amp; Pictures |  Shutterstock">
            <a:extLst>
              <a:ext uri="{FF2B5EF4-FFF2-40B4-BE49-F238E27FC236}">
                <a16:creationId xmlns:a16="http://schemas.microsoft.com/office/drawing/2014/main" id="{E4069789-0A42-41A4-9341-CD73D5B85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t="21871" r="10650" b="28873"/>
          <a:stretch/>
        </p:blipFill>
        <p:spPr bwMode="auto">
          <a:xfrm>
            <a:off x="10258238" y="2864048"/>
            <a:ext cx="1893195" cy="131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AF2A5F-50A6-D046-6224-62541B304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9494" y="1491618"/>
            <a:ext cx="1569944" cy="1372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02E10D-96BC-458B-3858-449E5575462A}"/>
              </a:ext>
            </a:extLst>
          </p:cNvPr>
          <p:cNvSpPr txBox="1"/>
          <p:nvPr/>
        </p:nvSpPr>
        <p:spPr>
          <a:xfrm>
            <a:off x="10783052" y="3743112"/>
            <a:ext cx="84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ExCom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D4C1D5-1CE1-C93A-998C-6DBBCE8FC5BD}"/>
              </a:ext>
            </a:extLst>
          </p:cNvPr>
          <p:cNvSpPr/>
          <p:nvPr/>
        </p:nvSpPr>
        <p:spPr>
          <a:xfrm>
            <a:off x="2459866" y="3870101"/>
            <a:ext cx="1068946" cy="367048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EDB26E-F54C-3685-5A12-4AFCC03AC1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746" t="13333" r="31326" b="62547"/>
          <a:stretch/>
        </p:blipFill>
        <p:spPr>
          <a:xfrm>
            <a:off x="2352906" y="4359499"/>
            <a:ext cx="7805403" cy="206061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BDF6C61-3A6B-C93D-529D-1826DE86B359}"/>
              </a:ext>
            </a:extLst>
          </p:cNvPr>
          <p:cNvSpPr/>
          <p:nvPr/>
        </p:nvSpPr>
        <p:spPr>
          <a:xfrm>
            <a:off x="7527700" y="6040192"/>
            <a:ext cx="912255" cy="248990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36844ED-506F-4F04-97F8-7141316BF26E}"/>
              </a:ext>
            </a:extLst>
          </p:cNvPr>
          <p:cNvSpPr/>
          <p:nvPr/>
        </p:nvSpPr>
        <p:spPr>
          <a:xfrm>
            <a:off x="2607971" y="5695132"/>
            <a:ext cx="2105695" cy="690119"/>
          </a:xfrm>
          <a:prstGeom prst="wedgeRoundRectCallout">
            <a:avLst>
              <a:gd name="adj1" fmla="val 182567"/>
              <a:gd name="adj2" fmla="val 20240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629B"/>
                </a:solidFill>
              </a:rPr>
              <a:t>Download budget template with content specific to your geo unit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BA83742-77A2-F58F-A092-62B677DCAEE2}"/>
              </a:ext>
            </a:extLst>
          </p:cNvPr>
          <p:cNvSpPr/>
          <p:nvPr/>
        </p:nvSpPr>
        <p:spPr>
          <a:xfrm>
            <a:off x="7862552" y="3244725"/>
            <a:ext cx="1770843" cy="690119"/>
          </a:xfrm>
          <a:prstGeom prst="wedgeRoundRectCallout">
            <a:avLst>
              <a:gd name="adj1" fmla="val 8021"/>
              <a:gd name="adj2" fmla="val 350555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629B"/>
                </a:solidFill>
              </a:rPr>
              <a:t>Once Template is filled out, use this to upload it into NGBC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0A79C1-F520-4BEB-B297-8C59F75EAB54}"/>
              </a:ext>
            </a:extLst>
          </p:cNvPr>
          <p:cNvSpPr/>
          <p:nvPr/>
        </p:nvSpPr>
        <p:spPr>
          <a:xfrm>
            <a:off x="8444250" y="6040191"/>
            <a:ext cx="822101" cy="248990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38778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D81D8-06C5-D585-0A2D-B18ABE7F9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Template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7B8D9D-7802-F0AF-17BC-BBE05DB4B5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58721"/>
            <a:ext cx="2013761" cy="4933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815A23-BD26-4AD3-FE30-55217CED3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466" y="1358720"/>
            <a:ext cx="2044030" cy="4933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7F3F20-5D9E-BCA4-A6ED-55C6B436EA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915" r="22079" b="53615"/>
          <a:stretch/>
        </p:blipFill>
        <p:spPr>
          <a:xfrm>
            <a:off x="6096000" y="1358720"/>
            <a:ext cx="3594939" cy="2279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53568C-0E61-1A87-F0EC-0A4D61BAF2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4676" r="18193" b="3098"/>
          <a:stretch/>
        </p:blipFill>
        <p:spPr>
          <a:xfrm>
            <a:off x="5599001" y="5808372"/>
            <a:ext cx="4510870" cy="296215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E71A95DB-3730-BF79-9055-E763094915F6}"/>
              </a:ext>
            </a:extLst>
          </p:cNvPr>
          <p:cNvSpPr/>
          <p:nvPr/>
        </p:nvSpPr>
        <p:spPr>
          <a:xfrm rot="20380718">
            <a:off x="4811079" y="2705175"/>
            <a:ext cx="1224337" cy="19036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C23A3D7-5C39-04F6-93EA-494478CAB2D8}"/>
              </a:ext>
            </a:extLst>
          </p:cNvPr>
          <p:cNvSpPr/>
          <p:nvPr/>
        </p:nvSpPr>
        <p:spPr>
          <a:xfrm rot="21168459">
            <a:off x="4817102" y="5930703"/>
            <a:ext cx="710625" cy="19036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A44E3E-B0B7-82CF-0562-D96E1910BF7E}"/>
              </a:ext>
            </a:extLst>
          </p:cNvPr>
          <p:cNvSpPr txBox="1"/>
          <p:nvPr/>
        </p:nvSpPr>
        <p:spPr>
          <a:xfrm>
            <a:off x="6030370" y="3805707"/>
            <a:ext cx="574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mechanism you use to decide on budget amounts is up to you (note – spreadsheets work well).</a:t>
            </a:r>
          </a:p>
          <a:p>
            <a:r>
              <a:rPr lang="en-US" dirty="0"/>
              <a:t>Once you have decided and approved, enter that information into this template – do NOT change any lines or update orange – and then upload into NGBC.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58A558-E294-8640-738A-ED29B2478A6A}"/>
              </a:ext>
            </a:extLst>
          </p:cNvPr>
          <p:cNvSpPr txBox="1"/>
          <p:nvPr/>
        </p:nvSpPr>
        <p:spPr>
          <a:xfrm>
            <a:off x="5950862" y="911386"/>
            <a:ext cx="2218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Region 3 2025 Budget</a:t>
            </a:r>
          </a:p>
        </p:txBody>
      </p:sp>
    </p:spTree>
    <p:extLst>
      <p:ext uri="{BB962C8B-B14F-4D97-AF65-F5344CB8AC3E}">
        <p14:creationId xmlns:p14="http://schemas.microsoft.com/office/powerpoint/2010/main" val="4273118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BBB2E-7FDD-F05C-68B6-24059787F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7FF12-20DD-E92E-EA40-7C3BE9CCE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9F961-DDFB-9DB5-A022-FE2E9A2C6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What’s new since I last spoke with you – NGBC.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IEEE contracted to develop a custom tool to address shortcomings</a:t>
            </a:r>
          </a:p>
          <a:p>
            <a:pPr lvl="1"/>
            <a:r>
              <a:rPr lang="en-US" dirty="0"/>
              <a:t>Will highlight what’s new and how it has improved the Treasurer’s tasks</a:t>
            </a:r>
          </a:p>
          <a:p>
            <a:endParaRPr lang="en-US" sz="2800" dirty="0"/>
          </a:p>
          <a:p>
            <a:r>
              <a:rPr lang="en-US" sz="2800" dirty="0"/>
              <a:t>Budgeting and Reporting tools are much more self-sufficient</a:t>
            </a:r>
          </a:p>
          <a:p>
            <a:pPr lvl="1"/>
            <a:r>
              <a:rPr lang="en-US" dirty="0"/>
              <a:t>Will discuss:  Who, What, When, Why &amp; How</a:t>
            </a:r>
          </a:p>
          <a:p>
            <a:pPr lvl="1"/>
            <a:r>
              <a:rPr lang="en-US" dirty="0"/>
              <a:t>Will demonstrate what’s new and what’s been improved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159236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70338-72B7-7837-69E2-381FD13B1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3 Budget Approval Process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A4E253-6B8D-D235-18F2-D333042971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4573" y="3889419"/>
            <a:ext cx="3471056" cy="1952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1A9789-31C3-B2D3-708D-A847E9C6B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572" y="1827480"/>
            <a:ext cx="3471056" cy="1952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469BEB-D698-A3F7-1B41-270135949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852" y="3889419"/>
            <a:ext cx="3471056" cy="1952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F93838-96E5-1EE8-CC59-BD496B306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850" y="1827481"/>
            <a:ext cx="3471057" cy="19524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3CBBC1-08F1-4643-7824-F689639DD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127" y="3889418"/>
            <a:ext cx="3471057" cy="1952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857B80-B929-6800-FAF8-B9DBADE309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127" y="1827480"/>
            <a:ext cx="3471056" cy="19524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16DA0F-2027-F57E-48E6-A76429AC0DD9}"/>
              </a:ext>
            </a:extLst>
          </p:cNvPr>
          <p:cNvSpPr txBox="1"/>
          <p:nvPr/>
        </p:nvSpPr>
        <p:spPr>
          <a:xfrm>
            <a:off x="622475" y="1403413"/>
            <a:ext cx="1120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reminder of what I do for the Region – does not need to be elaborate – need detailed proposal and ExCom approval.</a:t>
            </a:r>
          </a:p>
        </p:txBody>
      </p:sp>
    </p:spTree>
    <p:extLst>
      <p:ext uri="{BB962C8B-B14F-4D97-AF65-F5344CB8AC3E}">
        <p14:creationId xmlns:p14="http://schemas.microsoft.com/office/powerpoint/2010/main" val="1988435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3FFA8-B72C-93B9-E592-340D48B74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6B740D-A0CB-EFDC-571F-025FF0E0E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 101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26122D-7B4E-608A-59FE-9AD35C0C2A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55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CB6F2E-362E-B50D-780F-984425533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728413-58A3-BC79-AD19-F6B0C1A18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8744" b="27043"/>
          <a:stretch/>
        </p:blipFill>
        <p:spPr>
          <a:xfrm>
            <a:off x="511070" y="1616298"/>
            <a:ext cx="9079979" cy="376063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979129A-145E-598C-6EE9-399E5CBED1C1}"/>
              </a:ext>
            </a:extLst>
          </p:cNvPr>
          <p:cNvSpPr/>
          <p:nvPr/>
        </p:nvSpPr>
        <p:spPr>
          <a:xfrm>
            <a:off x="8229594" y="5031346"/>
            <a:ext cx="611753" cy="248990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14C21E2-6B04-54EE-7665-17DDB385DCCC}"/>
              </a:ext>
            </a:extLst>
          </p:cNvPr>
          <p:cNvSpPr/>
          <p:nvPr/>
        </p:nvSpPr>
        <p:spPr>
          <a:xfrm>
            <a:off x="4662152" y="2356834"/>
            <a:ext cx="1854350" cy="438229"/>
          </a:xfrm>
          <a:prstGeom prst="wedgeRoundRectCallout">
            <a:avLst>
              <a:gd name="adj1" fmla="val 142825"/>
              <a:gd name="adj2" fmla="val 585743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629B"/>
                </a:solidFill>
              </a:rPr>
              <a:t>Click here to get list of all reports available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222AE-4F16-3578-6368-55C72973FF53}"/>
              </a:ext>
            </a:extLst>
          </p:cNvPr>
          <p:cNvSpPr txBox="1"/>
          <p:nvPr/>
        </p:nvSpPr>
        <p:spPr>
          <a:xfrm>
            <a:off x="511070" y="5544355"/>
            <a:ext cx="9079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Unlike previously, these reports are now actively linked to the geo accounts and will show active data – they are therefore much more useful as part of NGBC</a:t>
            </a:r>
          </a:p>
        </p:txBody>
      </p:sp>
    </p:spTree>
    <p:extLst>
      <p:ext uri="{BB962C8B-B14F-4D97-AF65-F5344CB8AC3E}">
        <p14:creationId xmlns:p14="http://schemas.microsoft.com/office/powerpoint/2010/main" val="3938697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55CC7-9E90-7B7E-F00C-90F42984A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D006D8-E568-EDE1-B4F0-DD3D36265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F53DF7-EBA0-04CC-36C1-241A9C2945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81" r="1530" b="48920"/>
          <a:stretch/>
        </p:blipFill>
        <p:spPr>
          <a:xfrm>
            <a:off x="188090" y="1416675"/>
            <a:ext cx="11815820" cy="33356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6BCFB2-D925-C976-D05E-B5510DC0D777}"/>
              </a:ext>
            </a:extLst>
          </p:cNvPr>
          <p:cNvSpPr txBox="1"/>
          <p:nvPr/>
        </p:nvSpPr>
        <p:spPr>
          <a:xfrm>
            <a:off x="251138" y="4926169"/>
            <a:ext cx="11689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Each of these reports provides useful financial information on balances, transactions by date and by category.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Recommend utilizing the Budget vs. Actual report to communicate your geo units financial state on a regular basis (monthly or quarterly, depending on activity level)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661E40-66FB-4E69-9DA9-0A5350925195}"/>
              </a:ext>
            </a:extLst>
          </p:cNvPr>
          <p:cNvSpPr/>
          <p:nvPr/>
        </p:nvSpPr>
        <p:spPr>
          <a:xfrm>
            <a:off x="7965577" y="3949521"/>
            <a:ext cx="1938277" cy="609600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50880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125C2-5B06-DDC4-5EBE-6C04F7DF7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vs. Actual Reporting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33D186-A3D5-170B-FECB-476850029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612" r="20088" b="36963"/>
          <a:stretch/>
        </p:blipFill>
        <p:spPr>
          <a:xfrm>
            <a:off x="300746" y="1403798"/>
            <a:ext cx="6112932" cy="28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813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EBE6E-BA89-29C6-1DEC-F9A8BF120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5102A-80D3-1066-D39B-A45AF717F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vs. Actual Reporting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19B84D-2997-71F8-7227-952A79D64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612" r="20088" b="36963"/>
          <a:stretch/>
        </p:blipFill>
        <p:spPr>
          <a:xfrm>
            <a:off x="300746" y="1403798"/>
            <a:ext cx="6112932" cy="28333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327087-5C67-3171-690E-6FF4167ECB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10" r="60276"/>
          <a:stretch/>
        </p:blipFill>
        <p:spPr>
          <a:xfrm>
            <a:off x="2318720" y="206062"/>
            <a:ext cx="4223748" cy="64458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AE1C62-8153-8038-59C2-E1D33FDFBF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009" r="60276"/>
          <a:stretch/>
        </p:blipFill>
        <p:spPr>
          <a:xfrm>
            <a:off x="6691098" y="253061"/>
            <a:ext cx="4223748" cy="64458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9042AF-5DD8-BE9B-51AF-0AC4F7C49FF7}"/>
              </a:ext>
            </a:extLst>
          </p:cNvPr>
          <p:cNvSpPr/>
          <p:nvPr/>
        </p:nvSpPr>
        <p:spPr>
          <a:xfrm>
            <a:off x="1077950" y="4237150"/>
            <a:ext cx="101777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Simulated Data</a:t>
            </a:r>
          </a:p>
          <a:p>
            <a:pPr algn="ctr"/>
            <a:r>
              <a:rPr lang="en-US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BvsA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Reporting under development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55893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A58C8-2DFC-0C92-8514-BF32D4A37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Useful Reports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9E869E-8A57-A5D4-38DF-E2ADD3440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4690" t="9266" r="33220" b="41909"/>
          <a:stretch/>
        </p:blipFill>
        <p:spPr>
          <a:xfrm>
            <a:off x="6259132" y="1384477"/>
            <a:ext cx="5921358" cy="4430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06E5D7-D469-F9E8-9ECD-A128F39E76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706" t="9765" r="33022" b="32113"/>
          <a:stretch/>
        </p:blipFill>
        <p:spPr>
          <a:xfrm>
            <a:off x="240406" y="1384478"/>
            <a:ext cx="5928573" cy="502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73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5A252-7B42-AA40-62D5-FBDEDA6B3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18A43-D64E-4ECD-C0FB-52AEDAFE7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Useful Reports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3DCDD7-D3D7-5626-F986-746919BC3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4690" t="9266" r="33220" b="41909"/>
          <a:stretch/>
        </p:blipFill>
        <p:spPr>
          <a:xfrm>
            <a:off x="6259132" y="1384477"/>
            <a:ext cx="5921358" cy="4430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3955D3-8032-92B5-6DC0-73EE0683A6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706" t="9765" r="33022" b="32113"/>
          <a:stretch/>
        </p:blipFill>
        <p:spPr>
          <a:xfrm>
            <a:off x="240406" y="1384478"/>
            <a:ext cx="5928573" cy="50202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9CEE1A-DFA4-5F23-4779-2B753FD3C1C4}"/>
              </a:ext>
            </a:extLst>
          </p:cNvPr>
          <p:cNvSpPr/>
          <p:nvPr/>
        </p:nvSpPr>
        <p:spPr>
          <a:xfrm>
            <a:off x="4414232" y="2569334"/>
            <a:ext cx="3509493" cy="15647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Reports can be exported as: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Pictures (</a:t>
            </a:r>
            <a:r>
              <a:rPr lang="en-US" dirty="0" err="1">
                <a:solidFill>
                  <a:schemeClr val="tx1"/>
                </a:solidFill>
              </a:rPr>
              <a:t>png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Crosstab (</a:t>
            </a:r>
            <a:r>
              <a:rPr lang="en-US" dirty="0" err="1">
                <a:solidFill>
                  <a:schemeClr val="tx1"/>
                </a:solidFill>
              </a:rPr>
              <a:t>xls</a:t>
            </a:r>
            <a:r>
              <a:rPr lang="en-US" dirty="0">
                <a:solidFill>
                  <a:schemeClr val="tx1"/>
                </a:solidFill>
              </a:rPr>
              <a:t>/csv)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PDF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tx1"/>
                </a:solidFill>
              </a:rPr>
              <a:t>Powerpoint</a:t>
            </a:r>
            <a:r>
              <a:rPr lang="en-US" dirty="0">
                <a:solidFill>
                  <a:schemeClr val="tx1"/>
                </a:solidFill>
              </a:rPr>
              <a:t> *</a:t>
            </a:r>
          </a:p>
        </p:txBody>
      </p:sp>
    </p:spTree>
    <p:extLst>
      <p:ext uri="{BB962C8B-B14F-4D97-AF65-F5344CB8AC3E}">
        <p14:creationId xmlns:p14="http://schemas.microsoft.com/office/powerpoint/2010/main" val="15371931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Summary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NGBC has been design from the ground up to support us</a:t>
            </a:r>
          </a:p>
          <a:p>
            <a:pPr lvl="1"/>
            <a:r>
              <a:rPr lang="en-US" sz="1800" dirty="0"/>
              <a:t>Simplified interface – only tasks relevant to IEEE geo units</a:t>
            </a:r>
          </a:p>
          <a:p>
            <a:pPr lvl="1"/>
            <a:r>
              <a:rPr lang="en-US" sz="1800" dirty="0"/>
              <a:t>Improved Self-servicing – Custom categories, online categorization, budget management</a:t>
            </a:r>
          </a:p>
          <a:p>
            <a:pPr lvl="1"/>
            <a:r>
              <a:rPr lang="en-US" sz="1800" dirty="0"/>
              <a:t>Improved Reporting – System generated Budget vs Actual and other reports with current data</a:t>
            </a:r>
          </a:p>
          <a:p>
            <a:r>
              <a:rPr lang="en-US" sz="2800" dirty="0"/>
              <a:t>Improvements greatly ease a geo unit’s budgeting and reporting</a:t>
            </a:r>
          </a:p>
          <a:p>
            <a:pPr lvl="1"/>
            <a:r>
              <a:rPr lang="en-US" sz="1800" dirty="0"/>
              <a:t>No longer require MGA Finance team to:</a:t>
            </a:r>
          </a:p>
          <a:p>
            <a:pPr lvl="2"/>
            <a:r>
              <a:rPr lang="en-US" sz="1200" dirty="0"/>
              <a:t>Generate customized categories</a:t>
            </a:r>
          </a:p>
          <a:p>
            <a:pPr lvl="2"/>
            <a:r>
              <a:rPr lang="en-US" sz="1200" dirty="0"/>
              <a:t>Upload budget templates</a:t>
            </a:r>
          </a:p>
          <a:p>
            <a:pPr lvl="2"/>
            <a:r>
              <a:rPr lang="en-US" sz="1200" dirty="0"/>
              <a:t>Be involved in categorizing transactions and uploading to NextGen</a:t>
            </a:r>
          </a:p>
          <a:p>
            <a:pPr lvl="1"/>
            <a:r>
              <a:rPr lang="en-US" sz="1800" dirty="0"/>
              <a:t>Data is available to report generation tool without intervention</a:t>
            </a:r>
          </a:p>
          <a:p>
            <a:pPr lvl="1"/>
            <a:r>
              <a:rPr lang="en-US" sz="1800" dirty="0"/>
              <a:t>Budget vs. Actual report still in progress, but should be live soon</a:t>
            </a:r>
          </a:p>
          <a:p>
            <a:r>
              <a:rPr lang="en-US" sz="3000" dirty="0"/>
              <a:t>Sections, Chapters, and Affinity Groups should now be able to:</a:t>
            </a:r>
          </a:p>
          <a:p>
            <a:pPr lvl="1"/>
            <a:r>
              <a:rPr lang="en-US" sz="1600" dirty="0"/>
              <a:t>Budget and upload into NGBC</a:t>
            </a:r>
          </a:p>
          <a:p>
            <a:pPr lvl="1"/>
            <a:r>
              <a:rPr lang="en-US" sz="1600" dirty="0"/>
              <a:t>Report to their organization with support of fully auto-generated reports from NGBC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74D7F4-E035-F04D-B83A-CFAC758BEF6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405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NGBC &amp; Budgeting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74D7F4-E035-F04D-B83A-CFAC758BEF6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0A0B33-CB10-43C4-A130-77A6D97F8178}"/>
              </a:ext>
            </a:extLst>
          </p:cNvPr>
          <p:cNvSpPr/>
          <p:nvPr/>
        </p:nvSpPr>
        <p:spPr>
          <a:xfrm>
            <a:off x="3581400" y="2092230"/>
            <a:ext cx="4533485" cy="283154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Questions?</a:t>
            </a:r>
          </a:p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Demo</a:t>
            </a:r>
          </a:p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(time permitting)</a:t>
            </a:r>
          </a:p>
        </p:txBody>
      </p:sp>
    </p:spTree>
    <p:extLst>
      <p:ext uri="{BB962C8B-B14F-4D97-AF65-F5344CB8AC3E}">
        <p14:creationId xmlns:p14="http://schemas.microsoft.com/office/powerpoint/2010/main" val="3735893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C2808-C626-A07B-D684-4B9D4D44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NGBC vs. NextGen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E2E26-5760-6535-D52E-90A0C8417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598"/>
            <a:ext cx="10515600" cy="177084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Still treat it like your bank portal – see what’s already occurred, not what’s coming</a:t>
            </a:r>
          </a:p>
          <a:p>
            <a:r>
              <a:rPr lang="en-US" dirty="0"/>
              <a:t>Some interfaces are the same some have changed</a:t>
            </a:r>
          </a:p>
          <a:p>
            <a:r>
              <a:rPr lang="en-US" dirty="0"/>
              <a:t>Dashboard is the same; login is the same</a:t>
            </a:r>
          </a:p>
          <a:p>
            <a:r>
              <a:rPr lang="en-US" dirty="0"/>
              <a:t>Account transactions and actions differ greatly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4C590E-C3E5-7D31-5998-B27C7D1825AA}"/>
              </a:ext>
            </a:extLst>
          </p:cNvPr>
          <p:cNvSpPr txBox="1"/>
          <p:nvPr/>
        </p:nvSpPr>
        <p:spPr>
          <a:xfrm>
            <a:off x="838200" y="3245291"/>
            <a:ext cx="5257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NextGen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Built on top of Coupa, existing product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Transaction tagging not officially supported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“Hundreds” of features/options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Lack of controlled hierarchical access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Manual annual financial reporting – require MGA help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Budgeting &amp; adding categories – require MGA help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Any interim reporting is all manual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4A3FB-0A2C-2CFA-DCDC-E1843D566114}"/>
              </a:ext>
            </a:extLst>
          </p:cNvPr>
          <p:cNvSpPr txBox="1"/>
          <p:nvPr/>
        </p:nvSpPr>
        <p:spPr>
          <a:xfrm>
            <a:off x="6095999" y="3245291"/>
            <a:ext cx="582983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NGBC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Custom interface designed for IEEE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Transaction categorization supported online &amp; via Excel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Only required features for Volunteer Treasurers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Hierarchical access for Sections to see subgroup accts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Ability to update transactions at any time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Self-service to generate custom categories for Section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Self-service to upload budget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Ability to generate Budget vs Actual reports on-demand (coming)</a:t>
            </a:r>
          </a:p>
        </p:txBody>
      </p:sp>
    </p:spTree>
    <p:extLst>
      <p:ext uri="{BB962C8B-B14F-4D97-AF65-F5344CB8AC3E}">
        <p14:creationId xmlns:p14="http://schemas.microsoft.com/office/powerpoint/2010/main" val="16445532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62AEEE-B274-AF4F-D3B5-0447262C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1ED890-C5D3-44B2-A50C-76221599B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639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B1F80F-21DA-EA31-BAD8-C3690B306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39445"/>
            <a:ext cx="5020489" cy="50169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Logging in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E6A85-E58A-B74F-BF6B-8BF4953AF1C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58916D45-A494-44C2-92F6-AF08FCEDF01F}"/>
              </a:ext>
            </a:extLst>
          </p:cNvPr>
          <p:cNvSpPr/>
          <p:nvPr/>
        </p:nvSpPr>
        <p:spPr>
          <a:xfrm>
            <a:off x="3783126" y="2690714"/>
            <a:ext cx="3290169" cy="474097"/>
          </a:xfrm>
          <a:prstGeom prst="wedgeRoundRectCallout">
            <a:avLst>
              <a:gd name="adj1" fmla="val -82928"/>
              <a:gd name="adj2" fmla="val -286044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67" u="sng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https://www.ieee.org/nextgen</a:t>
            </a:r>
            <a:endParaRPr lang="en-US" sz="1867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28C29A9-D631-9409-5070-4054DF658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73295" y="3292887"/>
            <a:ext cx="2920237" cy="218865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E5422B-7869-18BA-B99F-EB3374FCDA68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3783126" y="4387214"/>
            <a:ext cx="3290169" cy="1094327"/>
          </a:xfrm>
          <a:prstGeom prst="straightConnector1">
            <a:avLst/>
          </a:prstGeom>
          <a:ln>
            <a:solidFill>
              <a:srgbClr val="0062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D802DEE-C4DD-F9EC-CC73-5B18D844143F}"/>
              </a:ext>
            </a:extLst>
          </p:cNvPr>
          <p:cNvSpPr txBox="1"/>
          <p:nvPr/>
        </p:nvSpPr>
        <p:spPr>
          <a:xfrm>
            <a:off x="6381483" y="1564783"/>
            <a:ext cx="4971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 go directly to NGBC via: </a:t>
            </a:r>
            <a:r>
              <a:rPr lang="en-US" dirty="0">
                <a:hlinkClick r:id="rId5"/>
              </a:rPr>
              <a:t>IEEE NextGen Banking</a:t>
            </a:r>
            <a:endParaRPr lang="en-US" dirty="0"/>
          </a:p>
          <a:p>
            <a:r>
              <a:rPr lang="en-US" dirty="0"/>
              <a:t>(https://mynextgen.ieee.org)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25EBE1-73CC-B21F-8F90-E27C66E741CB}"/>
              </a:ext>
            </a:extLst>
          </p:cNvPr>
          <p:cNvCxnSpPr>
            <a:cxnSpLocks/>
            <a:stCxn id="9" idx="2"/>
            <a:endCxn id="8" idx="0"/>
          </p:cNvCxnSpPr>
          <p:nvPr/>
        </p:nvCxnSpPr>
        <p:spPr>
          <a:xfrm flipH="1">
            <a:off x="8533414" y="2211114"/>
            <a:ext cx="333925" cy="1081773"/>
          </a:xfrm>
          <a:prstGeom prst="straightConnector1">
            <a:avLst/>
          </a:prstGeom>
          <a:ln>
            <a:solidFill>
              <a:srgbClr val="0062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6905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E8C288B-192C-3D44-9043-3B0C762C8305}"/>
              </a:ext>
            </a:extLst>
          </p:cNvPr>
          <p:cNvSpPr/>
          <p:nvPr/>
        </p:nvSpPr>
        <p:spPr>
          <a:xfrm>
            <a:off x="6194231" y="1738977"/>
            <a:ext cx="5685692" cy="41579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 u="sng" dirty="0"/>
              <a:t>Desktop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610F4F-24F9-D846-A271-5F758D4101E9}"/>
              </a:ext>
            </a:extLst>
          </p:cNvPr>
          <p:cNvSpPr/>
          <p:nvPr/>
        </p:nvSpPr>
        <p:spPr>
          <a:xfrm>
            <a:off x="457399" y="1738979"/>
            <a:ext cx="5685692" cy="41579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 u="sng" dirty="0"/>
              <a:t>Mobile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EFEE08-7649-1842-83BC-AE6DFFE99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Multifactor Authentication Security - </a:t>
            </a:r>
            <a:r>
              <a:rPr lang="en-US" sz="3600" dirty="0" err="1"/>
              <a:t>PingID</a:t>
            </a:r>
            <a:endParaRPr lang="en-US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99036F-09CC-FF41-ADF8-62A62E2E3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399"/>
            <a:fld id="{81D60167-4931-47E6-BA6A-407CBD079E47}" type="slidenum">
              <a:rPr lang="en-US" smtClean="0"/>
              <a:pPr marL="25399"/>
              <a:t>42</a:t>
            </a:fld>
            <a:endParaRPr lang="en-US" dirty="0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D291501-BB27-994F-9E0A-0C33F94A6C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5567" y="2441510"/>
            <a:ext cx="5109825" cy="2986385"/>
          </a:xfrm>
          <a:prstGeom prst="rect">
            <a:avLst/>
          </a:prstGeom>
        </p:spPr>
      </p:pic>
      <p:pic>
        <p:nvPicPr>
          <p:cNvPr id="11" name="Picture 10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86E61554-2831-3644-84C0-96D1544073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23" y="2580976"/>
            <a:ext cx="2444180" cy="2476596"/>
          </a:xfrm>
          <a:prstGeom prst="rect">
            <a:avLst/>
          </a:prstGeom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2F40C62-5F49-B549-9CDA-DAF8C31EED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7332" y="2578307"/>
            <a:ext cx="1210175" cy="2479265"/>
          </a:xfrm>
          <a:prstGeom prst="rect">
            <a:avLst/>
          </a:prstGeom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A812991-24E9-D547-8958-B55EE638A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3293" y="2578307"/>
            <a:ext cx="1206008" cy="24792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8500B7-8B0E-41DD-9B55-8E3E05B762F7}"/>
              </a:ext>
            </a:extLst>
          </p:cNvPr>
          <p:cNvSpPr txBox="1"/>
          <p:nvPr/>
        </p:nvSpPr>
        <p:spPr>
          <a:xfrm>
            <a:off x="4476751" y="6570518"/>
            <a:ext cx="1971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IEEE Proprietary</a:t>
            </a:r>
          </a:p>
        </p:txBody>
      </p:sp>
    </p:spTree>
    <p:extLst>
      <p:ext uri="{BB962C8B-B14F-4D97-AF65-F5344CB8AC3E}">
        <p14:creationId xmlns:p14="http://schemas.microsoft.com/office/powerpoint/2010/main" val="2178646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Joe Pennisi, joe.pennisi@ieee.org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5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166921-903F-6EAB-4044-96E6996E2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909" y="1400933"/>
            <a:ext cx="7872747" cy="42968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NextGen Banking Dashboard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E6A85-E58A-B74F-BF6B-8BF4953AF1C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4AF9A03-815B-45B7-8F15-5AD296089327}"/>
              </a:ext>
            </a:extLst>
          </p:cNvPr>
          <p:cNvSpPr/>
          <p:nvPr/>
        </p:nvSpPr>
        <p:spPr>
          <a:xfrm>
            <a:off x="399319" y="2437265"/>
            <a:ext cx="2510773" cy="345163"/>
          </a:xfrm>
          <a:prstGeom prst="wedgeRoundRectCallout">
            <a:avLst>
              <a:gd name="adj1" fmla="val 54241"/>
              <a:gd name="adj2" fmla="val -271475"/>
              <a:gd name="adj3" fmla="val 16667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Aft>
                <a:spcPts val="800"/>
              </a:spcAft>
              <a:defRPr/>
            </a:pPr>
            <a:r>
              <a:rPr lang="en-US" sz="1600" u="sng" dirty="0">
                <a:solidFill>
                  <a:srgbClr val="00629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https://mynextgen.ieee.org/</a:t>
            </a:r>
            <a:endParaRPr lang="en-US" sz="1600" dirty="0">
              <a:solidFill>
                <a:srgbClr val="00629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8FB16C-071E-4C79-AC27-78EC29E92CB2}"/>
              </a:ext>
            </a:extLst>
          </p:cNvPr>
          <p:cNvSpPr/>
          <p:nvPr/>
        </p:nvSpPr>
        <p:spPr>
          <a:xfrm>
            <a:off x="3888885" y="4441297"/>
            <a:ext cx="4456585" cy="890557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9F21B73-1A8B-4CC1-ACD8-995D75DFF84E}"/>
              </a:ext>
            </a:extLst>
          </p:cNvPr>
          <p:cNvSpPr/>
          <p:nvPr/>
        </p:nvSpPr>
        <p:spPr>
          <a:xfrm>
            <a:off x="7650051" y="4210134"/>
            <a:ext cx="377035" cy="157581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658989-A290-4E89-BE64-1AE5305E620B}"/>
              </a:ext>
            </a:extLst>
          </p:cNvPr>
          <p:cNvSpPr/>
          <p:nvPr/>
        </p:nvSpPr>
        <p:spPr>
          <a:xfrm>
            <a:off x="8590169" y="3088005"/>
            <a:ext cx="1383789" cy="2095741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DF725A1-99C6-4385-ABB8-F5F65D9C2F57}"/>
              </a:ext>
            </a:extLst>
          </p:cNvPr>
          <p:cNvSpPr/>
          <p:nvPr/>
        </p:nvSpPr>
        <p:spPr>
          <a:xfrm>
            <a:off x="699547" y="4886575"/>
            <a:ext cx="2210545" cy="661852"/>
          </a:xfrm>
          <a:prstGeom prst="wedgeRoundRectCallout">
            <a:avLst>
              <a:gd name="adj1" fmla="val 95034"/>
              <a:gd name="adj2" fmla="val -50427"/>
              <a:gd name="adj3" fmla="val 16667"/>
            </a:avLst>
          </a:prstGeom>
          <a:solidFill>
            <a:srgbClr val="FFFF00"/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629B"/>
                </a:solidFill>
              </a:rPr>
              <a:t>NextGen Banking: Account Activities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AD69084-EC89-4200-A83E-A6D174BA674A}"/>
              </a:ext>
            </a:extLst>
          </p:cNvPr>
          <p:cNvSpPr/>
          <p:nvPr/>
        </p:nvSpPr>
        <p:spPr>
          <a:xfrm>
            <a:off x="8345470" y="5550139"/>
            <a:ext cx="2210545" cy="661852"/>
          </a:xfrm>
          <a:prstGeom prst="wedgeRoundRectCallout">
            <a:avLst>
              <a:gd name="adj1" fmla="val -65002"/>
              <a:gd name="adj2" fmla="val -229625"/>
              <a:gd name="adj3" fmla="val 16667"/>
            </a:avLst>
          </a:prstGeom>
          <a:solidFill>
            <a:srgbClr val="FFFF00"/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629B"/>
                </a:solidFill>
              </a:rPr>
              <a:t>NextGen Expenses:</a:t>
            </a:r>
          </a:p>
          <a:p>
            <a:pPr algn="ctr"/>
            <a:r>
              <a:rPr lang="en-US" sz="1600" dirty="0">
                <a:solidFill>
                  <a:srgbClr val="00629B"/>
                </a:solidFill>
              </a:rPr>
              <a:t>(opens Concur)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B52ED070-796B-4714-B5BD-FCE7B4F770B9}"/>
              </a:ext>
            </a:extLst>
          </p:cNvPr>
          <p:cNvSpPr/>
          <p:nvPr/>
        </p:nvSpPr>
        <p:spPr>
          <a:xfrm>
            <a:off x="9778804" y="2120576"/>
            <a:ext cx="2013877" cy="661852"/>
          </a:xfrm>
          <a:prstGeom prst="wedgeRoundRectCallout">
            <a:avLst>
              <a:gd name="adj1" fmla="val -41611"/>
              <a:gd name="adj2" fmla="val 107708"/>
              <a:gd name="adj3" fmla="val 16667"/>
            </a:avLst>
          </a:prstGeom>
          <a:solidFill>
            <a:srgbClr val="FFFF00"/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629B"/>
                </a:solidFill>
              </a:rPr>
              <a:t>NextGen Cloud:</a:t>
            </a:r>
          </a:p>
          <a:p>
            <a:pPr algn="ctr"/>
            <a:r>
              <a:rPr lang="en-US" sz="1600" dirty="0">
                <a:solidFill>
                  <a:srgbClr val="00629B"/>
                </a:solidFill>
              </a:rPr>
              <a:t>B vs A Reporting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7436654-DF62-A24D-9884-D3EA0374EEFF}"/>
              </a:ext>
            </a:extLst>
          </p:cNvPr>
          <p:cNvSpPr/>
          <p:nvPr/>
        </p:nvSpPr>
        <p:spPr>
          <a:xfrm>
            <a:off x="417456" y="3156908"/>
            <a:ext cx="2210545" cy="661852"/>
          </a:xfrm>
          <a:prstGeom prst="wedgeRoundRectCallout">
            <a:avLst>
              <a:gd name="adj1" fmla="val 107984"/>
              <a:gd name="adj2" fmla="val 1642"/>
              <a:gd name="adj3" fmla="val 16667"/>
            </a:avLst>
          </a:prstGeom>
          <a:solidFill>
            <a:srgbClr val="92D050"/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629B"/>
                </a:solidFill>
              </a:rPr>
              <a:t>Quick view of account balances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86EC5D-FA4F-7EC3-91E5-224A04C1BA7A}"/>
              </a:ext>
            </a:extLst>
          </p:cNvPr>
          <p:cNvSpPr/>
          <p:nvPr/>
        </p:nvSpPr>
        <p:spPr>
          <a:xfrm>
            <a:off x="3897665" y="3206839"/>
            <a:ext cx="4456585" cy="579284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E19E3E-882E-6B15-EF6F-30ED367873B0}"/>
              </a:ext>
            </a:extLst>
          </p:cNvPr>
          <p:cNvSpPr/>
          <p:nvPr/>
        </p:nvSpPr>
        <p:spPr>
          <a:xfrm>
            <a:off x="289775" y="1400933"/>
            <a:ext cx="959476" cy="25307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</a:rPr>
              <a:t>Same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FE7A7E-2D7F-2534-A367-9302BE883DCF}"/>
              </a:ext>
            </a:extLst>
          </p:cNvPr>
          <p:cNvSpPr/>
          <p:nvPr/>
        </p:nvSpPr>
        <p:spPr>
          <a:xfrm>
            <a:off x="289775" y="1725227"/>
            <a:ext cx="959476" cy="253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</a:rPr>
              <a:t>Changed</a:t>
            </a:r>
          </a:p>
        </p:txBody>
      </p:sp>
    </p:spTree>
    <p:extLst>
      <p:ext uri="{BB962C8B-B14F-4D97-AF65-F5344CB8AC3E}">
        <p14:creationId xmlns:p14="http://schemas.microsoft.com/office/powerpoint/2010/main" val="1527070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52A9A-2A1D-316A-FBD1-74A0FB9AD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FFDEF-82FA-16FB-AF46-28D84A5A3D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1"/>
          <a:stretch/>
        </p:blipFill>
        <p:spPr>
          <a:xfrm>
            <a:off x="2218042" y="1400932"/>
            <a:ext cx="7853237" cy="50358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40D545-3A0D-5C4A-0527-A266D96E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NGBC Dashboard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B635B-A5AD-2754-2815-53E6FC8C4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E6A85-E58A-B74F-BF6B-8BF4953AF1C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4BD8129-FB3B-DC35-408C-792B35EC3E2E}"/>
              </a:ext>
            </a:extLst>
          </p:cNvPr>
          <p:cNvSpPr/>
          <p:nvPr/>
        </p:nvSpPr>
        <p:spPr>
          <a:xfrm>
            <a:off x="289775" y="2356774"/>
            <a:ext cx="2510773" cy="345163"/>
          </a:xfrm>
          <a:prstGeom prst="wedgeRoundRectCallout">
            <a:avLst>
              <a:gd name="adj1" fmla="val 54241"/>
              <a:gd name="adj2" fmla="val -271475"/>
              <a:gd name="adj3" fmla="val 16667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Aft>
                <a:spcPts val="800"/>
              </a:spcAft>
              <a:defRPr/>
            </a:pPr>
            <a:r>
              <a:rPr lang="en-US" sz="1600" u="sng" dirty="0">
                <a:solidFill>
                  <a:srgbClr val="00629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https://mynextgen.ieee.org/</a:t>
            </a:r>
            <a:endParaRPr lang="en-US" sz="1600" dirty="0">
              <a:solidFill>
                <a:srgbClr val="00629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27C6B8-BB9E-1253-9060-CCBD48E48176}"/>
              </a:ext>
            </a:extLst>
          </p:cNvPr>
          <p:cNvSpPr/>
          <p:nvPr/>
        </p:nvSpPr>
        <p:spPr>
          <a:xfrm>
            <a:off x="3648848" y="3922436"/>
            <a:ext cx="4542115" cy="890557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A8A9E58-0CFE-7A71-0E6D-43641E5213A1}"/>
              </a:ext>
            </a:extLst>
          </p:cNvPr>
          <p:cNvSpPr/>
          <p:nvPr/>
        </p:nvSpPr>
        <p:spPr>
          <a:xfrm>
            <a:off x="7916916" y="3734873"/>
            <a:ext cx="274048" cy="126859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ECFEECD-C6C6-6E99-9446-FA06D949ECE7}"/>
              </a:ext>
            </a:extLst>
          </p:cNvPr>
          <p:cNvSpPr/>
          <p:nvPr/>
        </p:nvSpPr>
        <p:spPr>
          <a:xfrm>
            <a:off x="8467859" y="2869105"/>
            <a:ext cx="1383789" cy="2095741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E7ABCEA-E928-233C-1536-DE02AB99FFA9}"/>
              </a:ext>
            </a:extLst>
          </p:cNvPr>
          <p:cNvSpPr/>
          <p:nvPr/>
        </p:nvSpPr>
        <p:spPr>
          <a:xfrm>
            <a:off x="699547" y="4886575"/>
            <a:ext cx="2210545" cy="661852"/>
          </a:xfrm>
          <a:prstGeom prst="wedgeRoundRectCallout">
            <a:avLst>
              <a:gd name="adj1" fmla="val 83091"/>
              <a:gd name="adj2" fmla="val -134100"/>
              <a:gd name="adj3" fmla="val 16667"/>
            </a:avLst>
          </a:prstGeom>
          <a:solidFill>
            <a:srgbClr val="00B050"/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629B"/>
                </a:solidFill>
              </a:rPr>
              <a:t>NGBC: </a:t>
            </a:r>
          </a:p>
          <a:p>
            <a:pPr algn="ctr"/>
            <a:r>
              <a:rPr lang="en-US" sz="1600" dirty="0">
                <a:solidFill>
                  <a:srgbClr val="00629B"/>
                </a:solidFill>
              </a:rPr>
              <a:t>Account Activities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5032753-9BAC-F382-1F7F-93AC3D0E9D62}"/>
              </a:ext>
            </a:extLst>
          </p:cNvPr>
          <p:cNvSpPr/>
          <p:nvPr/>
        </p:nvSpPr>
        <p:spPr>
          <a:xfrm>
            <a:off x="8345470" y="5550139"/>
            <a:ext cx="2210545" cy="661852"/>
          </a:xfrm>
          <a:prstGeom prst="wedgeRoundRectCallout">
            <a:avLst>
              <a:gd name="adj1" fmla="val -57428"/>
              <a:gd name="adj2" fmla="val -298704"/>
              <a:gd name="adj3" fmla="val 16667"/>
            </a:avLst>
          </a:prstGeom>
          <a:solidFill>
            <a:srgbClr val="00B050"/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629B"/>
                </a:solidFill>
              </a:rPr>
              <a:t>Shows Categories that open Concur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DF7F5E75-7EBB-3B56-ECDA-78BF2634B28C}"/>
              </a:ext>
            </a:extLst>
          </p:cNvPr>
          <p:cNvSpPr/>
          <p:nvPr/>
        </p:nvSpPr>
        <p:spPr>
          <a:xfrm>
            <a:off x="9778804" y="2120576"/>
            <a:ext cx="2013877" cy="661852"/>
          </a:xfrm>
          <a:prstGeom prst="wedgeRoundRectCallout">
            <a:avLst>
              <a:gd name="adj1" fmla="val -46088"/>
              <a:gd name="adj2" fmla="val 115492"/>
              <a:gd name="adj3" fmla="val 16667"/>
            </a:avLst>
          </a:prstGeom>
          <a:solidFill>
            <a:srgbClr val="00B050"/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629B"/>
                </a:solidFill>
              </a:rPr>
              <a:t>NGBC Reports – opens new tabs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5DC2A92-E56E-1291-CC12-89C2F2278517}"/>
              </a:ext>
            </a:extLst>
          </p:cNvPr>
          <p:cNvSpPr/>
          <p:nvPr/>
        </p:nvSpPr>
        <p:spPr>
          <a:xfrm>
            <a:off x="417456" y="3156908"/>
            <a:ext cx="2210545" cy="661852"/>
          </a:xfrm>
          <a:prstGeom prst="wedgeRoundRectCallout">
            <a:avLst>
              <a:gd name="adj1" fmla="val 95458"/>
              <a:gd name="adj2" fmla="val -46032"/>
              <a:gd name="adj3" fmla="val 16667"/>
            </a:avLst>
          </a:prstGeom>
          <a:solidFill>
            <a:srgbClr val="92D050"/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629B"/>
                </a:solidFill>
              </a:rPr>
              <a:t>Quick view of account balances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0EE9733-22A9-31C3-6216-D67EA54FBF90}"/>
              </a:ext>
            </a:extLst>
          </p:cNvPr>
          <p:cNvSpPr/>
          <p:nvPr/>
        </p:nvSpPr>
        <p:spPr>
          <a:xfrm>
            <a:off x="3648848" y="2881165"/>
            <a:ext cx="4587191" cy="579284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AD1C015-2484-0947-5C35-AE64F8E99A1C}"/>
              </a:ext>
            </a:extLst>
          </p:cNvPr>
          <p:cNvSpPr/>
          <p:nvPr/>
        </p:nvSpPr>
        <p:spPr>
          <a:xfrm>
            <a:off x="289775" y="1400933"/>
            <a:ext cx="959476" cy="25307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</a:rPr>
              <a:t>Same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2022C9-95D8-98D2-1510-012EDC69A9FC}"/>
              </a:ext>
            </a:extLst>
          </p:cNvPr>
          <p:cNvSpPr/>
          <p:nvPr/>
        </p:nvSpPr>
        <p:spPr>
          <a:xfrm>
            <a:off x="289775" y="1725227"/>
            <a:ext cx="959476" cy="25307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2176907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Account Balances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View all bank transactions through “Access Accounts”</a:t>
            </a:r>
          </a:p>
          <a:p>
            <a:r>
              <a:rPr lang="en-US" sz="2000" dirty="0"/>
              <a:t>Opens “</a:t>
            </a:r>
            <a:r>
              <a:rPr lang="en-US" sz="2000" dirty="0" err="1"/>
              <a:t>coupa</a:t>
            </a:r>
            <a:r>
              <a:rPr lang="en-US" sz="2000" dirty="0"/>
              <a:t>” dashboard to account balances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E6A85-E58A-B74F-BF6B-8BF4953AF1C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076192-EA62-42F6-9482-7DA50736D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388" b="44622"/>
          <a:stretch/>
        </p:blipFill>
        <p:spPr>
          <a:xfrm>
            <a:off x="8271536" y="1371598"/>
            <a:ext cx="3742091" cy="259288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5A0DD8-058A-4C80-937F-C4A4DFE75096}"/>
              </a:ext>
            </a:extLst>
          </p:cNvPr>
          <p:cNvSpPr/>
          <p:nvPr/>
        </p:nvSpPr>
        <p:spPr>
          <a:xfrm>
            <a:off x="10509949" y="2997252"/>
            <a:ext cx="1079863" cy="385325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B7B9DB-36B6-4EF8-A338-2A29BF021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076"/>
          <a:stretch/>
        </p:blipFill>
        <p:spPr>
          <a:xfrm>
            <a:off x="1329508" y="3125623"/>
            <a:ext cx="6525801" cy="270934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AB1B798-4C24-49B3-8521-5A6521B000EE}"/>
              </a:ext>
            </a:extLst>
          </p:cNvPr>
          <p:cNvSpPr/>
          <p:nvPr/>
        </p:nvSpPr>
        <p:spPr>
          <a:xfrm>
            <a:off x="2171338" y="3837577"/>
            <a:ext cx="2484845" cy="284480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C412A20-55AB-41CF-AEF9-95E31184F50F}"/>
              </a:ext>
            </a:extLst>
          </p:cNvPr>
          <p:cNvSpPr/>
          <p:nvPr/>
        </p:nvSpPr>
        <p:spPr>
          <a:xfrm>
            <a:off x="4598125" y="2943498"/>
            <a:ext cx="2275840" cy="534125"/>
          </a:xfrm>
          <a:prstGeom prst="wedgeRoundRectCallout">
            <a:avLst>
              <a:gd name="adj1" fmla="val -49660"/>
              <a:gd name="adj2" fmla="val 117935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Clear out filters to see your account balances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F44EC65-6FD9-462C-B27C-F2C4A23BFC4B}"/>
              </a:ext>
            </a:extLst>
          </p:cNvPr>
          <p:cNvSpPr/>
          <p:nvPr/>
        </p:nvSpPr>
        <p:spPr>
          <a:xfrm>
            <a:off x="5932401" y="4911855"/>
            <a:ext cx="2275840" cy="534125"/>
          </a:xfrm>
          <a:prstGeom prst="wedgeRoundRectCallout">
            <a:avLst>
              <a:gd name="adj1" fmla="val -75681"/>
              <a:gd name="adj2" fmla="val -173369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629B"/>
                </a:solidFill>
              </a:rPr>
              <a:t>Change Dates here for balances on given dates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1B5710A-3DF2-4208-BB2A-316A5259EE94}"/>
              </a:ext>
            </a:extLst>
          </p:cNvPr>
          <p:cNvSpPr/>
          <p:nvPr/>
        </p:nvSpPr>
        <p:spPr>
          <a:xfrm>
            <a:off x="4598125" y="2943498"/>
            <a:ext cx="2275840" cy="534125"/>
          </a:xfrm>
          <a:prstGeom prst="wedgeRoundRectCallout">
            <a:avLst>
              <a:gd name="adj1" fmla="val 67942"/>
              <a:gd name="adj2" fmla="val 137500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629B"/>
                </a:solidFill>
              </a:rPr>
              <a:t>Clear out filters to see your account balances</a:t>
            </a:r>
          </a:p>
        </p:txBody>
      </p:sp>
      <p:sp>
        <p:nvSpPr>
          <p:cNvPr id="4" name="&quot;Not Allowed&quot; Symbol 3">
            <a:extLst>
              <a:ext uri="{FF2B5EF4-FFF2-40B4-BE49-F238E27FC236}">
                <a16:creationId xmlns:a16="http://schemas.microsoft.com/office/drawing/2014/main" id="{6ACD0E2A-067D-1332-D64B-A8258E728752}"/>
              </a:ext>
            </a:extLst>
          </p:cNvPr>
          <p:cNvSpPr/>
          <p:nvPr/>
        </p:nvSpPr>
        <p:spPr>
          <a:xfrm>
            <a:off x="3193960" y="289775"/>
            <a:ext cx="6336405" cy="5917843"/>
          </a:xfrm>
          <a:prstGeom prst="noSmoking">
            <a:avLst>
              <a:gd name="adj" fmla="val 109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8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EFA3B77-A973-4AA1-8208-0648FC28C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762" b="37288"/>
          <a:stretch/>
        </p:blipFill>
        <p:spPr>
          <a:xfrm>
            <a:off x="838200" y="2217938"/>
            <a:ext cx="3616961" cy="2709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Bank Transactions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Need to set several fields before “update” to get data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E6A85-E58A-B74F-BF6B-8BF4953AF1C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5A0DD8-058A-4C80-937F-C4A4DFE75096}"/>
              </a:ext>
            </a:extLst>
          </p:cNvPr>
          <p:cNvSpPr/>
          <p:nvPr/>
        </p:nvSpPr>
        <p:spPr>
          <a:xfrm>
            <a:off x="10442780" y="3353931"/>
            <a:ext cx="1079863" cy="38532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AB1B798-4C24-49B3-8521-5A6521B000EE}"/>
              </a:ext>
            </a:extLst>
          </p:cNvPr>
          <p:cNvSpPr/>
          <p:nvPr/>
        </p:nvSpPr>
        <p:spPr>
          <a:xfrm>
            <a:off x="1430382" y="3405959"/>
            <a:ext cx="476071" cy="127724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C412A20-55AB-41CF-AEF9-95E31184F50F}"/>
              </a:ext>
            </a:extLst>
          </p:cNvPr>
          <p:cNvSpPr/>
          <p:nvPr/>
        </p:nvSpPr>
        <p:spPr>
          <a:xfrm>
            <a:off x="1906452" y="2532784"/>
            <a:ext cx="2275840" cy="534125"/>
          </a:xfrm>
          <a:prstGeom prst="wedgeRoundRectCallout">
            <a:avLst>
              <a:gd name="adj1" fmla="val -49660"/>
              <a:gd name="adj2" fmla="val 117935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629B"/>
                </a:solidFill>
              </a:rPr>
              <a:t>Select “Cash Flows” to see all transactions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05BB8B-2DB7-4C89-996C-8D75904AF4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500"/>
          <a:stretch/>
        </p:blipFill>
        <p:spPr>
          <a:xfrm>
            <a:off x="5190452" y="2163867"/>
            <a:ext cx="6547904" cy="2484183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9E1B1EA-39C3-4C68-8BF9-2A76A91F3E92}"/>
              </a:ext>
            </a:extLst>
          </p:cNvPr>
          <p:cNvSpPr/>
          <p:nvPr/>
        </p:nvSpPr>
        <p:spPr>
          <a:xfrm>
            <a:off x="5937545" y="3359737"/>
            <a:ext cx="1428205" cy="133529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873E04E-D6EE-434B-8371-6D6961C945BF}"/>
              </a:ext>
            </a:extLst>
          </p:cNvPr>
          <p:cNvSpPr/>
          <p:nvPr/>
        </p:nvSpPr>
        <p:spPr>
          <a:xfrm>
            <a:off x="9078435" y="3487460"/>
            <a:ext cx="911497" cy="127724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154F216-DF3B-403B-9532-015BE8A8FA3A}"/>
              </a:ext>
            </a:extLst>
          </p:cNvPr>
          <p:cNvSpPr/>
          <p:nvPr/>
        </p:nvSpPr>
        <p:spPr>
          <a:xfrm>
            <a:off x="5942082" y="3487460"/>
            <a:ext cx="494757" cy="251796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93B59F6-6D83-4810-BE15-3A37F5F782A4}"/>
              </a:ext>
            </a:extLst>
          </p:cNvPr>
          <p:cNvSpPr/>
          <p:nvPr/>
        </p:nvSpPr>
        <p:spPr>
          <a:xfrm>
            <a:off x="11438220" y="2881111"/>
            <a:ext cx="247379" cy="198876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876DF0B-35B5-4E30-BD79-28EB43020DA5}"/>
              </a:ext>
            </a:extLst>
          </p:cNvPr>
          <p:cNvSpPr/>
          <p:nvPr/>
        </p:nvSpPr>
        <p:spPr>
          <a:xfrm>
            <a:off x="7580559" y="4317308"/>
            <a:ext cx="3140893" cy="882840"/>
          </a:xfrm>
          <a:prstGeom prst="wedgeRoundRectCallout">
            <a:avLst>
              <a:gd name="adj1" fmla="val -56866"/>
              <a:gd name="adj2" fmla="val -142042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792" indent="-304792">
              <a:buFont typeface="+mj-lt"/>
              <a:buAutoNum type="arabicPeriod"/>
            </a:pPr>
            <a:r>
              <a:rPr lang="en-US" sz="1333"/>
              <a:t>Select HOP from drop down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333"/>
              <a:t>Select “all” for Account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333"/>
              <a:t>Select start/end date of interest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333"/>
              <a:t>Click “update”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FD71C0DA-6E02-424F-8EB9-3D110CB844AE}"/>
              </a:ext>
            </a:extLst>
          </p:cNvPr>
          <p:cNvSpPr/>
          <p:nvPr/>
        </p:nvSpPr>
        <p:spPr>
          <a:xfrm>
            <a:off x="7580559" y="4317308"/>
            <a:ext cx="3140893" cy="882840"/>
          </a:xfrm>
          <a:prstGeom prst="wedgeRoundRectCallout">
            <a:avLst>
              <a:gd name="adj1" fmla="val 3577"/>
              <a:gd name="adj2" fmla="val -126917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792" indent="-304792">
              <a:buFont typeface="+mj-lt"/>
              <a:buAutoNum type="arabicPeriod"/>
            </a:pPr>
            <a:r>
              <a:rPr lang="en-US" sz="1333"/>
              <a:t>Select HOP from drop down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333"/>
              <a:t>Select “all” for Account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333"/>
              <a:t>Select start/end date of interest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333"/>
              <a:t>Click “update”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C97A3E0-2F7F-4B20-9EA1-CEC62BB0BB09}"/>
              </a:ext>
            </a:extLst>
          </p:cNvPr>
          <p:cNvSpPr/>
          <p:nvPr/>
        </p:nvSpPr>
        <p:spPr>
          <a:xfrm>
            <a:off x="7580559" y="4317308"/>
            <a:ext cx="3140893" cy="882840"/>
          </a:xfrm>
          <a:prstGeom prst="wedgeRoundRectCallout">
            <a:avLst>
              <a:gd name="adj1" fmla="val -86071"/>
              <a:gd name="adj2" fmla="val -121656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792" indent="-304792">
              <a:buFont typeface="+mj-lt"/>
              <a:buAutoNum type="arabicPeriod"/>
            </a:pPr>
            <a:r>
              <a:rPr lang="en-US" sz="1333"/>
              <a:t>Select HOP from drop down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333"/>
              <a:t>Select “all” for Account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333"/>
              <a:t>Select start/end date of interest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333"/>
              <a:t>Click “update”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4FEF459F-4CF1-4DFD-A40D-DDB12B0D2E88}"/>
              </a:ext>
            </a:extLst>
          </p:cNvPr>
          <p:cNvSpPr/>
          <p:nvPr/>
        </p:nvSpPr>
        <p:spPr>
          <a:xfrm>
            <a:off x="7580559" y="4317308"/>
            <a:ext cx="3140893" cy="882840"/>
          </a:xfrm>
          <a:prstGeom prst="wedgeRoundRectCallout">
            <a:avLst>
              <a:gd name="adj1" fmla="val 74927"/>
              <a:gd name="adj2" fmla="val -187418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792" indent="-304792">
              <a:buFont typeface="+mj-lt"/>
              <a:buAutoNum type="arabicPeriod"/>
            </a:pPr>
            <a:r>
              <a:rPr lang="en-US" sz="1333" dirty="0">
                <a:solidFill>
                  <a:srgbClr val="00629B"/>
                </a:solidFill>
              </a:rPr>
              <a:t>Select HOP from drop down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333" dirty="0">
                <a:solidFill>
                  <a:srgbClr val="00629B"/>
                </a:solidFill>
              </a:rPr>
              <a:t>Select “all” for Account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333" dirty="0">
                <a:solidFill>
                  <a:srgbClr val="00629B"/>
                </a:solidFill>
              </a:rPr>
              <a:t>Select start/end date of interest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333" dirty="0">
                <a:solidFill>
                  <a:srgbClr val="00629B"/>
                </a:solidFill>
              </a:rPr>
              <a:t>Click “update”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4942AB-A338-4A26-8A6F-7B1CE65E973A}"/>
              </a:ext>
            </a:extLst>
          </p:cNvPr>
          <p:cNvSpPr txBox="1"/>
          <p:nvPr/>
        </p:nvSpPr>
        <p:spPr>
          <a:xfrm>
            <a:off x="10274841" y="3739256"/>
            <a:ext cx="33092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A3BDC0-1244-420B-A686-AD9A2611489D}"/>
              </a:ext>
            </a:extLst>
          </p:cNvPr>
          <p:cNvSpPr txBox="1"/>
          <p:nvPr/>
        </p:nvSpPr>
        <p:spPr>
          <a:xfrm>
            <a:off x="7660837" y="3701531"/>
            <a:ext cx="330927" cy="2974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33"/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6DB2E6-D7CC-43DF-9BE8-81D9599BE5F4}"/>
              </a:ext>
            </a:extLst>
          </p:cNvPr>
          <p:cNvSpPr txBox="1"/>
          <p:nvPr/>
        </p:nvSpPr>
        <p:spPr>
          <a:xfrm>
            <a:off x="9293246" y="3767959"/>
            <a:ext cx="33092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/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68B704-6C7F-4DED-B672-917B414302C2}"/>
              </a:ext>
            </a:extLst>
          </p:cNvPr>
          <p:cNvSpPr txBox="1"/>
          <p:nvPr/>
        </p:nvSpPr>
        <p:spPr>
          <a:xfrm>
            <a:off x="7853757" y="4041200"/>
            <a:ext cx="33092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/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F3378F-FDC9-2731-57FB-A90765CE0C94}"/>
              </a:ext>
            </a:extLst>
          </p:cNvPr>
          <p:cNvSpPr txBox="1"/>
          <p:nvPr/>
        </p:nvSpPr>
        <p:spPr>
          <a:xfrm>
            <a:off x="2541401" y="5646072"/>
            <a:ext cx="7990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HINT:  You’ll use the Update button frequently to refresh displayed data</a:t>
            </a:r>
          </a:p>
        </p:txBody>
      </p:sp>
      <p:sp>
        <p:nvSpPr>
          <p:cNvPr id="4" name="&quot;Not Allowed&quot; Symbol 3">
            <a:extLst>
              <a:ext uri="{FF2B5EF4-FFF2-40B4-BE49-F238E27FC236}">
                <a16:creationId xmlns:a16="http://schemas.microsoft.com/office/drawing/2014/main" id="{B86DA0C4-CD67-813C-ECC0-028713B115C0}"/>
              </a:ext>
            </a:extLst>
          </p:cNvPr>
          <p:cNvSpPr/>
          <p:nvPr/>
        </p:nvSpPr>
        <p:spPr>
          <a:xfrm>
            <a:off x="3193960" y="289775"/>
            <a:ext cx="6336405" cy="5917843"/>
          </a:xfrm>
          <a:prstGeom prst="noSmoking">
            <a:avLst>
              <a:gd name="adj" fmla="val 109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715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Bank Transactions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E6A85-E58A-B74F-BF6B-8BF4953AF1C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7D32B2-8793-48C0-9025-F255435B1F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1" b="25248"/>
          <a:stretch/>
        </p:blipFill>
        <p:spPr>
          <a:xfrm>
            <a:off x="3982720" y="2687975"/>
            <a:ext cx="7919896" cy="3498533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1BC8BA3-A7CD-4FEC-A88E-D2D2AFE740D9}"/>
              </a:ext>
            </a:extLst>
          </p:cNvPr>
          <p:cNvSpPr/>
          <p:nvPr/>
        </p:nvSpPr>
        <p:spPr>
          <a:xfrm>
            <a:off x="7679693" y="4926449"/>
            <a:ext cx="721175" cy="141485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182F2DD-F52C-4B6B-AEC9-908F882564B8}"/>
              </a:ext>
            </a:extLst>
          </p:cNvPr>
          <p:cNvSpPr/>
          <p:nvPr/>
        </p:nvSpPr>
        <p:spPr>
          <a:xfrm>
            <a:off x="8562163" y="4926449"/>
            <a:ext cx="274136" cy="141485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AF3CA7D7-9D85-4F3A-8970-7C96481CF8A1}"/>
              </a:ext>
            </a:extLst>
          </p:cNvPr>
          <p:cNvSpPr/>
          <p:nvPr/>
        </p:nvSpPr>
        <p:spPr>
          <a:xfrm>
            <a:off x="6830421" y="3429000"/>
            <a:ext cx="3140893" cy="1056654"/>
          </a:xfrm>
          <a:prstGeom prst="wedgeRoundRectCallout">
            <a:avLst>
              <a:gd name="adj1" fmla="val 4827"/>
              <a:gd name="adj2" fmla="val 70198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rgbClr val="00629B"/>
                </a:solidFill>
              </a:rPr>
              <a:t>Transaction Tagging:</a:t>
            </a:r>
          </a:p>
          <a:p>
            <a:pPr marL="228594" indent="-228594">
              <a:buFontTx/>
              <a:buChar char="-"/>
            </a:pPr>
            <a:r>
              <a:rPr lang="en-US" sz="1200" dirty="0">
                <a:solidFill>
                  <a:srgbClr val="00629B"/>
                </a:solidFill>
              </a:rPr>
              <a:t>Category</a:t>
            </a:r>
          </a:p>
          <a:p>
            <a:pPr marL="228594" indent="-228594">
              <a:buFontTx/>
              <a:buChar char="-"/>
            </a:pPr>
            <a:r>
              <a:rPr lang="en-US" sz="1200" dirty="0">
                <a:solidFill>
                  <a:srgbClr val="00629B"/>
                </a:solidFill>
              </a:rPr>
              <a:t>Expense/Revenue Type</a:t>
            </a:r>
          </a:p>
          <a:p>
            <a:pPr marL="228594" indent="-228594">
              <a:buFontTx/>
              <a:buChar char="-"/>
            </a:pPr>
            <a:r>
              <a:rPr lang="en-US" sz="1200" dirty="0">
                <a:solidFill>
                  <a:srgbClr val="00629B"/>
                </a:solidFill>
              </a:rPr>
              <a:t>Task (task code)</a:t>
            </a:r>
          </a:p>
          <a:p>
            <a:r>
              <a:rPr lang="en-US" sz="1200" dirty="0">
                <a:solidFill>
                  <a:srgbClr val="00629B"/>
                </a:solidFill>
              </a:rPr>
              <a:t>Need to limit to GL codes in your WBS list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9198CFC2-14D0-464C-8516-1662986415F6}"/>
              </a:ext>
            </a:extLst>
          </p:cNvPr>
          <p:cNvSpPr txBox="1">
            <a:spLocks/>
          </p:cNvSpPr>
          <p:nvPr/>
        </p:nvSpPr>
        <p:spPr bwMode="auto">
          <a:xfrm>
            <a:off x="361169" y="1336918"/>
            <a:ext cx="11541447" cy="130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0066A1"/>
              </a:buClr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66A1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66A1"/>
              </a:buClr>
              <a:buSzPct val="85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66A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66A1"/>
              </a:buClr>
              <a:buFont typeface="Wingdings" panose="05000000000000000000" pitchFamily="2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Note:  Due to Current NextGen limitation that exposes more tasks to a treasurer than are valid, NextGen tagging does NOT sync with NextGen Cloud.</a:t>
            </a:r>
          </a:p>
          <a:p>
            <a:pPr marL="0" indent="0">
              <a:buNone/>
            </a:pPr>
            <a:r>
              <a:rPr lang="en-US" sz="1800" dirty="0"/>
              <a:t>MGA Finance manually uploads each project from periodic Treasurer spreadsheet tagging process.</a:t>
            </a:r>
          </a:p>
          <a:p>
            <a:pPr marL="0" indent="0">
              <a:buNone/>
            </a:pPr>
            <a:r>
              <a:rPr lang="en-US" sz="1800" dirty="0"/>
              <a:t>Currently a manual tagging and upload process is required to enable reports.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A10488-D65A-16CC-89D1-C1F443EE5B62}"/>
              </a:ext>
            </a:extLst>
          </p:cNvPr>
          <p:cNvSpPr/>
          <p:nvPr/>
        </p:nvSpPr>
        <p:spPr>
          <a:xfrm>
            <a:off x="6958519" y="4952047"/>
            <a:ext cx="344070" cy="115887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7D916FDC-E725-3DD8-1C32-CFA4ED567EF2}"/>
              </a:ext>
            </a:extLst>
          </p:cNvPr>
          <p:cNvSpPr/>
          <p:nvPr/>
        </p:nvSpPr>
        <p:spPr>
          <a:xfrm rot="16200000">
            <a:off x="8426938" y="3249023"/>
            <a:ext cx="204055" cy="3140894"/>
          </a:xfrm>
          <a:prstGeom prst="rightBrace">
            <a:avLst/>
          </a:prstGeom>
          <a:ln w="28575">
            <a:solidFill>
              <a:srgbClr val="006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21CC189-16AD-F879-BACD-55C09C8E1041}"/>
              </a:ext>
            </a:extLst>
          </p:cNvPr>
          <p:cNvSpPr txBox="1">
            <a:spLocks/>
          </p:cNvSpPr>
          <p:nvPr/>
        </p:nvSpPr>
        <p:spPr bwMode="auto">
          <a:xfrm>
            <a:off x="361169" y="2849252"/>
            <a:ext cx="3469151" cy="136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0066A1"/>
              </a:buClr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66A1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66A1"/>
              </a:buClr>
              <a:buSzPct val="85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66A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66A1"/>
              </a:buClr>
              <a:buFont typeface="Wingdings" panose="05000000000000000000" pitchFamily="2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Treasurers CAN tag transactions as they appear in the list.</a:t>
            </a:r>
          </a:p>
          <a:p>
            <a:pPr marL="0" indent="0">
              <a:buNone/>
            </a:pPr>
            <a:r>
              <a:rPr lang="en-US" sz="1800" dirty="0"/>
              <a:t>The key is tagging ONLY with tasks in your WBS list (obtained from file).  This is manual, but beneficial for managing finances until tool updates provide this capability.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8C98BC1-F9AB-37B1-CF7D-E01DE77E39FB}"/>
              </a:ext>
            </a:extLst>
          </p:cNvPr>
          <p:cNvSpPr/>
          <p:nvPr/>
        </p:nvSpPr>
        <p:spPr>
          <a:xfrm>
            <a:off x="4701363" y="4717443"/>
            <a:ext cx="128992" cy="141485"/>
          </a:xfrm>
          <a:prstGeom prst="roundRect">
            <a:avLst/>
          </a:prstGeom>
          <a:noFill/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22203C9A-87F7-306C-F36D-D8E4E1A81FBD}"/>
              </a:ext>
            </a:extLst>
          </p:cNvPr>
          <p:cNvSpPr/>
          <p:nvPr/>
        </p:nvSpPr>
        <p:spPr>
          <a:xfrm>
            <a:off x="765627" y="5665933"/>
            <a:ext cx="3140893" cy="520575"/>
          </a:xfrm>
          <a:prstGeom prst="wedgeRoundRectCallout">
            <a:avLst>
              <a:gd name="adj1" fmla="val 75519"/>
              <a:gd name="adj2" fmla="val -201211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rgbClr val="006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rgbClr val="00629B"/>
                </a:solidFill>
              </a:rPr>
              <a:t>Export current view to spreadsheet CSV file for those inclined to work with those</a:t>
            </a:r>
          </a:p>
        </p:txBody>
      </p:sp>
      <p:sp>
        <p:nvSpPr>
          <p:cNvPr id="3" name="&quot;Not Allowed&quot; Symbol 2">
            <a:extLst>
              <a:ext uri="{FF2B5EF4-FFF2-40B4-BE49-F238E27FC236}">
                <a16:creationId xmlns:a16="http://schemas.microsoft.com/office/drawing/2014/main" id="{992BB040-680C-CEBD-61C4-7DC1CECFE140}"/>
              </a:ext>
            </a:extLst>
          </p:cNvPr>
          <p:cNvSpPr/>
          <p:nvPr/>
        </p:nvSpPr>
        <p:spPr>
          <a:xfrm>
            <a:off x="3193960" y="289775"/>
            <a:ext cx="6336405" cy="5917843"/>
          </a:xfrm>
          <a:prstGeom prst="noSmoking">
            <a:avLst>
              <a:gd name="adj" fmla="val 109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355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EEE Brigh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A0C2F"/>
      </a:accent1>
      <a:accent2>
        <a:srgbClr val="FFA300"/>
      </a:accent2>
      <a:accent3>
        <a:srgbClr val="00843D"/>
      </a:accent3>
      <a:accent4>
        <a:srgbClr val="981D97"/>
      </a:accent4>
      <a:accent5>
        <a:srgbClr val="009CA6"/>
      </a:accent5>
      <a:accent6>
        <a:srgbClr val="00629B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C2024_presentation template" id="{8BCE901A-D5F4-7D4E-8543-1ADBF3A806AE}" vid="{1005ADA3-03A9-AC4D-A15A-FF945BCE6B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SEC2024_presentation template</Template>
  <TotalTime>8949</TotalTime>
  <Words>1564</Words>
  <Application>Microsoft Office PowerPoint</Application>
  <PresentationFormat>Widescreen</PresentationFormat>
  <Paragraphs>245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Times New Roman</vt:lpstr>
      <vt:lpstr>Wingdings</vt:lpstr>
      <vt:lpstr>Office Theme</vt:lpstr>
      <vt:lpstr>NextGen Banking Central (NGBC) and Hands-on Section Budgeting</vt:lpstr>
      <vt:lpstr>Agenda</vt:lpstr>
      <vt:lpstr>Overview</vt:lpstr>
      <vt:lpstr>NGBC vs. NextGen</vt:lpstr>
      <vt:lpstr>NextGen Banking Dashboard</vt:lpstr>
      <vt:lpstr>NGBC Dashboard</vt:lpstr>
      <vt:lpstr>Account Balances</vt:lpstr>
      <vt:lpstr>Bank Transactions</vt:lpstr>
      <vt:lpstr>Bank Transactions</vt:lpstr>
      <vt:lpstr>Tagging</vt:lpstr>
      <vt:lpstr>Manage Transactions</vt:lpstr>
      <vt:lpstr>Categorize Transactions Online</vt:lpstr>
      <vt:lpstr>Download Transactions</vt:lpstr>
      <vt:lpstr>Upload Transactions</vt:lpstr>
      <vt:lpstr>Managing Categories</vt:lpstr>
      <vt:lpstr>Managing Categories</vt:lpstr>
      <vt:lpstr>Adding Custom Categories</vt:lpstr>
      <vt:lpstr>Adding Custom Categories</vt:lpstr>
      <vt:lpstr>Adding Custom Categories</vt:lpstr>
      <vt:lpstr>Adding Custom Categories</vt:lpstr>
      <vt:lpstr>Adding Custom Categories</vt:lpstr>
      <vt:lpstr>Inter-Hop Transfers</vt:lpstr>
      <vt:lpstr>Inter-Hop Transfers</vt:lpstr>
      <vt:lpstr>New Transfer</vt:lpstr>
      <vt:lpstr>Adding Documents</vt:lpstr>
      <vt:lpstr>Budgeting 101</vt:lpstr>
      <vt:lpstr>Budgeting 101</vt:lpstr>
      <vt:lpstr>Budget Template</vt:lpstr>
      <vt:lpstr>Budget Template</vt:lpstr>
      <vt:lpstr>Region 3 Budget Approval Process</vt:lpstr>
      <vt:lpstr>Reporting 101</vt:lpstr>
      <vt:lpstr>Reporting</vt:lpstr>
      <vt:lpstr>Reports</vt:lpstr>
      <vt:lpstr>Budget vs. Actual Reporting</vt:lpstr>
      <vt:lpstr>Budget vs. Actual Reporting</vt:lpstr>
      <vt:lpstr>Additional Useful Reports</vt:lpstr>
      <vt:lpstr>Additional Useful Reports</vt:lpstr>
      <vt:lpstr>Summary</vt:lpstr>
      <vt:lpstr>NGBC &amp; Budgeting</vt:lpstr>
      <vt:lpstr>Backup</vt:lpstr>
      <vt:lpstr>Logging in</vt:lpstr>
      <vt:lpstr>Multifactor Authentication Security - PingID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Grigorian, Eric</dc:creator>
  <cp:lastModifiedBy>Pat Donohoe</cp:lastModifiedBy>
  <cp:revision>6</cp:revision>
  <dcterms:created xsi:type="dcterms:W3CDTF">2024-01-28T22:59:39Z</dcterms:created>
  <dcterms:modified xsi:type="dcterms:W3CDTF">2025-03-27T04:03:54Z</dcterms:modified>
</cp:coreProperties>
</file>