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7" r:id="rId2"/>
    <p:sldId id="269" r:id="rId3"/>
    <p:sldId id="270" r:id="rId4"/>
    <p:sldId id="268" r:id="rId5"/>
    <p:sldId id="271" r:id="rId6"/>
    <p:sldId id="272"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6" r:id="rId28"/>
    <p:sldId id="298" r:id="rId29"/>
    <p:sldId id="294" r:id="rId30"/>
    <p:sldId id="295" r:id="rId31"/>
    <p:sldId id="297" r:id="rId32"/>
    <p:sldId id="299" r:id="rId33"/>
    <p:sldId id="300" r:id="rId34"/>
    <p:sldId id="301" r:id="rId35"/>
    <p:sldId id="302" r:id="rId36"/>
    <p:sldId id="303" r:id="rId37"/>
    <p:sldId id="304" r:id="rId38"/>
    <p:sldId id="305" r:id="rId39"/>
    <p:sldId id="306" r:id="rId40"/>
    <p:sldId id="307" r:id="rId41"/>
    <p:sldId id="308" r:id="rId42"/>
    <p:sldId id="309" r:id="rId43"/>
    <p:sldId id="311"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9" d="100"/>
          <a:sy n="99" d="100"/>
        </p:scale>
        <p:origin x="1128" y="30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ominations.vtools.ieee.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a:xfrm>
            <a:off x="369115" y="1122363"/>
            <a:ext cx="11425805" cy="2387600"/>
          </a:xfrm>
        </p:spPr>
        <p:txBody>
          <a:bodyPr/>
          <a:lstStyle/>
          <a:p>
            <a:r>
              <a:rPr lang="en-US" dirty="0"/>
              <a:t>vTools Nominations: Full Process</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Aubrey Walter, vTools Project Manager, IEEE-MGA Staff</a:t>
            </a:r>
          </a:p>
          <a:p>
            <a:r>
              <a:rPr lang="en-US" dirty="0"/>
              <a:t>30 March 2025</a:t>
            </a:r>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20A8-3E6A-2AA4-1C0D-F484073024B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Appoint the Election Committee</a:t>
            </a:r>
            <a:b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3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363C10E4-4D2D-E208-003E-141F431F42C0}"/>
              </a:ext>
            </a:extLst>
          </p:cNvPr>
          <p:cNvSpPr>
            <a:spLocks noGrp="1"/>
          </p:cNvSpPr>
          <p:nvPr>
            <p:ph idx="1"/>
          </p:nvPr>
        </p:nvSpPr>
        <p:spPr/>
        <p:txBody>
          <a:bodyPr>
            <a:normAutofit/>
          </a:bodyPr>
          <a:lstStyle/>
          <a:p>
            <a:r>
              <a:rPr lang="en-US" sz="2800" dirty="0"/>
              <a:t>Enter either the member number or email address of the members you wish to add. Here, you may also specify the Role these members will play (Member or Chair). You must specify one of the members as the “Chair.” The other members will just be “Member.” These roles can be changed later, if needed.</a:t>
            </a:r>
          </a:p>
        </p:txBody>
      </p:sp>
      <p:pic>
        <p:nvPicPr>
          <p:cNvPr id="5" name="Picture 4">
            <a:extLst>
              <a:ext uri="{FF2B5EF4-FFF2-40B4-BE49-F238E27FC236}">
                <a16:creationId xmlns:a16="http://schemas.microsoft.com/office/drawing/2014/main" id="{6D6C2975-4737-1764-B210-70A8BC2F3FA9}"/>
              </a:ext>
            </a:extLst>
          </p:cNvPr>
          <p:cNvPicPr>
            <a:picLocks noChangeAspect="1"/>
          </p:cNvPicPr>
          <p:nvPr/>
        </p:nvPicPr>
        <p:blipFill>
          <a:blip r:embed="rId2"/>
          <a:stretch>
            <a:fillRect/>
          </a:stretch>
        </p:blipFill>
        <p:spPr>
          <a:xfrm>
            <a:off x="3258066" y="3572490"/>
            <a:ext cx="5675868" cy="2347163"/>
          </a:xfrm>
          <a:prstGeom prst="rect">
            <a:avLst/>
          </a:prstGeom>
        </p:spPr>
      </p:pic>
    </p:spTree>
    <p:extLst>
      <p:ext uri="{BB962C8B-B14F-4D97-AF65-F5344CB8AC3E}">
        <p14:creationId xmlns:p14="http://schemas.microsoft.com/office/powerpoint/2010/main" val="147226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4326-403D-FC80-7762-CB78CAABC4C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Appoint the Election Committee</a:t>
            </a:r>
            <a:b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3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F97AF287-7197-A04F-3F1C-6ACBD3C339D9}"/>
              </a:ext>
            </a:extLst>
          </p:cNvPr>
          <p:cNvSpPr>
            <a:spLocks noGrp="1"/>
          </p:cNvSpPr>
          <p:nvPr>
            <p:ph idx="1"/>
          </p:nvPr>
        </p:nvSpPr>
        <p:spPr>
          <a:xfrm>
            <a:off x="838200" y="1371598"/>
            <a:ext cx="4337807" cy="4933555"/>
          </a:xfrm>
        </p:spPr>
        <p:txBody>
          <a:bodyPr>
            <a:normAutofit fontScale="92500" lnSpcReduction="20000"/>
          </a:bodyPr>
          <a:lstStyle/>
          <a:p>
            <a:r>
              <a:rPr lang="en-US" sz="2400" dirty="0"/>
              <a:t>After the members have been added, the page should look like this </a:t>
            </a:r>
            <a:r>
              <a:rPr lang="en-US" sz="2400" dirty="0">
                <a:sym typeface="Wingdings" panose="05000000000000000000" pitchFamily="2" charset="2"/>
              </a:rPr>
              <a:t> </a:t>
            </a:r>
            <a:endParaRPr lang="en-US" sz="2400" dirty="0"/>
          </a:p>
          <a:p>
            <a:r>
              <a:rPr lang="en-US" sz="2400" dirty="0"/>
              <a:t>If you want to change the Role of any of the members, click the pencil icon next to the role and change it to either Chair or Member. </a:t>
            </a:r>
          </a:p>
          <a:p>
            <a:pPr lvl="1"/>
            <a:r>
              <a:rPr lang="en-US" sz="1800" dirty="0"/>
              <a:t>Note that there can only be one Chair, so if you select someone else to be Chair, the other person’s role will automatically switch to Member.</a:t>
            </a:r>
          </a:p>
          <a:p>
            <a:r>
              <a:rPr lang="en-US" sz="2400" dirty="0"/>
              <a:t>Here, you can also remove members. Removed members will move to the bottom of the page and show as “Deactivated Members.” You can click “Reactivate” to add them back, if needed.</a:t>
            </a:r>
          </a:p>
        </p:txBody>
      </p:sp>
      <p:pic>
        <p:nvPicPr>
          <p:cNvPr id="5" name="Picture 4">
            <a:extLst>
              <a:ext uri="{FF2B5EF4-FFF2-40B4-BE49-F238E27FC236}">
                <a16:creationId xmlns:a16="http://schemas.microsoft.com/office/drawing/2014/main" id="{B6B98A4F-7A7D-0E38-60CF-5ADCB6C37F4F}"/>
              </a:ext>
            </a:extLst>
          </p:cNvPr>
          <p:cNvPicPr>
            <a:picLocks noChangeAspect="1"/>
          </p:cNvPicPr>
          <p:nvPr/>
        </p:nvPicPr>
        <p:blipFill>
          <a:blip r:embed="rId2"/>
          <a:stretch>
            <a:fillRect/>
          </a:stretch>
        </p:blipFill>
        <p:spPr>
          <a:xfrm>
            <a:off x="5254879" y="1561582"/>
            <a:ext cx="6782747" cy="4553585"/>
          </a:xfrm>
          <a:prstGeom prst="rect">
            <a:avLst/>
          </a:prstGeom>
          <a:ln w="3175">
            <a:solidFill>
              <a:schemeClr val="tx1"/>
            </a:solidFill>
          </a:ln>
        </p:spPr>
      </p:pic>
    </p:spTree>
    <p:extLst>
      <p:ext uri="{BB962C8B-B14F-4D97-AF65-F5344CB8AC3E}">
        <p14:creationId xmlns:p14="http://schemas.microsoft.com/office/powerpoint/2010/main" val="22993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70DE-26E2-03F7-5990-AE4C4AE8D2FA}"/>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Appoint the Election Committee</a:t>
            </a:r>
            <a:b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3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C9911A42-1F5C-517A-CAC2-D2975EE3777C}"/>
              </a:ext>
            </a:extLst>
          </p:cNvPr>
          <p:cNvSpPr>
            <a:spLocks noGrp="1"/>
          </p:cNvSpPr>
          <p:nvPr>
            <p:ph idx="1"/>
          </p:nvPr>
        </p:nvSpPr>
        <p:spPr>
          <a:xfrm>
            <a:off x="838200" y="1371598"/>
            <a:ext cx="4975371" cy="4933555"/>
          </a:xfrm>
        </p:spPr>
        <p:txBody>
          <a:bodyPr>
            <a:normAutofit/>
          </a:bodyPr>
          <a:lstStyle/>
          <a:p>
            <a:r>
              <a:rPr lang="en-US" sz="2800" dirty="0"/>
              <a:t>Once all the members have been added, and roles have been assigned, click “Notify” at the bottom of the page to announce the Election Committee. </a:t>
            </a:r>
          </a:p>
          <a:p>
            <a:r>
              <a:rPr lang="en-US" sz="2800" dirty="0"/>
              <a:t>You will see a pop-up box like this where you can review the notification before you send.</a:t>
            </a:r>
          </a:p>
          <a:p>
            <a:r>
              <a:rPr lang="en-US" sz="2800" dirty="0"/>
              <a:t>If all looks OK, click “Send.”</a:t>
            </a:r>
          </a:p>
        </p:txBody>
      </p:sp>
      <p:pic>
        <p:nvPicPr>
          <p:cNvPr id="6" name="Picture 5">
            <a:extLst>
              <a:ext uri="{FF2B5EF4-FFF2-40B4-BE49-F238E27FC236}">
                <a16:creationId xmlns:a16="http://schemas.microsoft.com/office/drawing/2014/main" id="{5F15219A-817C-200C-C536-64E978ED22EC}"/>
              </a:ext>
            </a:extLst>
          </p:cNvPr>
          <p:cNvPicPr>
            <a:picLocks noChangeAspect="1"/>
          </p:cNvPicPr>
          <p:nvPr/>
        </p:nvPicPr>
        <p:blipFill>
          <a:blip r:embed="rId2"/>
          <a:stretch>
            <a:fillRect/>
          </a:stretch>
        </p:blipFill>
        <p:spPr>
          <a:xfrm>
            <a:off x="6378431" y="1279525"/>
            <a:ext cx="5534797" cy="4591691"/>
          </a:xfrm>
          <a:prstGeom prst="rect">
            <a:avLst/>
          </a:prstGeom>
        </p:spPr>
      </p:pic>
    </p:spTree>
    <p:extLst>
      <p:ext uri="{BB962C8B-B14F-4D97-AF65-F5344CB8AC3E}">
        <p14:creationId xmlns:p14="http://schemas.microsoft.com/office/powerpoint/2010/main" val="312995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4D9D-4415-2E5D-90B6-30C4F4150139}"/>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Appoint the Election Committee</a:t>
            </a:r>
            <a:br>
              <a:rPr kumimoji="0" lang="en-US" sz="32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3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86150BF2-9D5E-7250-81FB-B738796BC49A}"/>
              </a:ext>
            </a:extLst>
          </p:cNvPr>
          <p:cNvSpPr>
            <a:spLocks noGrp="1"/>
          </p:cNvSpPr>
          <p:nvPr>
            <p:ph idx="1"/>
          </p:nvPr>
        </p:nvSpPr>
        <p:spPr>
          <a:xfrm>
            <a:off x="838200" y="1371598"/>
            <a:ext cx="4480420" cy="4933555"/>
          </a:xfrm>
        </p:spPr>
        <p:txBody>
          <a:bodyPr>
            <a:normAutofit fontScale="55000" lnSpcReduction="20000"/>
          </a:bodyPr>
          <a:lstStyle/>
          <a:p>
            <a:pPr>
              <a:lnSpc>
                <a:spcPct val="120000"/>
              </a:lnSpc>
              <a:spcBef>
                <a:spcPts val="0"/>
              </a:spcBef>
            </a:pPr>
            <a:r>
              <a:rPr lang="en-US" dirty="0"/>
              <a:t>At this point, the announcement has been sent, and the banner at the top of the screen will show “Awaiting Call for Nominations.”</a:t>
            </a:r>
          </a:p>
          <a:p>
            <a:pPr>
              <a:lnSpc>
                <a:spcPct val="120000"/>
              </a:lnSpc>
              <a:spcBef>
                <a:spcPts val="0"/>
              </a:spcBef>
            </a:pPr>
            <a:r>
              <a:rPr lang="en-US" dirty="0"/>
              <a:t>An “Edit” button will appear on the screen, so you may edit the Election Committee further at this stage, if needed.</a:t>
            </a:r>
          </a:p>
          <a:p>
            <a:pPr>
              <a:lnSpc>
                <a:spcPct val="120000"/>
              </a:lnSpc>
              <a:spcBef>
                <a:spcPts val="0"/>
              </a:spcBef>
            </a:pPr>
            <a:r>
              <a:rPr lang="en-US" b="1" dirty="0"/>
              <a:t>Note: </a:t>
            </a:r>
            <a:r>
              <a:rPr lang="en-US" dirty="0"/>
              <a:t>If you click “Edit,” Election Committee Members’ access to the tool will be temporarily suspended until the Election Committee is re-notified.</a:t>
            </a:r>
          </a:p>
          <a:p>
            <a:pPr>
              <a:lnSpc>
                <a:spcPct val="120000"/>
              </a:lnSpc>
              <a:spcBef>
                <a:spcPts val="0"/>
              </a:spcBef>
            </a:pPr>
            <a:r>
              <a:rPr lang="en-US" dirty="0"/>
              <a:t>If done, you can now log out of the application.</a:t>
            </a:r>
          </a:p>
        </p:txBody>
      </p:sp>
      <p:pic>
        <p:nvPicPr>
          <p:cNvPr id="5" name="Picture 4">
            <a:extLst>
              <a:ext uri="{FF2B5EF4-FFF2-40B4-BE49-F238E27FC236}">
                <a16:creationId xmlns:a16="http://schemas.microsoft.com/office/drawing/2014/main" id="{89FBF412-0153-97BE-9338-339FE741DBE1}"/>
              </a:ext>
            </a:extLst>
          </p:cNvPr>
          <p:cNvPicPr>
            <a:picLocks noChangeAspect="1"/>
          </p:cNvPicPr>
          <p:nvPr/>
        </p:nvPicPr>
        <p:blipFill>
          <a:blip r:embed="rId2"/>
          <a:stretch>
            <a:fillRect/>
          </a:stretch>
        </p:blipFill>
        <p:spPr>
          <a:xfrm>
            <a:off x="5381638" y="1608673"/>
            <a:ext cx="6697010" cy="4696480"/>
          </a:xfrm>
          <a:prstGeom prst="rect">
            <a:avLst/>
          </a:prstGeom>
          <a:ln w="3175">
            <a:solidFill>
              <a:schemeClr val="tx1"/>
            </a:solidFill>
          </a:ln>
        </p:spPr>
      </p:pic>
    </p:spTree>
    <p:extLst>
      <p:ext uri="{BB962C8B-B14F-4D97-AF65-F5344CB8AC3E}">
        <p14:creationId xmlns:p14="http://schemas.microsoft.com/office/powerpoint/2010/main" val="339993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5021-D882-2A72-BBCA-B38A8912310A}"/>
              </a:ext>
            </a:extLst>
          </p:cNvPr>
          <p:cNvSpPr>
            <a:spLocks noGrp="1"/>
          </p:cNvSpPr>
          <p:nvPr>
            <p:ph type="title"/>
          </p:nvPr>
        </p:nvSpPr>
        <p:spPr/>
        <p:txBody>
          <a:bodyPr/>
          <a:lstStyle/>
          <a:p>
            <a:r>
              <a:rPr lang="en-US" dirty="0"/>
              <a:t>Call for Nominations</a:t>
            </a:r>
          </a:p>
        </p:txBody>
      </p:sp>
      <p:sp>
        <p:nvSpPr>
          <p:cNvPr id="3" name="Text Placeholder 2">
            <a:extLst>
              <a:ext uri="{FF2B5EF4-FFF2-40B4-BE49-F238E27FC236}">
                <a16:creationId xmlns:a16="http://schemas.microsoft.com/office/drawing/2014/main" id="{22123188-B7D2-6B5B-6DA0-29F03F86DA39}"/>
              </a:ext>
            </a:extLst>
          </p:cNvPr>
          <p:cNvSpPr>
            <a:spLocks noGrp="1"/>
          </p:cNvSpPr>
          <p:nvPr>
            <p:ph type="body" idx="1"/>
          </p:nvPr>
        </p:nvSpPr>
        <p:spPr/>
        <p:txBody>
          <a:bodyPr/>
          <a:lstStyle/>
          <a:p>
            <a:r>
              <a:rPr lang="en-US" b="1" dirty="0"/>
              <a:t>Responsible: Election Committee member(s)</a:t>
            </a:r>
          </a:p>
          <a:p>
            <a:r>
              <a:rPr lang="en-US" b="1" dirty="0"/>
              <a:t>(as appointed in the first step of the process)</a:t>
            </a:r>
          </a:p>
        </p:txBody>
      </p:sp>
    </p:spTree>
    <p:extLst>
      <p:ext uri="{BB962C8B-B14F-4D97-AF65-F5344CB8AC3E}">
        <p14:creationId xmlns:p14="http://schemas.microsoft.com/office/powerpoint/2010/main" val="136180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r>
              <a:rPr lang="en-US" sz="2800" dirty="0"/>
              <a:t>Log in to </a:t>
            </a:r>
            <a:r>
              <a:rPr lang="en-US" sz="2800" dirty="0">
                <a:hlinkClick r:id="rId2"/>
              </a:rPr>
              <a:t>https://nominations.vtools.ieee.org</a:t>
            </a:r>
            <a:r>
              <a:rPr lang="en-US" sz="2800" dirty="0"/>
              <a:t> with your IEEE Account. Next to your Section, click the red button that says “Administer.”</a:t>
            </a:r>
          </a:p>
        </p:txBody>
      </p:sp>
      <p:pic>
        <p:nvPicPr>
          <p:cNvPr id="5" name="Picture 4">
            <a:extLst>
              <a:ext uri="{FF2B5EF4-FFF2-40B4-BE49-F238E27FC236}">
                <a16:creationId xmlns:a16="http://schemas.microsoft.com/office/drawing/2014/main" id="{D4CE659F-1929-401A-64E5-4361E4699C4D}"/>
              </a:ext>
            </a:extLst>
          </p:cNvPr>
          <p:cNvPicPr>
            <a:picLocks noChangeAspect="1"/>
          </p:cNvPicPr>
          <p:nvPr/>
        </p:nvPicPr>
        <p:blipFill>
          <a:blip r:embed="rId3"/>
          <a:stretch>
            <a:fillRect/>
          </a:stretch>
        </p:blipFill>
        <p:spPr>
          <a:xfrm>
            <a:off x="2021329" y="2463896"/>
            <a:ext cx="8149342" cy="3914455"/>
          </a:xfrm>
          <a:prstGeom prst="rect">
            <a:avLst/>
          </a:prstGeom>
          <a:ln w="3175">
            <a:solidFill>
              <a:schemeClr val="tx1"/>
            </a:solidFill>
          </a:ln>
        </p:spPr>
      </p:pic>
    </p:spTree>
    <p:extLst>
      <p:ext uri="{BB962C8B-B14F-4D97-AF65-F5344CB8AC3E}">
        <p14:creationId xmlns:p14="http://schemas.microsoft.com/office/powerpoint/2010/main" val="365008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r>
              <a:rPr lang="en-US" sz="2800" dirty="0"/>
              <a:t>Click “Call for Nominations” in the menu on the left:</a:t>
            </a:r>
          </a:p>
        </p:txBody>
      </p:sp>
      <p:pic>
        <p:nvPicPr>
          <p:cNvPr id="6" name="Picture 5">
            <a:extLst>
              <a:ext uri="{FF2B5EF4-FFF2-40B4-BE49-F238E27FC236}">
                <a16:creationId xmlns:a16="http://schemas.microsoft.com/office/drawing/2014/main" id="{64426544-EA8F-F0FC-BF93-4EF7A8B67BB3}"/>
              </a:ext>
            </a:extLst>
          </p:cNvPr>
          <p:cNvPicPr>
            <a:picLocks noChangeAspect="1"/>
          </p:cNvPicPr>
          <p:nvPr/>
        </p:nvPicPr>
        <p:blipFill>
          <a:blip r:embed="rId2"/>
          <a:stretch>
            <a:fillRect/>
          </a:stretch>
        </p:blipFill>
        <p:spPr>
          <a:xfrm>
            <a:off x="2565640" y="1853167"/>
            <a:ext cx="6792273" cy="4544059"/>
          </a:xfrm>
          <a:prstGeom prst="rect">
            <a:avLst/>
          </a:prstGeom>
          <a:ln w="3175">
            <a:solidFill>
              <a:schemeClr val="tx1"/>
            </a:solidFill>
          </a:ln>
        </p:spPr>
      </p:pic>
    </p:spTree>
    <p:extLst>
      <p:ext uri="{BB962C8B-B14F-4D97-AF65-F5344CB8AC3E}">
        <p14:creationId xmlns:p14="http://schemas.microsoft.com/office/powerpoint/2010/main" val="289693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a:xfrm>
            <a:off x="838200" y="1371598"/>
            <a:ext cx="5159928" cy="4933555"/>
          </a:xfrm>
        </p:spPr>
        <p:txBody>
          <a:bodyPr>
            <a:normAutofit fontScale="77500" lnSpcReduction="20000"/>
          </a:bodyPr>
          <a:lstStyle/>
          <a:p>
            <a:pPr marL="0" indent="0">
              <a:buNone/>
            </a:pPr>
            <a:r>
              <a:rPr lang="en-US" b="1" dirty="0"/>
              <a:t>Select positions</a:t>
            </a:r>
          </a:p>
          <a:p>
            <a:r>
              <a:rPr lang="en-US" sz="2800" dirty="0"/>
              <a:t>Under “Positions,” click the link to select your officer positions. </a:t>
            </a:r>
          </a:p>
          <a:p>
            <a:r>
              <a:rPr lang="en-US" sz="2800" dirty="0"/>
              <a:t>In the pop-up box, select the positions you want to include in this nomination, along with the term dates. Select as many as desired/needed. </a:t>
            </a:r>
          </a:p>
          <a:p>
            <a:pPr lvl="1"/>
            <a:r>
              <a:rPr lang="en-US" sz="2300" dirty="0"/>
              <a:t>You can change or remove the term dates if you don’t want to select them at this time.</a:t>
            </a:r>
          </a:p>
          <a:p>
            <a:r>
              <a:rPr lang="en-US" sz="2800" dirty="0"/>
              <a:t>This modal will show if any of the positions are currently filled by displaying the name of the volunteer in that role. Any rows where the Officers column is blank are roles that are currently vacant.</a:t>
            </a:r>
          </a:p>
          <a:p>
            <a:r>
              <a:rPr lang="en-US" sz="2800" dirty="0"/>
              <a:t>When done, click “Save” at the bottom of the modal.</a:t>
            </a:r>
          </a:p>
        </p:txBody>
      </p:sp>
      <p:pic>
        <p:nvPicPr>
          <p:cNvPr id="7" name="Picture 6">
            <a:extLst>
              <a:ext uri="{FF2B5EF4-FFF2-40B4-BE49-F238E27FC236}">
                <a16:creationId xmlns:a16="http://schemas.microsoft.com/office/drawing/2014/main" id="{3B41375B-DF30-FCFE-E0B2-33065324972D}"/>
              </a:ext>
            </a:extLst>
          </p:cNvPr>
          <p:cNvPicPr>
            <a:picLocks noChangeAspect="1"/>
          </p:cNvPicPr>
          <p:nvPr/>
        </p:nvPicPr>
        <p:blipFill>
          <a:blip r:embed="rId2"/>
          <a:stretch>
            <a:fillRect/>
          </a:stretch>
        </p:blipFill>
        <p:spPr>
          <a:xfrm>
            <a:off x="6193874" y="1371598"/>
            <a:ext cx="5838214" cy="5152516"/>
          </a:xfrm>
          <a:prstGeom prst="rect">
            <a:avLst/>
          </a:prstGeom>
          <a:ln>
            <a:solidFill>
              <a:schemeClr val="tx1"/>
            </a:solidFill>
          </a:ln>
        </p:spPr>
      </p:pic>
    </p:spTree>
    <p:extLst>
      <p:ext uri="{BB962C8B-B14F-4D97-AF65-F5344CB8AC3E}">
        <p14:creationId xmlns:p14="http://schemas.microsoft.com/office/powerpoint/2010/main" val="402539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r>
              <a:rPr lang="en-US" sz="2400" dirty="0"/>
              <a:t>You will see that the positions have been added:</a:t>
            </a:r>
          </a:p>
        </p:txBody>
      </p:sp>
      <p:pic>
        <p:nvPicPr>
          <p:cNvPr id="6" name="Picture 5">
            <a:extLst>
              <a:ext uri="{FF2B5EF4-FFF2-40B4-BE49-F238E27FC236}">
                <a16:creationId xmlns:a16="http://schemas.microsoft.com/office/drawing/2014/main" id="{A11CC942-2B9F-F832-2E67-20894979FE1D}"/>
              </a:ext>
            </a:extLst>
          </p:cNvPr>
          <p:cNvPicPr>
            <a:picLocks noChangeAspect="1"/>
          </p:cNvPicPr>
          <p:nvPr/>
        </p:nvPicPr>
        <p:blipFill>
          <a:blip r:embed="rId2"/>
          <a:stretch>
            <a:fillRect/>
          </a:stretch>
        </p:blipFill>
        <p:spPr>
          <a:xfrm>
            <a:off x="2487368" y="1805535"/>
            <a:ext cx="7049484" cy="4591691"/>
          </a:xfrm>
          <a:prstGeom prst="rect">
            <a:avLst/>
          </a:prstGeom>
          <a:ln w="3175">
            <a:solidFill>
              <a:schemeClr val="tx1"/>
            </a:solidFill>
          </a:ln>
        </p:spPr>
      </p:pic>
    </p:spTree>
    <p:extLst>
      <p:ext uri="{BB962C8B-B14F-4D97-AF65-F5344CB8AC3E}">
        <p14:creationId xmlns:p14="http://schemas.microsoft.com/office/powerpoint/2010/main" val="193298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a:xfrm>
            <a:off x="838200" y="1371598"/>
            <a:ext cx="5554211" cy="4933555"/>
          </a:xfrm>
        </p:spPr>
        <p:txBody>
          <a:bodyPr>
            <a:normAutofit/>
          </a:bodyPr>
          <a:lstStyle/>
          <a:p>
            <a:pPr marL="0" indent="0">
              <a:buNone/>
            </a:pPr>
            <a:r>
              <a:rPr lang="en-US" sz="2000" b="1" dirty="0"/>
              <a:t>Create Timeline</a:t>
            </a:r>
          </a:p>
          <a:p>
            <a:r>
              <a:rPr lang="en-US" sz="2000" dirty="0"/>
              <a:t>Under “Timeline,” click on the link to enter your Nomination Process dates. </a:t>
            </a:r>
          </a:p>
          <a:p>
            <a:r>
              <a:rPr lang="en-US" sz="2000" dirty="0"/>
              <a:t>Start by selecting a Planned Election Date that is at least 12 weeks from today’s date (to allow enough time to complete the nominations process). The system will assist by automatically generating the other dates for you to establish your timeline. </a:t>
            </a:r>
          </a:p>
          <a:p>
            <a:r>
              <a:rPr lang="en-US" sz="2000" dirty="0"/>
              <a:t>Click OK to accept; </a:t>
            </a:r>
            <a:r>
              <a:rPr lang="en-US" sz="2000" b="1" dirty="0"/>
              <a:t>these dates can be edited later</a:t>
            </a:r>
            <a:r>
              <a:rPr lang="en-US" sz="2000" dirty="0"/>
              <a:t>.</a:t>
            </a:r>
          </a:p>
        </p:txBody>
      </p:sp>
      <p:pic>
        <p:nvPicPr>
          <p:cNvPr id="4" name="Picture 3">
            <a:extLst>
              <a:ext uri="{FF2B5EF4-FFF2-40B4-BE49-F238E27FC236}">
                <a16:creationId xmlns:a16="http://schemas.microsoft.com/office/drawing/2014/main" id="{F9BC661B-9AEC-0DF2-8E2F-2EB606E7C144}"/>
              </a:ext>
            </a:extLst>
          </p:cNvPr>
          <p:cNvPicPr>
            <a:picLocks noChangeAspect="1"/>
          </p:cNvPicPr>
          <p:nvPr/>
        </p:nvPicPr>
        <p:blipFill>
          <a:blip r:embed="rId2"/>
          <a:stretch>
            <a:fillRect/>
          </a:stretch>
        </p:blipFill>
        <p:spPr>
          <a:xfrm>
            <a:off x="6815417" y="1497871"/>
            <a:ext cx="4538383" cy="4364594"/>
          </a:xfrm>
          <a:prstGeom prst="rect">
            <a:avLst/>
          </a:prstGeom>
          <a:ln w="3175">
            <a:solidFill>
              <a:schemeClr val="tx1"/>
            </a:solidFill>
          </a:ln>
        </p:spPr>
      </p:pic>
      <p:grpSp>
        <p:nvGrpSpPr>
          <p:cNvPr id="5" name="Group 4">
            <a:extLst>
              <a:ext uri="{FF2B5EF4-FFF2-40B4-BE49-F238E27FC236}">
                <a16:creationId xmlns:a16="http://schemas.microsoft.com/office/drawing/2014/main" id="{DCBB49E8-8FFF-2BFE-D48A-788463D47381}"/>
              </a:ext>
            </a:extLst>
          </p:cNvPr>
          <p:cNvGrpSpPr/>
          <p:nvPr/>
        </p:nvGrpSpPr>
        <p:grpSpPr>
          <a:xfrm>
            <a:off x="2046915" y="4645198"/>
            <a:ext cx="2927756" cy="1659955"/>
            <a:chOff x="1435210" y="3620893"/>
            <a:chExt cx="2099144" cy="1225791"/>
          </a:xfrm>
        </p:grpSpPr>
        <p:pic>
          <p:nvPicPr>
            <p:cNvPr id="7" name="Picture 6">
              <a:extLst>
                <a:ext uri="{FF2B5EF4-FFF2-40B4-BE49-F238E27FC236}">
                  <a16:creationId xmlns:a16="http://schemas.microsoft.com/office/drawing/2014/main" id="{EE76FAAE-2CA0-4059-CB7D-07A9D2588128}"/>
                </a:ext>
              </a:extLst>
            </p:cNvPr>
            <p:cNvPicPr>
              <a:picLocks noChangeAspect="1"/>
            </p:cNvPicPr>
            <p:nvPr/>
          </p:nvPicPr>
          <p:blipFill rotWithShape="1">
            <a:blip r:embed="rId3"/>
            <a:srcRect l="3224" t="4831" r="3224" b="4644"/>
            <a:stretch/>
          </p:blipFill>
          <p:spPr>
            <a:xfrm>
              <a:off x="1435210" y="3620893"/>
              <a:ext cx="2099144" cy="1225791"/>
            </a:xfrm>
            <a:prstGeom prst="rect">
              <a:avLst/>
            </a:prstGeom>
            <a:ln w="3175">
              <a:solidFill>
                <a:schemeClr val="tx1"/>
              </a:solidFill>
            </a:ln>
          </p:spPr>
        </p:pic>
        <p:pic>
          <p:nvPicPr>
            <p:cNvPr id="8" name="Picture 7">
              <a:extLst>
                <a:ext uri="{FF2B5EF4-FFF2-40B4-BE49-F238E27FC236}">
                  <a16:creationId xmlns:a16="http://schemas.microsoft.com/office/drawing/2014/main" id="{5A09FA0A-8B32-B62B-39A0-6AD6BF81D0D6}"/>
                </a:ext>
              </a:extLst>
            </p:cNvPr>
            <p:cNvPicPr>
              <a:picLocks noChangeAspect="1"/>
            </p:cNvPicPr>
            <p:nvPr/>
          </p:nvPicPr>
          <p:blipFill>
            <a:blip r:embed="rId4"/>
            <a:stretch>
              <a:fillRect/>
            </a:stretch>
          </p:blipFill>
          <p:spPr>
            <a:xfrm>
              <a:off x="1474754" y="3697292"/>
              <a:ext cx="1417303" cy="114215"/>
            </a:xfrm>
            <a:prstGeom prst="rect">
              <a:avLst/>
            </a:prstGeom>
          </p:spPr>
        </p:pic>
      </p:grpSp>
    </p:spTree>
    <p:extLst>
      <p:ext uri="{BB962C8B-B14F-4D97-AF65-F5344CB8AC3E}">
        <p14:creationId xmlns:p14="http://schemas.microsoft.com/office/powerpoint/2010/main" val="428423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lstStyle/>
          <a:p>
            <a:r>
              <a:rPr lang="en-US" dirty="0"/>
              <a:t>Nominations</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a:xfrm>
            <a:off x="838200" y="1371598"/>
            <a:ext cx="5403209" cy="4933555"/>
          </a:xfrm>
        </p:spPr>
        <p:txBody>
          <a:bodyPr/>
          <a:lstStyle/>
          <a:p>
            <a:pPr marL="0" indent="0">
              <a:buNone/>
            </a:pPr>
            <a:r>
              <a:rPr lang="en-US" sz="2400" dirty="0">
                <a:hlinkClick r:id="rId2"/>
              </a:rPr>
              <a:t>https://nominations.vtools.ieee.org/</a:t>
            </a:r>
            <a:r>
              <a:rPr lang="en-US" sz="2400" dirty="0"/>
              <a:t> </a:t>
            </a:r>
          </a:p>
          <a:p>
            <a:pPr marL="0" indent="0">
              <a:buNone/>
            </a:pPr>
            <a:r>
              <a:rPr lang="en-US" sz="2400" dirty="0"/>
              <a:t>  </a:t>
            </a:r>
          </a:p>
          <a:p>
            <a:pPr>
              <a:lnSpc>
                <a:spcPct val="100000"/>
              </a:lnSpc>
              <a:spcBef>
                <a:spcPts val="0"/>
              </a:spcBef>
            </a:pPr>
            <a:r>
              <a:rPr lang="en-US" sz="2400" dirty="0"/>
              <a:t>vTools Nominations was created for IEEE volunteers to help them select eligible candidates to be on the ballot for an upcoming election.</a:t>
            </a:r>
          </a:p>
          <a:p>
            <a:pPr>
              <a:lnSpc>
                <a:spcPct val="100000"/>
              </a:lnSpc>
              <a:spcBef>
                <a:spcPts val="0"/>
              </a:spcBef>
            </a:pPr>
            <a:r>
              <a:rPr lang="en-US" sz="2400" dirty="0"/>
              <a:t>This tool is currently only available for Sections and Chapters Nomination and Petition processes. </a:t>
            </a:r>
          </a:p>
          <a:p>
            <a:pPr lvl="1">
              <a:lnSpc>
                <a:spcPct val="100000"/>
              </a:lnSpc>
              <a:spcBef>
                <a:spcPts val="0"/>
              </a:spcBef>
            </a:pPr>
            <a:r>
              <a:rPr lang="en-US" sz="1800" dirty="0"/>
              <a:t>Support for Chapters was added in Q1 2025.</a:t>
            </a:r>
          </a:p>
          <a:p>
            <a:pPr marL="0" indent="0">
              <a:buNone/>
            </a:pPr>
            <a:endParaRPr lang="en-US" dirty="0"/>
          </a:p>
          <a:p>
            <a:endParaRPr lang="en-US" dirty="0"/>
          </a:p>
        </p:txBody>
      </p:sp>
      <p:pic>
        <p:nvPicPr>
          <p:cNvPr id="4" name="Picture 3">
            <a:extLst>
              <a:ext uri="{FF2B5EF4-FFF2-40B4-BE49-F238E27FC236}">
                <a16:creationId xmlns:a16="http://schemas.microsoft.com/office/drawing/2014/main" id="{385F0ED2-BFB5-D8E0-F1FD-9DA7002FD347}"/>
              </a:ext>
            </a:extLst>
          </p:cNvPr>
          <p:cNvPicPr>
            <a:picLocks noChangeAspect="1"/>
          </p:cNvPicPr>
          <p:nvPr/>
        </p:nvPicPr>
        <p:blipFill>
          <a:blip r:embed="rId3"/>
          <a:stretch>
            <a:fillRect/>
          </a:stretch>
        </p:blipFill>
        <p:spPr>
          <a:xfrm>
            <a:off x="6989258" y="1888335"/>
            <a:ext cx="4364542" cy="2846438"/>
          </a:xfrm>
          <a:prstGeom prst="rect">
            <a:avLst/>
          </a:prstGeom>
          <a:ln w="3175">
            <a:solidFill>
              <a:schemeClr val="tx1"/>
            </a:solidFill>
          </a:ln>
        </p:spPr>
      </p:pic>
    </p:spTree>
    <p:extLst>
      <p:ext uri="{BB962C8B-B14F-4D97-AF65-F5344CB8AC3E}">
        <p14:creationId xmlns:p14="http://schemas.microsoft.com/office/powerpoint/2010/main" val="177025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pPr marL="0" indent="0">
              <a:buNone/>
            </a:pPr>
            <a:r>
              <a:rPr lang="en-US" sz="2800" b="1" dirty="0"/>
              <a:t>Create Timeline</a:t>
            </a:r>
          </a:p>
          <a:p>
            <a:r>
              <a:rPr lang="en-US" sz="2800" dirty="0"/>
              <a:t>The dates you selected are now reflected in the Timeline.</a:t>
            </a:r>
          </a:p>
          <a:p>
            <a:r>
              <a:rPr lang="en-US" sz="2800" dirty="0"/>
              <a:t>You may adjust the dates and times as needed.</a:t>
            </a:r>
          </a:p>
        </p:txBody>
      </p:sp>
      <p:pic>
        <p:nvPicPr>
          <p:cNvPr id="6" name="Picture 5">
            <a:extLst>
              <a:ext uri="{FF2B5EF4-FFF2-40B4-BE49-F238E27FC236}">
                <a16:creationId xmlns:a16="http://schemas.microsoft.com/office/drawing/2014/main" id="{7B0B458E-C1F4-1F9B-4E63-30ED5DA5E8F7}"/>
              </a:ext>
            </a:extLst>
          </p:cNvPr>
          <p:cNvPicPr>
            <a:picLocks noChangeAspect="1"/>
          </p:cNvPicPr>
          <p:nvPr/>
        </p:nvPicPr>
        <p:blipFill>
          <a:blip r:embed="rId2"/>
          <a:stretch>
            <a:fillRect/>
          </a:stretch>
        </p:blipFill>
        <p:spPr>
          <a:xfrm>
            <a:off x="2544525" y="3179324"/>
            <a:ext cx="6842352" cy="2877223"/>
          </a:xfrm>
          <a:prstGeom prst="rect">
            <a:avLst/>
          </a:prstGeom>
          <a:ln w="3175">
            <a:solidFill>
              <a:schemeClr val="tx1"/>
            </a:solidFill>
          </a:ln>
        </p:spPr>
      </p:pic>
    </p:spTree>
    <p:extLst>
      <p:ext uri="{BB962C8B-B14F-4D97-AF65-F5344CB8AC3E}">
        <p14:creationId xmlns:p14="http://schemas.microsoft.com/office/powerpoint/2010/main" val="272573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a:xfrm>
            <a:off x="838201" y="1371598"/>
            <a:ext cx="5411598" cy="4933555"/>
          </a:xfrm>
        </p:spPr>
        <p:txBody>
          <a:bodyPr>
            <a:normAutofit/>
          </a:bodyPr>
          <a:lstStyle/>
          <a:p>
            <a:pPr marL="0" indent="0">
              <a:buNone/>
            </a:pPr>
            <a:r>
              <a:rPr lang="en-US" sz="2400" b="1" dirty="0"/>
              <a:t>Send Call for Nominations</a:t>
            </a:r>
          </a:p>
          <a:p>
            <a:r>
              <a:rPr lang="en-US" sz="2400" dirty="0"/>
              <a:t>After selecting positions and setting the timeline, you can now send the Call for Nominations. Click the button at the bottom of the page to do so.</a:t>
            </a:r>
          </a:p>
          <a:p>
            <a:r>
              <a:rPr lang="en-US" sz="2400" dirty="0"/>
              <a:t>Review the content in the pop-up box. You may edit this text as needed. </a:t>
            </a:r>
          </a:p>
          <a:p>
            <a:r>
              <a:rPr lang="en-US" sz="2400" dirty="0"/>
              <a:t>Once done, click “Preview” at the bottom of the window, and, if satisfied, click “Send” on the next screen.</a:t>
            </a:r>
          </a:p>
        </p:txBody>
      </p:sp>
      <p:pic>
        <p:nvPicPr>
          <p:cNvPr id="5" name="Picture 4">
            <a:extLst>
              <a:ext uri="{FF2B5EF4-FFF2-40B4-BE49-F238E27FC236}">
                <a16:creationId xmlns:a16="http://schemas.microsoft.com/office/drawing/2014/main" id="{97245C4F-3529-71ED-7A3F-771342360852}"/>
              </a:ext>
            </a:extLst>
          </p:cNvPr>
          <p:cNvPicPr>
            <a:picLocks noChangeAspect="1"/>
          </p:cNvPicPr>
          <p:nvPr/>
        </p:nvPicPr>
        <p:blipFill>
          <a:blip r:embed="rId2"/>
          <a:stretch>
            <a:fillRect/>
          </a:stretch>
        </p:blipFill>
        <p:spPr>
          <a:xfrm>
            <a:off x="6491948" y="1371598"/>
            <a:ext cx="5700052" cy="5030847"/>
          </a:xfrm>
          <a:prstGeom prst="rect">
            <a:avLst/>
          </a:prstGeom>
          <a:ln w="3175">
            <a:solidFill>
              <a:schemeClr val="tx1"/>
            </a:solidFill>
          </a:ln>
        </p:spPr>
      </p:pic>
    </p:spTree>
    <p:extLst>
      <p:ext uri="{BB962C8B-B14F-4D97-AF65-F5344CB8AC3E}">
        <p14:creationId xmlns:p14="http://schemas.microsoft.com/office/powerpoint/2010/main" val="853511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pPr marL="0" indent="0">
              <a:buNone/>
            </a:pPr>
            <a:r>
              <a:rPr lang="en-US" sz="2800" b="1" dirty="0"/>
              <a:t>Send Call for Nominations</a:t>
            </a:r>
          </a:p>
          <a:p>
            <a:r>
              <a:rPr lang="en-US" sz="2800" dirty="0"/>
              <a:t>You will now see that the Call for Nominations has been sent and is set to “Submitted,” which means it has been queued for delivery. It will eventually change to “Sent”:</a:t>
            </a:r>
          </a:p>
        </p:txBody>
      </p:sp>
      <p:pic>
        <p:nvPicPr>
          <p:cNvPr id="6" name="Picture 5">
            <a:extLst>
              <a:ext uri="{FF2B5EF4-FFF2-40B4-BE49-F238E27FC236}">
                <a16:creationId xmlns:a16="http://schemas.microsoft.com/office/drawing/2014/main" id="{3CE76C27-F315-AD9D-35CE-83E68BA85529}"/>
              </a:ext>
            </a:extLst>
          </p:cNvPr>
          <p:cNvPicPr>
            <a:picLocks noChangeAspect="1"/>
          </p:cNvPicPr>
          <p:nvPr/>
        </p:nvPicPr>
        <p:blipFill>
          <a:blip r:embed="rId2"/>
          <a:stretch>
            <a:fillRect/>
          </a:stretch>
        </p:blipFill>
        <p:spPr>
          <a:xfrm>
            <a:off x="1305279" y="3689807"/>
            <a:ext cx="9581441" cy="1558854"/>
          </a:xfrm>
          <a:prstGeom prst="rect">
            <a:avLst/>
          </a:prstGeom>
          <a:ln w="3175">
            <a:solidFill>
              <a:schemeClr val="tx1"/>
            </a:solidFill>
          </a:ln>
        </p:spPr>
      </p:pic>
    </p:spTree>
    <p:extLst>
      <p:ext uri="{BB962C8B-B14F-4D97-AF65-F5344CB8AC3E}">
        <p14:creationId xmlns:p14="http://schemas.microsoft.com/office/powerpoint/2010/main" val="15320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FC71-1328-5470-B2D5-E319EF876663}"/>
              </a:ext>
            </a:extLst>
          </p:cNvPr>
          <p:cNvSpPr>
            <a:spLocks noGrp="1"/>
          </p:cNvSpPr>
          <p:nvPr>
            <p:ph type="title"/>
          </p:nvPr>
        </p:nvSpPr>
        <p:spPr/>
        <p:txBody>
          <a:bodyPr>
            <a:normAutofit fontScale="90000"/>
          </a:bodyPr>
          <a:lstStyle/>
          <a:p>
            <a:r>
              <a:rPr lang="en-US" dirty="0"/>
              <a:t>Call for Nominations</a:t>
            </a:r>
            <a:br>
              <a:rPr lang="en-US" dirty="0"/>
            </a:br>
            <a:r>
              <a:rPr lang="en-US" sz="2700" i="1" dirty="0"/>
              <a:t>Responsible: Election Committee member(s)</a:t>
            </a:r>
            <a:endParaRPr lang="en-US" sz="4900" i="1" dirty="0"/>
          </a:p>
        </p:txBody>
      </p:sp>
      <p:sp>
        <p:nvSpPr>
          <p:cNvPr id="3" name="Content Placeholder 2">
            <a:extLst>
              <a:ext uri="{FF2B5EF4-FFF2-40B4-BE49-F238E27FC236}">
                <a16:creationId xmlns:a16="http://schemas.microsoft.com/office/drawing/2014/main" id="{96B71F6A-1453-8BB2-31C2-E28F7FCBA0A0}"/>
              </a:ext>
            </a:extLst>
          </p:cNvPr>
          <p:cNvSpPr>
            <a:spLocks noGrp="1"/>
          </p:cNvSpPr>
          <p:nvPr>
            <p:ph idx="1"/>
          </p:nvPr>
        </p:nvSpPr>
        <p:spPr/>
        <p:txBody>
          <a:bodyPr>
            <a:normAutofit/>
          </a:bodyPr>
          <a:lstStyle/>
          <a:p>
            <a:pPr marL="0" indent="0">
              <a:buNone/>
            </a:pPr>
            <a:r>
              <a:rPr lang="en-US" sz="2400" b="1" dirty="0"/>
              <a:t>Send Call for Nominations</a:t>
            </a:r>
          </a:p>
          <a:p>
            <a:r>
              <a:rPr lang="en-US" sz="2400" dirty="0"/>
              <a:t>The banner at the top of the page will now show “Accepting Nominations”</a:t>
            </a:r>
          </a:p>
          <a:p>
            <a:r>
              <a:rPr lang="en-US" sz="2400" dirty="0"/>
              <a:t>You can now log out of the application.</a:t>
            </a:r>
          </a:p>
        </p:txBody>
      </p:sp>
      <p:pic>
        <p:nvPicPr>
          <p:cNvPr id="5" name="Picture 4">
            <a:extLst>
              <a:ext uri="{FF2B5EF4-FFF2-40B4-BE49-F238E27FC236}">
                <a16:creationId xmlns:a16="http://schemas.microsoft.com/office/drawing/2014/main" id="{EC02A628-A369-B476-66DD-9FF664F13E15}"/>
              </a:ext>
            </a:extLst>
          </p:cNvPr>
          <p:cNvPicPr>
            <a:picLocks noChangeAspect="1"/>
          </p:cNvPicPr>
          <p:nvPr/>
        </p:nvPicPr>
        <p:blipFill>
          <a:blip r:embed="rId2"/>
          <a:stretch>
            <a:fillRect/>
          </a:stretch>
        </p:blipFill>
        <p:spPr>
          <a:xfrm>
            <a:off x="1866267" y="2895379"/>
            <a:ext cx="8140682" cy="3290914"/>
          </a:xfrm>
          <a:prstGeom prst="rect">
            <a:avLst/>
          </a:prstGeom>
          <a:ln w="3175">
            <a:solidFill>
              <a:schemeClr val="tx1"/>
            </a:solidFill>
          </a:ln>
        </p:spPr>
      </p:pic>
    </p:spTree>
    <p:extLst>
      <p:ext uri="{BB962C8B-B14F-4D97-AF65-F5344CB8AC3E}">
        <p14:creationId xmlns:p14="http://schemas.microsoft.com/office/powerpoint/2010/main" val="228627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74A9-F821-DE0E-B426-89FEA16C907F}"/>
              </a:ext>
            </a:extLst>
          </p:cNvPr>
          <p:cNvSpPr>
            <a:spLocks noGrp="1"/>
          </p:cNvSpPr>
          <p:nvPr>
            <p:ph type="title"/>
          </p:nvPr>
        </p:nvSpPr>
        <p:spPr/>
        <p:txBody>
          <a:bodyPr/>
          <a:lstStyle/>
          <a:p>
            <a:r>
              <a:rPr lang="en-US" dirty="0"/>
              <a:t>Nominations by Members</a:t>
            </a:r>
          </a:p>
        </p:txBody>
      </p:sp>
      <p:sp>
        <p:nvSpPr>
          <p:cNvPr id="3" name="Text Placeholder 2">
            <a:extLst>
              <a:ext uri="{FF2B5EF4-FFF2-40B4-BE49-F238E27FC236}">
                <a16:creationId xmlns:a16="http://schemas.microsoft.com/office/drawing/2014/main" id="{75145D01-01B4-B6D8-924E-B63A054011D9}"/>
              </a:ext>
            </a:extLst>
          </p:cNvPr>
          <p:cNvSpPr>
            <a:spLocks noGrp="1"/>
          </p:cNvSpPr>
          <p:nvPr>
            <p:ph type="body" idx="1"/>
          </p:nvPr>
        </p:nvSpPr>
        <p:spPr/>
        <p:txBody>
          <a:bodyPr/>
          <a:lstStyle/>
          <a:p>
            <a:r>
              <a:rPr lang="en-US" b="1" dirty="0"/>
              <a:t>Responsible: Members of the OU</a:t>
            </a:r>
          </a:p>
        </p:txBody>
      </p:sp>
    </p:spTree>
    <p:extLst>
      <p:ext uri="{BB962C8B-B14F-4D97-AF65-F5344CB8AC3E}">
        <p14:creationId xmlns:p14="http://schemas.microsoft.com/office/powerpoint/2010/main" val="3798189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p:txBody>
          <a:bodyPr>
            <a:normAutofit/>
          </a:bodyPr>
          <a:lstStyle/>
          <a:p>
            <a:r>
              <a:rPr lang="en-US" sz="2400" dirty="0"/>
              <a:t>Currently, members can self-nominate, nominate another member, or be nominated by another member of the Section. </a:t>
            </a:r>
          </a:p>
          <a:p>
            <a:pPr lvl="1"/>
            <a:r>
              <a:rPr lang="en-US" sz="1800" dirty="0"/>
              <a:t>IEEE MGA Staff can also nominate a candidate from the “Nominees” admin page (if needed).</a:t>
            </a:r>
          </a:p>
          <a:p>
            <a:r>
              <a:rPr lang="en-US" sz="2400" dirty="0"/>
              <a:t>Members should log in to </a:t>
            </a:r>
            <a:r>
              <a:rPr lang="en-US" sz="2400" dirty="0">
                <a:hlinkClick r:id="rId2"/>
              </a:rPr>
              <a:t>https://nominations.vtools.ieee.org</a:t>
            </a:r>
            <a:r>
              <a:rPr lang="en-US" sz="2400" dirty="0"/>
              <a:t> using their IEEE Account.</a:t>
            </a:r>
          </a:p>
          <a:p>
            <a:r>
              <a:rPr lang="en-US" sz="2400" dirty="0"/>
              <a:t>Once logged in, click on the blue button that says “Accepting Nominations”:</a:t>
            </a:r>
          </a:p>
        </p:txBody>
      </p:sp>
      <p:pic>
        <p:nvPicPr>
          <p:cNvPr id="5" name="Picture 4">
            <a:extLst>
              <a:ext uri="{FF2B5EF4-FFF2-40B4-BE49-F238E27FC236}">
                <a16:creationId xmlns:a16="http://schemas.microsoft.com/office/drawing/2014/main" id="{4E572ED6-7F0C-34D3-2970-A5DD93D81A38}"/>
              </a:ext>
            </a:extLst>
          </p:cNvPr>
          <p:cNvPicPr>
            <a:picLocks noChangeAspect="1"/>
          </p:cNvPicPr>
          <p:nvPr/>
        </p:nvPicPr>
        <p:blipFill>
          <a:blip r:embed="rId3"/>
          <a:stretch>
            <a:fillRect/>
          </a:stretch>
        </p:blipFill>
        <p:spPr>
          <a:xfrm>
            <a:off x="2727143" y="3764983"/>
            <a:ext cx="6737713" cy="2918521"/>
          </a:xfrm>
          <a:prstGeom prst="rect">
            <a:avLst/>
          </a:prstGeom>
          <a:ln w="3175">
            <a:solidFill>
              <a:schemeClr val="tx1"/>
            </a:solidFill>
          </a:ln>
        </p:spPr>
      </p:pic>
    </p:spTree>
    <p:extLst>
      <p:ext uri="{BB962C8B-B14F-4D97-AF65-F5344CB8AC3E}">
        <p14:creationId xmlns:p14="http://schemas.microsoft.com/office/powerpoint/2010/main" val="98296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a:xfrm>
            <a:off x="838200" y="1371598"/>
            <a:ext cx="4941815" cy="4933555"/>
          </a:xfrm>
        </p:spPr>
        <p:txBody>
          <a:bodyPr>
            <a:normAutofit/>
          </a:bodyPr>
          <a:lstStyle/>
          <a:p>
            <a:r>
              <a:rPr lang="en-US" sz="2400" dirty="0"/>
              <a:t>You will be presented with a form where you can nominate yourself or enter another member number to nominate someone else. </a:t>
            </a:r>
          </a:p>
          <a:p>
            <a:r>
              <a:rPr lang="en-US" sz="2400" dirty="0"/>
              <a:t>You may select as many positions as desired for yourself or the member you are nominating. </a:t>
            </a:r>
          </a:p>
          <a:p>
            <a:r>
              <a:rPr lang="en-US" sz="2400" dirty="0"/>
              <a:t>Complete the form and click “Submit” at the bottom of the page. </a:t>
            </a:r>
          </a:p>
          <a:p>
            <a:r>
              <a:rPr lang="en-US" sz="2400" b="1" dirty="0"/>
              <a:t>Note</a:t>
            </a:r>
            <a:r>
              <a:rPr lang="en-US" sz="2400" dirty="0"/>
              <a:t>: In this example, the member has nominated themselves for Chair</a:t>
            </a:r>
          </a:p>
        </p:txBody>
      </p:sp>
      <p:pic>
        <p:nvPicPr>
          <p:cNvPr id="6" name="Picture 5">
            <a:extLst>
              <a:ext uri="{FF2B5EF4-FFF2-40B4-BE49-F238E27FC236}">
                <a16:creationId xmlns:a16="http://schemas.microsoft.com/office/drawing/2014/main" id="{8122531D-725C-D96C-B783-3E27CCF879E2}"/>
              </a:ext>
            </a:extLst>
          </p:cNvPr>
          <p:cNvPicPr>
            <a:picLocks noChangeAspect="1"/>
          </p:cNvPicPr>
          <p:nvPr/>
        </p:nvPicPr>
        <p:blipFill>
          <a:blip r:embed="rId2"/>
          <a:stretch>
            <a:fillRect/>
          </a:stretch>
        </p:blipFill>
        <p:spPr>
          <a:xfrm>
            <a:off x="5780015" y="1371598"/>
            <a:ext cx="6302928" cy="4554139"/>
          </a:xfrm>
          <a:prstGeom prst="rect">
            <a:avLst/>
          </a:prstGeom>
          <a:ln w="3175">
            <a:solidFill>
              <a:schemeClr val="tx1"/>
            </a:solidFill>
          </a:ln>
        </p:spPr>
      </p:pic>
    </p:spTree>
    <p:extLst>
      <p:ext uri="{BB962C8B-B14F-4D97-AF65-F5344CB8AC3E}">
        <p14:creationId xmlns:p14="http://schemas.microsoft.com/office/powerpoint/2010/main" val="254956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a:xfrm>
            <a:off x="838200" y="1371598"/>
            <a:ext cx="4971159" cy="4933555"/>
          </a:xfrm>
        </p:spPr>
        <p:txBody>
          <a:bodyPr>
            <a:normAutofit/>
          </a:bodyPr>
          <a:lstStyle/>
          <a:p>
            <a:r>
              <a:rPr lang="en-US" sz="2400" dirty="0"/>
              <a:t>When you submit your nomination, you will be brought to the page where you can add your bio and position statement(s). </a:t>
            </a:r>
          </a:p>
          <a:p>
            <a:r>
              <a:rPr lang="en-US" sz="2400" dirty="0"/>
              <a:t>If you nominated someone else, they would get a notification with a link to update their own bio and position statement(s). </a:t>
            </a:r>
          </a:p>
          <a:p>
            <a:r>
              <a:rPr lang="en-US" sz="2400" dirty="0"/>
              <a:t>Add your information to this page – you can come back to it anytime before the final slate is announced.</a:t>
            </a:r>
          </a:p>
        </p:txBody>
      </p:sp>
      <p:pic>
        <p:nvPicPr>
          <p:cNvPr id="5" name="Picture 4">
            <a:extLst>
              <a:ext uri="{FF2B5EF4-FFF2-40B4-BE49-F238E27FC236}">
                <a16:creationId xmlns:a16="http://schemas.microsoft.com/office/drawing/2014/main" id="{77EEB698-12F5-C638-9B1B-9A2B70EDC027}"/>
              </a:ext>
            </a:extLst>
          </p:cNvPr>
          <p:cNvPicPr>
            <a:picLocks noChangeAspect="1"/>
          </p:cNvPicPr>
          <p:nvPr/>
        </p:nvPicPr>
        <p:blipFill>
          <a:blip r:embed="rId2"/>
          <a:stretch>
            <a:fillRect/>
          </a:stretch>
        </p:blipFill>
        <p:spPr>
          <a:xfrm>
            <a:off x="5809359" y="1489082"/>
            <a:ext cx="6382641" cy="4148284"/>
          </a:xfrm>
          <a:prstGeom prst="rect">
            <a:avLst/>
          </a:prstGeom>
          <a:ln w="3175">
            <a:solidFill>
              <a:schemeClr val="tx1"/>
            </a:solidFill>
          </a:ln>
        </p:spPr>
      </p:pic>
    </p:spTree>
    <p:extLst>
      <p:ext uri="{BB962C8B-B14F-4D97-AF65-F5344CB8AC3E}">
        <p14:creationId xmlns:p14="http://schemas.microsoft.com/office/powerpoint/2010/main" val="54029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a:xfrm>
            <a:off x="838200" y="1371598"/>
            <a:ext cx="5092817" cy="4933555"/>
          </a:xfrm>
        </p:spPr>
        <p:txBody>
          <a:bodyPr>
            <a:normAutofit fontScale="92500"/>
          </a:bodyPr>
          <a:lstStyle/>
          <a:p>
            <a:r>
              <a:rPr lang="en-US" sz="2400" dirty="0"/>
              <a:t>If desired, you may also add another position to your nomination. To do this, click the “Add Position” button, select the new position from the drop-down menu, and complete your position statement for the new position.</a:t>
            </a:r>
          </a:p>
          <a:p>
            <a:r>
              <a:rPr lang="en-US" sz="2400" dirty="0"/>
              <a:t>Complete the form and click “Submit” at the bottom of the screen. You will see a banner saying that your changes have been submitted. You can update your information anytime before the deadline listed in the banner:</a:t>
            </a:r>
          </a:p>
          <a:p>
            <a:r>
              <a:rPr lang="en-US" sz="2400" dirty="0"/>
              <a:t>If you are done, you can now log out of the application.</a:t>
            </a:r>
          </a:p>
        </p:txBody>
      </p:sp>
      <p:pic>
        <p:nvPicPr>
          <p:cNvPr id="5" name="Picture 4">
            <a:extLst>
              <a:ext uri="{FF2B5EF4-FFF2-40B4-BE49-F238E27FC236}">
                <a16:creationId xmlns:a16="http://schemas.microsoft.com/office/drawing/2014/main" id="{F2AD2CA9-8727-7C6A-EC70-B5AFB33F0627}"/>
              </a:ext>
            </a:extLst>
          </p:cNvPr>
          <p:cNvPicPr>
            <a:picLocks noChangeAspect="1"/>
          </p:cNvPicPr>
          <p:nvPr/>
        </p:nvPicPr>
        <p:blipFill>
          <a:blip r:embed="rId2"/>
          <a:stretch>
            <a:fillRect/>
          </a:stretch>
        </p:blipFill>
        <p:spPr>
          <a:xfrm>
            <a:off x="5868040" y="1371598"/>
            <a:ext cx="6227543" cy="4503355"/>
          </a:xfrm>
          <a:prstGeom prst="rect">
            <a:avLst/>
          </a:prstGeom>
          <a:ln w="3175">
            <a:solidFill>
              <a:schemeClr val="tx1"/>
            </a:solidFill>
          </a:ln>
        </p:spPr>
      </p:pic>
    </p:spTree>
    <p:extLst>
      <p:ext uri="{BB962C8B-B14F-4D97-AF65-F5344CB8AC3E}">
        <p14:creationId xmlns:p14="http://schemas.microsoft.com/office/powerpoint/2010/main" val="426528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p:txBody>
          <a:bodyPr>
            <a:normAutofit/>
          </a:bodyPr>
          <a:lstStyle/>
          <a:p>
            <a:r>
              <a:rPr lang="en-US" sz="2400" dirty="0"/>
              <a:t>You will then be presented with a screen that shows you have submitted your self-nomination, or, if you nominated someone else, the banner would show that your nomination has been submitted, and that the nominee will receive an email to confirm their nomination:</a:t>
            </a:r>
          </a:p>
        </p:txBody>
      </p:sp>
      <p:pic>
        <p:nvPicPr>
          <p:cNvPr id="5" name="Picture 4">
            <a:extLst>
              <a:ext uri="{FF2B5EF4-FFF2-40B4-BE49-F238E27FC236}">
                <a16:creationId xmlns:a16="http://schemas.microsoft.com/office/drawing/2014/main" id="{A222745B-796F-B999-F043-72DBD1FE7857}"/>
              </a:ext>
            </a:extLst>
          </p:cNvPr>
          <p:cNvPicPr>
            <a:picLocks noChangeAspect="1"/>
          </p:cNvPicPr>
          <p:nvPr/>
        </p:nvPicPr>
        <p:blipFill>
          <a:blip r:embed="rId2"/>
          <a:stretch>
            <a:fillRect/>
          </a:stretch>
        </p:blipFill>
        <p:spPr>
          <a:xfrm>
            <a:off x="141193" y="2996712"/>
            <a:ext cx="12050807" cy="3496163"/>
          </a:xfrm>
          <a:prstGeom prst="rect">
            <a:avLst/>
          </a:prstGeom>
        </p:spPr>
      </p:pic>
    </p:spTree>
    <p:extLst>
      <p:ext uri="{BB962C8B-B14F-4D97-AF65-F5344CB8AC3E}">
        <p14:creationId xmlns:p14="http://schemas.microsoft.com/office/powerpoint/2010/main" val="35163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5AD5-2657-1F53-7958-C31B157244EB}"/>
              </a:ext>
            </a:extLst>
          </p:cNvPr>
          <p:cNvSpPr>
            <a:spLocks noGrp="1"/>
          </p:cNvSpPr>
          <p:nvPr>
            <p:ph type="title"/>
          </p:nvPr>
        </p:nvSpPr>
        <p:spPr/>
        <p:txBody>
          <a:bodyPr/>
          <a:lstStyle/>
          <a:p>
            <a:r>
              <a:rPr lang="en-US" dirty="0"/>
              <a:t>Nominations – Process Overview</a:t>
            </a:r>
          </a:p>
        </p:txBody>
      </p:sp>
      <p:sp>
        <p:nvSpPr>
          <p:cNvPr id="3" name="Content Placeholder 2">
            <a:extLst>
              <a:ext uri="{FF2B5EF4-FFF2-40B4-BE49-F238E27FC236}">
                <a16:creationId xmlns:a16="http://schemas.microsoft.com/office/drawing/2014/main" id="{D62EBE42-DE78-1F82-E922-90AE68095B32}"/>
              </a:ext>
            </a:extLst>
          </p:cNvPr>
          <p:cNvSpPr>
            <a:spLocks noGrp="1"/>
          </p:cNvSpPr>
          <p:nvPr>
            <p:ph idx="1"/>
          </p:nvPr>
        </p:nvSpPr>
        <p:spPr/>
        <p:txBody>
          <a:bodyPr>
            <a:normAutofit/>
          </a:bodyPr>
          <a:lstStyle/>
          <a:p>
            <a:r>
              <a:rPr lang="en-US" sz="2800" dirty="0"/>
              <a:t>These charts (which are also available in the tool) show the workflow of the steps in the process and who is responsible for each step.</a:t>
            </a:r>
          </a:p>
          <a:p>
            <a:pPr marL="0" indent="0">
              <a:buNone/>
            </a:pPr>
            <a:endParaRPr lang="en-US" sz="2800" dirty="0"/>
          </a:p>
        </p:txBody>
      </p:sp>
      <p:pic>
        <p:nvPicPr>
          <p:cNvPr id="4" name="Picture 2">
            <a:extLst>
              <a:ext uri="{FF2B5EF4-FFF2-40B4-BE49-F238E27FC236}">
                <a16:creationId xmlns:a16="http://schemas.microsoft.com/office/drawing/2014/main" id="{28CB8446-5A20-DAAD-C12C-6C164C29C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723" y="2686850"/>
            <a:ext cx="4964348" cy="3710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A1282A-FF7D-2650-08AC-7F7822AD44F3}"/>
              </a:ext>
            </a:extLst>
          </p:cNvPr>
          <p:cNvPicPr>
            <a:picLocks noChangeAspect="1"/>
          </p:cNvPicPr>
          <p:nvPr/>
        </p:nvPicPr>
        <p:blipFill>
          <a:blip r:embed="rId3"/>
          <a:stretch>
            <a:fillRect/>
          </a:stretch>
        </p:blipFill>
        <p:spPr>
          <a:xfrm>
            <a:off x="737532" y="2686851"/>
            <a:ext cx="5930130" cy="3710375"/>
          </a:xfrm>
          <a:prstGeom prst="rect">
            <a:avLst/>
          </a:prstGeom>
          <a:ln w="3175">
            <a:solidFill>
              <a:schemeClr val="tx1"/>
            </a:solidFill>
          </a:ln>
        </p:spPr>
      </p:pic>
    </p:spTree>
    <p:extLst>
      <p:ext uri="{BB962C8B-B14F-4D97-AF65-F5344CB8AC3E}">
        <p14:creationId xmlns:p14="http://schemas.microsoft.com/office/powerpoint/2010/main" val="3618645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p:txBody>
          <a:bodyPr>
            <a:normAutofit/>
          </a:bodyPr>
          <a:lstStyle/>
          <a:p>
            <a:r>
              <a:rPr lang="en-US" sz="3200" dirty="0"/>
              <a:t>The email you (or your nominee) receive will look similar to this:</a:t>
            </a:r>
          </a:p>
        </p:txBody>
      </p:sp>
      <p:pic>
        <p:nvPicPr>
          <p:cNvPr id="6" name="Picture 5">
            <a:extLst>
              <a:ext uri="{FF2B5EF4-FFF2-40B4-BE49-F238E27FC236}">
                <a16:creationId xmlns:a16="http://schemas.microsoft.com/office/drawing/2014/main" id="{1A53C522-9FA6-BE25-6F76-45482BD5EE7A}"/>
              </a:ext>
            </a:extLst>
          </p:cNvPr>
          <p:cNvPicPr>
            <a:picLocks noChangeAspect="1"/>
          </p:cNvPicPr>
          <p:nvPr/>
        </p:nvPicPr>
        <p:blipFill>
          <a:blip r:embed="rId2"/>
          <a:stretch>
            <a:fillRect/>
          </a:stretch>
        </p:blipFill>
        <p:spPr>
          <a:xfrm>
            <a:off x="2628698" y="2313941"/>
            <a:ext cx="6649378" cy="4544059"/>
          </a:xfrm>
          <a:prstGeom prst="rect">
            <a:avLst/>
          </a:prstGeom>
          <a:ln w="3175">
            <a:solidFill>
              <a:schemeClr val="tx1"/>
            </a:solidFill>
          </a:ln>
        </p:spPr>
      </p:pic>
    </p:spTree>
    <p:extLst>
      <p:ext uri="{BB962C8B-B14F-4D97-AF65-F5344CB8AC3E}">
        <p14:creationId xmlns:p14="http://schemas.microsoft.com/office/powerpoint/2010/main" val="2279982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AADB-9424-F8AD-E1F5-DFBE100B8DC2}"/>
              </a:ext>
            </a:extLst>
          </p:cNvPr>
          <p:cNvSpPr>
            <a:spLocks noGrp="1"/>
          </p:cNvSpPr>
          <p:nvPr>
            <p:ph type="title"/>
          </p:nvPr>
        </p:nvSpPr>
        <p:spPr/>
        <p:txBody>
          <a:bodyPr>
            <a:normAutofit fontScale="90000"/>
          </a:bodyPr>
          <a:lstStyle/>
          <a:p>
            <a:r>
              <a:rPr lang="en-US" sz="4000" dirty="0"/>
              <a:t>Nominations by Members</a:t>
            </a:r>
            <a:br>
              <a:rPr lang="en-US" sz="4000" dirty="0"/>
            </a:br>
            <a:r>
              <a:rPr lang="en-US" sz="2700" dirty="0"/>
              <a:t>Responsible: Members of the OU</a:t>
            </a:r>
            <a:endParaRPr lang="en-US" sz="4000" dirty="0"/>
          </a:p>
        </p:txBody>
      </p:sp>
      <p:sp>
        <p:nvSpPr>
          <p:cNvPr id="3" name="Content Placeholder 2">
            <a:extLst>
              <a:ext uri="{FF2B5EF4-FFF2-40B4-BE49-F238E27FC236}">
                <a16:creationId xmlns:a16="http://schemas.microsoft.com/office/drawing/2014/main" id="{840A85CF-3A4A-B407-30CE-AC192A0BF732}"/>
              </a:ext>
            </a:extLst>
          </p:cNvPr>
          <p:cNvSpPr>
            <a:spLocks noGrp="1"/>
          </p:cNvSpPr>
          <p:nvPr>
            <p:ph idx="1"/>
          </p:nvPr>
        </p:nvSpPr>
        <p:spPr>
          <a:xfrm>
            <a:off x="838200" y="1371598"/>
            <a:ext cx="4690228" cy="4933555"/>
          </a:xfrm>
        </p:spPr>
        <p:txBody>
          <a:bodyPr>
            <a:normAutofit/>
          </a:bodyPr>
          <a:lstStyle/>
          <a:p>
            <a:r>
              <a:rPr lang="en-US" sz="2400" dirty="0"/>
              <a:t>If at any point you want to come back to your bio and position statement to edit it or add it (if you did not do so in the first step), sign into the tool and click on the yellow “My Nomination” button.</a:t>
            </a:r>
          </a:p>
        </p:txBody>
      </p:sp>
      <p:pic>
        <p:nvPicPr>
          <p:cNvPr id="6" name="Picture 5">
            <a:extLst>
              <a:ext uri="{FF2B5EF4-FFF2-40B4-BE49-F238E27FC236}">
                <a16:creationId xmlns:a16="http://schemas.microsoft.com/office/drawing/2014/main" id="{452D403A-10B7-6EAA-70B9-3E208A7F0808}"/>
              </a:ext>
            </a:extLst>
          </p:cNvPr>
          <p:cNvPicPr>
            <a:picLocks noChangeAspect="1"/>
          </p:cNvPicPr>
          <p:nvPr/>
        </p:nvPicPr>
        <p:blipFill>
          <a:blip r:embed="rId2"/>
          <a:stretch>
            <a:fillRect/>
          </a:stretch>
        </p:blipFill>
        <p:spPr>
          <a:xfrm>
            <a:off x="5528428" y="1371598"/>
            <a:ext cx="6564507" cy="3117708"/>
          </a:xfrm>
          <a:prstGeom prst="rect">
            <a:avLst/>
          </a:prstGeom>
          <a:ln w="3175">
            <a:solidFill>
              <a:schemeClr val="tx1"/>
            </a:solidFill>
          </a:ln>
        </p:spPr>
      </p:pic>
    </p:spTree>
    <p:extLst>
      <p:ext uri="{BB962C8B-B14F-4D97-AF65-F5344CB8AC3E}">
        <p14:creationId xmlns:p14="http://schemas.microsoft.com/office/powerpoint/2010/main" val="500649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A2E3-08DE-2617-88D1-DF1C9E61637E}"/>
              </a:ext>
            </a:extLst>
          </p:cNvPr>
          <p:cNvSpPr>
            <a:spLocks noGrp="1"/>
          </p:cNvSpPr>
          <p:nvPr>
            <p:ph type="title"/>
          </p:nvPr>
        </p:nvSpPr>
        <p:spPr/>
        <p:txBody>
          <a:bodyPr>
            <a:normAutofit/>
          </a:bodyPr>
          <a:lstStyle/>
          <a:p>
            <a:r>
              <a:rPr kumimoji="0" lang="en-US" sz="5400" b="1" i="0" u="none" strike="noStrike" kern="1200" cap="none" spc="0" normalizeH="0" baseline="0" noProof="0" dirty="0">
                <a:ln>
                  <a:noFill/>
                </a:ln>
                <a:solidFill>
                  <a:srgbClr val="00629B"/>
                </a:solidFill>
                <a:effectLst/>
                <a:uLnTx/>
                <a:uFillTx/>
                <a:latin typeface="Calibri" charset="0"/>
                <a:cs typeface="Calibri" charset="0"/>
              </a:rPr>
              <a:t>Announce First Slate of Candidates</a:t>
            </a:r>
            <a:endParaRPr lang="en-US" sz="9600" dirty="0"/>
          </a:p>
        </p:txBody>
      </p:sp>
      <p:sp>
        <p:nvSpPr>
          <p:cNvPr id="3" name="Text Placeholder 2">
            <a:extLst>
              <a:ext uri="{FF2B5EF4-FFF2-40B4-BE49-F238E27FC236}">
                <a16:creationId xmlns:a16="http://schemas.microsoft.com/office/drawing/2014/main" id="{C97F09F1-AD2B-89A9-C8CD-D04711102235}"/>
              </a:ext>
            </a:extLst>
          </p:cNvPr>
          <p:cNvSpPr>
            <a:spLocks noGrp="1"/>
          </p:cNvSpPr>
          <p:nvPr>
            <p:ph type="body" idx="1"/>
          </p:nvPr>
        </p:nvSpPr>
        <p:spPr/>
        <p:txBody>
          <a:bodyPr/>
          <a:lstStyle/>
          <a:p>
            <a:r>
              <a:rPr lang="en-US" b="1" dirty="0"/>
              <a:t>Responsible: Election Committee Member(s)</a:t>
            </a:r>
          </a:p>
        </p:txBody>
      </p:sp>
    </p:spTree>
    <p:extLst>
      <p:ext uri="{BB962C8B-B14F-4D97-AF65-F5344CB8AC3E}">
        <p14:creationId xmlns:p14="http://schemas.microsoft.com/office/powerpoint/2010/main" val="196361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000" dirty="0"/>
              <a:t>Once the Nominations Deadline has passed (based on the timeline entered earlier) and members have completed their nominations, log in to </a:t>
            </a:r>
            <a:r>
              <a:rPr lang="en-US" sz="2000" dirty="0">
                <a:hlinkClick r:id="rId2"/>
              </a:rPr>
              <a:t>https://nominations.vtools.ieee.org</a:t>
            </a:r>
            <a:r>
              <a:rPr lang="en-US" sz="2000" dirty="0"/>
              <a:t> using your IEEE Account. </a:t>
            </a:r>
          </a:p>
          <a:p>
            <a:r>
              <a:rPr lang="en-US" sz="2000" dirty="0"/>
              <a:t>Click the red button that says “Administer” next to your Section name and click on “Nominees” in the menu on the left. </a:t>
            </a:r>
            <a:r>
              <a:rPr lang="en-US" sz="2000" b="1" dirty="0"/>
              <a:t>Note: </a:t>
            </a:r>
            <a:r>
              <a:rPr lang="en-US" sz="2000" dirty="0"/>
              <a:t>You may see a message at the top of the screen showing that the First Slate of Candidates is ready to be announced (if it hasn’t already been done).</a:t>
            </a:r>
          </a:p>
        </p:txBody>
      </p:sp>
      <p:pic>
        <p:nvPicPr>
          <p:cNvPr id="5" name="Picture 4">
            <a:extLst>
              <a:ext uri="{FF2B5EF4-FFF2-40B4-BE49-F238E27FC236}">
                <a16:creationId xmlns:a16="http://schemas.microsoft.com/office/drawing/2014/main" id="{65941867-CE1B-0D2A-42CF-1DC392A7FA65}"/>
              </a:ext>
            </a:extLst>
          </p:cNvPr>
          <p:cNvPicPr>
            <a:picLocks noChangeAspect="1"/>
          </p:cNvPicPr>
          <p:nvPr/>
        </p:nvPicPr>
        <p:blipFill>
          <a:blip r:embed="rId3"/>
          <a:stretch>
            <a:fillRect/>
          </a:stretch>
        </p:blipFill>
        <p:spPr>
          <a:xfrm>
            <a:off x="2523626" y="3351991"/>
            <a:ext cx="7144747" cy="2953162"/>
          </a:xfrm>
          <a:prstGeom prst="rect">
            <a:avLst/>
          </a:prstGeom>
          <a:ln w="3175">
            <a:solidFill>
              <a:schemeClr val="tx1"/>
            </a:solidFill>
          </a:ln>
        </p:spPr>
      </p:pic>
    </p:spTree>
    <p:extLst>
      <p:ext uri="{BB962C8B-B14F-4D97-AF65-F5344CB8AC3E}">
        <p14:creationId xmlns:p14="http://schemas.microsoft.com/office/powerpoint/2010/main" val="186684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fontScale="62500" lnSpcReduction="20000"/>
          </a:bodyPr>
          <a:lstStyle/>
          <a:p>
            <a:pPr>
              <a:lnSpc>
                <a:spcPct val="120000"/>
              </a:lnSpc>
              <a:spcBef>
                <a:spcPts val="600"/>
              </a:spcBef>
            </a:pPr>
            <a:r>
              <a:rPr lang="en-US" dirty="0"/>
              <a:t>In the menu on the left, click on “Nominees”</a:t>
            </a:r>
          </a:p>
          <a:p>
            <a:pPr>
              <a:lnSpc>
                <a:spcPct val="120000"/>
              </a:lnSpc>
              <a:spcBef>
                <a:spcPts val="600"/>
              </a:spcBef>
            </a:pPr>
            <a:r>
              <a:rPr lang="en-US" dirty="0"/>
              <a:t>You will see the list of Nominees towards the bottom of the screen, and the button to Announce First Slate of Candidates. </a:t>
            </a:r>
          </a:p>
          <a:p>
            <a:pPr>
              <a:lnSpc>
                <a:spcPct val="120000"/>
              </a:lnSpc>
              <a:spcBef>
                <a:spcPts val="600"/>
              </a:spcBef>
            </a:pPr>
            <a:r>
              <a:rPr lang="en-US" dirty="0"/>
              <a:t>You may make any changes as needed, including selecting positions, or removing candidates from the ballot. If you need to update a candidate for any reason – either to add another position or update their bio/position statement – you may also do that here. </a:t>
            </a:r>
          </a:p>
          <a:p>
            <a:pPr>
              <a:lnSpc>
                <a:spcPct val="120000"/>
              </a:lnSpc>
              <a:spcBef>
                <a:spcPts val="600"/>
              </a:spcBef>
            </a:pPr>
            <a:r>
              <a:rPr lang="en-US" dirty="0"/>
              <a:t>Click the blue “Update” button to do so. </a:t>
            </a:r>
          </a:p>
          <a:p>
            <a:pPr>
              <a:lnSpc>
                <a:spcPct val="120000"/>
              </a:lnSpc>
              <a:spcBef>
                <a:spcPts val="600"/>
              </a:spcBef>
            </a:pPr>
            <a:r>
              <a:rPr lang="en-US" dirty="0"/>
              <a:t>If you need to remove candidates from the first slate, click the red “Remove” button. That candidate will move to the bottom of the page under “Deactivated Nominees.” </a:t>
            </a:r>
          </a:p>
          <a:p>
            <a:pPr>
              <a:lnSpc>
                <a:spcPct val="120000"/>
              </a:lnSpc>
              <a:spcBef>
                <a:spcPts val="600"/>
              </a:spcBef>
            </a:pPr>
            <a:r>
              <a:rPr lang="en-US" dirty="0"/>
              <a:t>If you would like to reactivate the candidate, simply click “Reactivate.”</a:t>
            </a:r>
          </a:p>
        </p:txBody>
      </p:sp>
    </p:spTree>
    <p:extLst>
      <p:ext uri="{BB962C8B-B14F-4D97-AF65-F5344CB8AC3E}">
        <p14:creationId xmlns:p14="http://schemas.microsoft.com/office/powerpoint/2010/main" val="2745185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pic>
        <p:nvPicPr>
          <p:cNvPr id="5" name="Picture 4">
            <a:extLst>
              <a:ext uri="{FF2B5EF4-FFF2-40B4-BE49-F238E27FC236}">
                <a16:creationId xmlns:a16="http://schemas.microsoft.com/office/drawing/2014/main" id="{217D4353-CDE9-702E-193D-A83BD266CAA2}"/>
              </a:ext>
            </a:extLst>
          </p:cNvPr>
          <p:cNvPicPr>
            <a:picLocks noChangeAspect="1"/>
          </p:cNvPicPr>
          <p:nvPr/>
        </p:nvPicPr>
        <p:blipFill>
          <a:blip r:embed="rId2"/>
          <a:stretch>
            <a:fillRect/>
          </a:stretch>
        </p:blipFill>
        <p:spPr>
          <a:xfrm>
            <a:off x="2413858" y="1363209"/>
            <a:ext cx="7364283" cy="5368043"/>
          </a:xfrm>
          <a:prstGeom prst="rect">
            <a:avLst/>
          </a:prstGeom>
          <a:ln w="3175">
            <a:solidFill>
              <a:schemeClr val="tx1"/>
            </a:solidFill>
          </a:ln>
        </p:spPr>
      </p:pic>
    </p:spTree>
    <p:extLst>
      <p:ext uri="{BB962C8B-B14F-4D97-AF65-F5344CB8AC3E}">
        <p14:creationId xmlns:p14="http://schemas.microsoft.com/office/powerpoint/2010/main" val="322997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a:xfrm>
            <a:off x="838200" y="1371598"/>
            <a:ext cx="5948494" cy="4933555"/>
          </a:xfrm>
        </p:spPr>
        <p:txBody>
          <a:bodyPr>
            <a:normAutofit/>
          </a:bodyPr>
          <a:lstStyle/>
          <a:p>
            <a:r>
              <a:rPr lang="en-US" sz="2400" dirty="0"/>
              <a:t>When you are ready to announce the first slate of candidates, click the button at the bottom of the page.</a:t>
            </a:r>
          </a:p>
          <a:p>
            <a:r>
              <a:rPr lang="en-US" sz="2400" b="1" dirty="0"/>
              <a:t>NOTE: </a:t>
            </a:r>
            <a:r>
              <a:rPr lang="en-US" sz="2400" dirty="0"/>
              <a:t>Your Section ExCom must review and approve the Slate of Candidates before sending the announcement. Click the checkbox at the top to confirm. </a:t>
            </a:r>
          </a:p>
          <a:p>
            <a:r>
              <a:rPr lang="en-US" sz="2400" dirty="0"/>
              <a:t>Click “Preview” at the bottom to see a preview of the message.</a:t>
            </a:r>
          </a:p>
        </p:txBody>
      </p:sp>
      <p:pic>
        <p:nvPicPr>
          <p:cNvPr id="6" name="Picture 5">
            <a:extLst>
              <a:ext uri="{FF2B5EF4-FFF2-40B4-BE49-F238E27FC236}">
                <a16:creationId xmlns:a16="http://schemas.microsoft.com/office/drawing/2014/main" id="{A4771F5C-2CAE-0BF8-9473-7DF4EC496E85}"/>
              </a:ext>
            </a:extLst>
          </p:cNvPr>
          <p:cNvPicPr>
            <a:picLocks noChangeAspect="1"/>
          </p:cNvPicPr>
          <p:nvPr/>
        </p:nvPicPr>
        <p:blipFill>
          <a:blip r:embed="rId2"/>
          <a:stretch>
            <a:fillRect/>
          </a:stretch>
        </p:blipFill>
        <p:spPr>
          <a:xfrm>
            <a:off x="6717112" y="1371598"/>
            <a:ext cx="5334745" cy="5040295"/>
          </a:xfrm>
          <a:prstGeom prst="rect">
            <a:avLst/>
          </a:prstGeom>
          <a:ln>
            <a:solidFill>
              <a:schemeClr val="tx1"/>
            </a:solidFill>
          </a:ln>
        </p:spPr>
      </p:pic>
    </p:spTree>
    <p:extLst>
      <p:ext uri="{BB962C8B-B14F-4D97-AF65-F5344CB8AC3E}">
        <p14:creationId xmlns:p14="http://schemas.microsoft.com/office/powerpoint/2010/main" val="9101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800" dirty="0"/>
              <a:t>If it looks good, click “Send.” You will now see that the announcement has gone out. It will show as “Submitted” until it is actually sent. Then it will show as “Sent.”</a:t>
            </a:r>
          </a:p>
        </p:txBody>
      </p:sp>
      <p:pic>
        <p:nvPicPr>
          <p:cNvPr id="5" name="Picture 4">
            <a:extLst>
              <a:ext uri="{FF2B5EF4-FFF2-40B4-BE49-F238E27FC236}">
                <a16:creationId xmlns:a16="http://schemas.microsoft.com/office/drawing/2014/main" id="{EC375F9D-1CD6-24F3-AE0A-95D509404C36}"/>
              </a:ext>
            </a:extLst>
          </p:cNvPr>
          <p:cNvPicPr>
            <a:picLocks noChangeAspect="1"/>
          </p:cNvPicPr>
          <p:nvPr/>
        </p:nvPicPr>
        <p:blipFill>
          <a:blip r:embed="rId2"/>
          <a:stretch>
            <a:fillRect/>
          </a:stretch>
        </p:blipFill>
        <p:spPr>
          <a:xfrm>
            <a:off x="1667437" y="2968408"/>
            <a:ext cx="8857125" cy="1739933"/>
          </a:xfrm>
          <a:prstGeom prst="rect">
            <a:avLst/>
          </a:prstGeom>
          <a:ln w="3175">
            <a:solidFill>
              <a:schemeClr val="tx1"/>
            </a:solidFill>
          </a:ln>
        </p:spPr>
      </p:pic>
    </p:spTree>
    <p:extLst>
      <p:ext uri="{BB962C8B-B14F-4D97-AF65-F5344CB8AC3E}">
        <p14:creationId xmlns:p14="http://schemas.microsoft.com/office/powerpoint/2010/main" val="146422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Announce First Slate of Candidates</a:t>
            </a:r>
            <a:br>
              <a:rPr lang="en-US" dirty="0"/>
            </a:br>
            <a:r>
              <a:rPr lang="en-US" sz="2700" dirty="0"/>
              <a:t>Responsible: Election Committee Member(s)</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800" dirty="0"/>
              <a:t>The banner at the top of the page will show that it is now accepting petitions.</a:t>
            </a:r>
          </a:p>
          <a:p>
            <a:r>
              <a:rPr lang="en-US" sz="2800" dirty="0"/>
              <a:t>You can now log out of the application.</a:t>
            </a:r>
          </a:p>
        </p:txBody>
      </p:sp>
      <p:pic>
        <p:nvPicPr>
          <p:cNvPr id="6" name="Picture 5">
            <a:extLst>
              <a:ext uri="{FF2B5EF4-FFF2-40B4-BE49-F238E27FC236}">
                <a16:creationId xmlns:a16="http://schemas.microsoft.com/office/drawing/2014/main" id="{B74EFA39-FAB0-5CC3-DD50-1D15BBC61D89}"/>
              </a:ext>
            </a:extLst>
          </p:cNvPr>
          <p:cNvPicPr>
            <a:picLocks noChangeAspect="1"/>
          </p:cNvPicPr>
          <p:nvPr/>
        </p:nvPicPr>
        <p:blipFill>
          <a:blip r:embed="rId2"/>
          <a:stretch>
            <a:fillRect/>
          </a:stretch>
        </p:blipFill>
        <p:spPr>
          <a:xfrm>
            <a:off x="2025659" y="2933106"/>
            <a:ext cx="8140682" cy="3464120"/>
          </a:xfrm>
          <a:prstGeom prst="rect">
            <a:avLst/>
          </a:prstGeom>
          <a:ln w="3175">
            <a:solidFill>
              <a:schemeClr val="tx1"/>
            </a:solidFill>
          </a:ln>
        </p:spPr>
      </p:pic>
    </p:spTree>
    <p:extLst>
      <p:ext uri="{BB962C8B-B14F-4D97-AF65-F5344CB8AC3E}">
        <p14:creationId xmlns:p14="http://schemas.microsoft.com/office/powerpoint/2010/main" val="722139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3C66-D509-2F91-95EE-61A1C6E6A0A8}"/>
              </a:ext>
            </a:extLst>
          </p:cNvPr>
          <p:cNvSpPr>
            <a:spLocks noGrp="1"/>
          </p:cNvSpPr>
          <p:nvPr>
            <p:ph type="title"/>
          </p:nvPr>
        </p:nvSpPr>
        <p:spPr/>
        <p:txBody>
          <a:bodyPr/>
          <a:lstStyle/>
          <a:p>
            <a:r>
              <a:rPr lang="en-US" dirty="0"/>
              <a:t>Petition Candidates</a:t>
            </a:r>
          </a:p>
        </p:txBody>
      </p:sp>
      <p:sp>
        <p:nvSpPr>
          <p:cNvPr id="3" name="Text Placeholder 2">
            <a:extLst>
              <a:ext uri="{FF2B5EF4-FFF2-40B4-BE49-F238E27FC236}">
                <a16:creationId xmlns:a16="http://schemas.microsoft.com/office/drawing/2014/main" id="{67FA4BBC-4F8D-1CBA-91A2-FC06ABF1DB7E}"/>
              </a:ext>
            </a:extLst>
          </p:cNvPr>
          <p:cNvSpPr>
            <a:spLocks noGrp="1"/>
          </p:cNvSpPr>
          <p:nvPr>
            <p:ph type="body" idx="1"/>
          </p:nvPr>
        </p:nvSpPr>
        <p:spPr/>
        <p:txBody>
          <a:bodyPr/>
          <a:lstStyle/>
          <a:p>
            <a:r>
              <a:rPr lang="en-US" b="1" dirty="0"/>
              <a:t>Responsible: Members of the OU</a:t>
            </a:r>
          </a:p>
        </p:txBody>
      </p:sp>
    </p:spTree>
    <p:extLst>
      <p:ext uri="{BB962C8B-B14F-4D97-AF65-F5344CB8AC3E}">
        <p14:creationId xmlns:p14="http://schemas.microsoft.com/office/powerpoint/2010/main" val="367220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10C7-32DF-7656-E550-3DD24349A369}"/>
              </a:ext>
            </a:extLst>
          </p:cNvPr>
          <p:cNvSpPr>
            <a:spLocks noGrp="1"/>
          </p:cNvSpPr>
          <p:nvPr>
            <p:ph type="title"/>
          </p:nvPr>
        </p:nvSpPr>
        <p:spPr/>
        <p:txBody>
          <a:bodyPr/>
          <a:lstStyle/>
          <a:p>
            <a:r>
              <a:rPr lang="en-US" dirty="0"/>
              <a:t>Creating a Nominations Process</a:t>
            </a:r>
          </a:p>
        </p:txBody>
      </p:sp>
      <p:sp>
        <p:nvSpPr>
          <p:cNvPr id="5" name="Text Placeholder 4">
            <a:extLst>
              <a:ext uri="{FF2B5EF4-FFF2-40B4-BE49-F238E27FC236}">
                <a16:creationId xmlns:a16="http://schemas.microsoft.com/office/drawing/2014/main" id="{BE4DA84B-AB26-55A3-86DE-91B2CE9272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8205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Petition Candidates</a:t>
            </a:r>
            <a:br>
              <a:rPr lang="en-US" dirty="0"/>
            </a:br>
            <a:r>
              <a:rPr lang="en-US" sz="2700" dirty="0"/>
              <a:t>Responsible: Members of the OU</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pPr>
              <a:lnSpc>
                <a:spcPct val="100000"/>
              </a:lnSpc>
              <a:spcBef>
                <a:spcPts val="600"/>
              </a:spcBef>
            </a:pPr>
            <a:r>
              <a:rPr lang="en-US" sz="2800" dirty="0"/>
              <a:t>The petition process serves as a “second chance” for members of the OU to nominate themselves for the positions that have been posted. </a:t>
            </a:r>
          </a:p>
          <a:p>
            <a:pPr>
              <a:lnSpc>
                <a:spcPct val="100000"/>
              </a:lnSpc>
              <a:spcBef>
                <a:spcPts val="600"/>
              </a:spcBef>
            </a:pPr>
            <a:r>
              <a:rPr lang="en-US" sz="2800" dirty="0"/>
              <a:t>This process happens only after the first slate of candidates has been announced, and members can only self-petition; they cannot petition for other members. </a:t>
            </a:r>
          </a:p>
          <a:p>
            <a:pPr>
              <a:lnSpc>
                <a:spcPct val="100000"/>
              </a:lnSpc>
              <a:spcBef>
                <a:spcPts val="600"/>
              </a:spcBef>
            </a:pPr>
            <a:r>
              <a:rPr lang="en-US" sz="2800" dirty="0"/>
              <a:t>Candidates who petition at this stage will need to gain signatures from other members of the Section in order to qualify as an eligible candidate. The number of signatures needed is a percentage based on the number of members in the Section. The larger the Section, the more signatures will be required.</a:t>
            </a:r>
          </a:p>
        </p:txBody>
      </p:sp>
    </p:spTree>
    <p:extLst>
      <p:ext uri="{BB962C8B-B14F-4D97-AF65-F5344CB8AC3E}">
        <p14:creationId xmlns:p14="http://schemas.microsoft.com/office/powerpoint/2010/main" val="3892771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Petition Candidates</a:t>
            </a:r>
            <a:br>
              <a:rPr lang="en-US" dirty="0"/>
            </a:br>
            <a:r>
              <a:rPr lang="en-US" sz="2700" dirty="0"/>
              <a:t>Responsible: Members of the OU</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800" dirty="0"/>
              <a:t>Log in to </a:t>
            </a:r>
            <a:r>
              <a:rPr lang="en-US" sz="2800" dirty="0">
                <a:hlinkClick r:id="rId2"/>
              </a:rPr>
              <a:t>https://nominations.vtools.ieee.org</a:t>
            </a:r>
            <a:r>
              <a:rPr lang="en-US" sz="2800" dirty="0"/>
              <a:t> using your IEEE Account.</a:t>
            </a:r>
          </a:p>
          <a:p>
            <a:r>
              <a:rPr lang="en-US" sz="2800" dirty="0"/>
              <a:t>Click the blue button that says “Accepting Petitions” next to your Section name.</a:t>
            </a:r>
          </a:p>
        </p:txBody>
      </p:sp>
      <p:pic>
        <p:nvPicPr>
          <p:cNvPr id="5" name="Picture 4">
            <a:extLst>
              <a:ext uri="{FF2B5EF4-FFF2-40B4-BE49-F238E27FC236}">
                <a16:creationId xmlns:a16="http://schemas.microsoft.com/office/drawing/2014/main" id="{E1E37BC7-2963-0A31-49D6-12B00A139E9A}"/>
              </a:ext>
            </a:extLst>
          </p:cNvPr>
          <p:cNvPicPr>
            <a:picLocks noChangeAspect="1"/>
          </p:cNvPicPr>
          <p:nvPr/>
        </p:nvPicPr>
        <p:blipFill>
          <a:blip r:embed="rId3"/>
          <a:stretch>
            <a:fillRect/>
          </a:stretch>
        </p:blipFill>
        <p:spPr>
          <a:xfrm>
            <a:off x="1963148" y="2884335"/>
            <a:ext cx="8114701" cy="3420818"/>
          </a:xfrm>
          <a:prstGeom prst="rect">
            <a:avLst/>
          </a:prstGeom>
          <a:ln>
            <a:solidFill>
              <a:schemeClr val="tx1"/>
            </a:solidFill>
          </a:ln>
        </p:spPr>
      </p:pic>
    </p:spTree>
    <p:extLst>
      <p:ext uri="{BB962C8B-B14F-4D97-AF65-F5344CB8AC3E}">
        <p14:creationId xmlns:p14="http://schemas.microsoft.com/office/powerpoint/2010/main" val="3587424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Petition Candidates</a:t>
            </a:r>
            <a:br>
              <a:rPr lang="en-US" dirty="0"/>
            </a:br>
            <a:r>
              <a:rPr lang="en-US" sz="2700" dirty="0"/>
              <a:t>Responsible: Members of the OU</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800" dirty="0"/>
              <a:t>Scroll to the bottom of the page and complete the Self-Petition Form. Click “Submit” once done.</a:t>
            </a:r>
          </a:p>
        </p:txBody>
      </p:sp>
      <p:pic>
        <p:nvPicPr>
          <p:cNvPr id="6" name="Picture 5">
            <a:extLst>
              <a:ext uri="{FF2B5EF4-FFF2-40B4-BE49-F238E27FC236}">
                <a16:creationId xmlns:a16="http://schemas.microsoft.com/office/drawing/2014/main" id="{B9F53930-C502-0345-C381-2BAD5227D3E6}"/>
              </a:ext>
            </a:extLst>
          </p:cNvPr>
          <p:cNvPicPr>
            <a:picLocks noChangeAspect="1"/>
          </p:cNvPicPr>
          <p:nvPr/>
        </p:nvPicPr>
        <p:blipFill>
          <a:blip r:embed="rId2"/>
          <a:stretch>
            <a:fillRect/>
          </a:stretch>
        </p:blipFill>
        <p:spPr>
          <a:xfrm>
            <a:off x="2731473" y="2467882"/>
            <a:ext cx="6729053" cy="4321489"/>
          </a:xfrm>
          <a:prstGeom prst="rect">
            <a:avLst/>
          </a:prstGeom>
        </p:spPr>
      </p:pic>
    </p:spTree>
    <p:extLst>
      <p:ext uri="{BB962C8B-B14F-4D97-AF65-F5344CB8AC3E}">
        <p14:creationId xmlns:p14="http://schemas.microsoft.com/office/powerpoint/2010/main" val="2065826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78B6-8B3E-85C6-E0C5-15E04E45203E}"/>
              </a:ext>
            </a:extLst>
          </p:cNvPr>
          <p:cNvSpPr>
            <a:spLocks noGrp="1"/>
          </p:cNvSpPr>
          <p:nvPr>
            <p:ph type="title"/>
          </p:nvPr>
        </p:nvSpPr>
        <p:spPr/>
        <p:txBody>
          <a:bodyPr>
            <a:normAutofit fontScale="90000"/>
          </a:bodyPr>
          <a:lstStyle/>
          <a:p>
            <a:r>
              <a:rPr lang="en-US" dirty="0"/>
              <a:t>Petition Candidates</a:t>
            </a:r>
            <a:br>
              <a:rPr lang="en-US" dirty="0"/>
            </a:br>
            <a:r>
              <a:rPr lang="en-US" sz="2700" dirty="0"/>
              <a:t>Responsible: Members of the OU</a:t>
            </a:r>
            <a:endParaRPr lang="en-US" dirty="0"/>
          </a:p>
        </p:txBody>
      </p:sp>
      <p:sp>
        <p:nvSpPr>
          <p:cNvPr id="3" name="Content Placeholder 2">
            <a:extLst>
              <a:ext uri="{FF2B5EF4-FFF2-40B4-BE49-F238E27FC236}">
                <a16:creationId xmlns:a16="http://schemas.microsoft.com/office/drawing/2014/main" id="{7F13E8F1-3DA5-7B0D-C50C-11965CEE6C68}"/>
              </a:ext>
            </a:extLst>
          </p:cNvPr>
          <p:cNvSpPr>
            <a:spLocks noGrp="1"/>
          </p:cNvSpPr>
          <p:nvPr>
            <p:ph idx="1"/>
          </p:nvPr>
        </p:nvSpPr>
        <p:spPr/>
        <p:txBody>
          <a:bodyPr>
            <a:normAutofit/>
          </a:bodyPr>
          <a:lstStyle/>
          <a:p>
            <a:r>
              <a:rPr lang="en-US" sz="2800" dirty="0"/>
              <a:t>On this same page, you can also sign petitions for members that may have already been submitted. </a:t>
            </a:r>
            <a:r>
              <a:rPr lang="en-US" sz="2800" b="1" dirty="0"/>
              <a:t>Note</a:t>
            </a:r>
            <a:r>
              <a:rPr lang="en-US" sz="2800" dirty="0"/>
              <a:t>: To sign petitions for other members, all you need to do is click “Sign.” You do not need to fill out any additional forms to sign a petition.</a:t>
            </a:r>
          </a:p>
          <a:p>
            <a:endParaRPr lang="en-US" sz="2800" dirty="0"/>
          </a:p>
          <a:p>
            <a:endParaRPr lang="en-US" sz="2800" dirty="0"/>
          </a:p>
          <a:p>
            <a:endParaRPr lang="en-US" sz="2800" dirty="0"/>
          </a:p>
          <a:p>
            <a:endParaRPr lang="en-US" sz="2800" dirty="0"/>
          </a:p>
          <a:p>
            <a:pPr marL="0" indent="0">
              <a:buNone/>
            </a:pPr>
            <a:endParaRPr lang="en-US" sz="2800" dirty="0"/>
          </a:p>
          <a:p>
            <a:r>
              <a:rPr lang="en-US" sz="2800" dirty="0"/>
              <a:t>You can now log out of the application.</a:t>
            </a:r>
          </a:p>
        </p:txBody>
      </p:sp>
      <p:pic>
        <p:nvPicPr>
          <p:cNvPr id="6" name="Picture 5">
            <a:extLst>
              <a:ext uri="{FF2B5EF4-FFF2-40B4-BE49-F238E27FC236}">
                <a16:creationId xmlns:a16="http://schemas.microsoft.com/office/drawing/2014/main" id="{2405683B-C12D-5554-C509-701471126B3E}"/>
              </a:ext>
            </a:extLst>
          </p:cNvPr>
          <p:cNvPicPr>
            <a:picLocks noChangeAspect="1"/>
          </p:cNvPicPr>
          <p:nvPr/>
        </p:nvPicPr>
        <p:blipFill>
          <a:blip r:embed="rId2"/>
          <a:stretch>
            <a:fillRect/>
          </a:stretch>
        </p:blipFill>
        <p:spPr>
          <a:xfrm>
            <a:off x="1196298" y="3052493"/>
            <a:ext cx="8943727" cy="2078472"/>
          </a:xfrm>
          <a:prstGeom prst="rect">
            <a:avLst/>
          </a:prstGeom>
          <a:ln>
            <a:solidFill>
              <a:schemeClr val="tx1"/>
            </a:solidFill>
          </a:ln>
        </p:spPr>
      </p:pic>
    </p:spTree>
    <p:extLst>
      <p:ext uri="{BB962C8B-B14F-4D97-AF65-F5344CB8AC3E}">
        <p14:creationId xmlns:p14="http://schemas.microsoft.com/office/powerpoint/2010/main" val="362603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40BE-9AEC-F11E-C2B5-E783627E1B3F}"/>
              </a:ext>
            </a:extLst>
          </p:cNvPr>
          <p:cNvSpPr>
            <a:spLocks noGrp="1"/>
          </p:cNvSpPr>
          <p:nvPr>
            <p:ph type="title"/>
          </p:nvPr>
        </p:nvSpPr>
        <p:spPr/>
        <p:txBody>
          <a:bodyPr>
            <a:normAutofit/>
          </a:bodyPr>
          <a:lstStyle/>
          <a:p>
            <a:r>
              <a:rPr lang="en-US" sz="5400" dirty="0"/>
              <a:t>Announce Final Slate of Candidates</a:t>
            </a:r>
          </a:p>
        </p:txBody>
      </p:sp>
      <p:sp>
        <p:nvSpPr>
          <p:cNvPr id="3" name="Text Placeholder 2">
            <a:extLst>
              <a:ext uri="{FF2B5EF4-FFF2-40B4-BE49-F238E27FC236}">
                <a16:creationId xmlns:a16="http://schemas.microsoft.com/office/drawing/2014/main" id="{DD11CAF9-1E65-40DA-7DAD-AEFF3276088A}"/>
              </a:ext>
            </a:extLst>
          </p:cNvPr>
          <p:cNvSpPr>
            <a:spLocks noGrp="1"/>
          </p:cNvSpPr>
          <p:nvPr>
            <p:ph type="body" idx="1"/>
          </p:nvPr>
        </p:nvSpPr>
        <p:spPr/>
        <p:txBody>
          <a:bodyPr/>
          <a:lstStyle/>
          <a:p>
            <a:r>
              <a:rPr lang="en-US" b="1" dirty="0"/>
              <a:t>Responsible: Election Committee Member(s)</a:t>
            </a:r>
          </a:p>
        </p:txBody>
      </p:sp>
    </p:spTree>
    <p:extLst>
      <p:ext uri="{BB962C8B-B14F-4D97-AF65-F5344CB8AC3E}">
        <p14:creationId xmlns:p14="http://schemas.microsoft.com/office/powerpoint/2010/main" val="655365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a:xfrm>
            <a:off x="838200" y="1371598"/>
            <a:ext cx="4270695" cy="4933555"/>
          </a:xfrm>
        </p:spPr>
        <p:txBody>
          <a:bodyPr>
            <a:normAutofit/>
          </a:bodyPr>
          <a:lstStyle/>
          <a:p>
            <a:r>
              <a:rPr lang="en-US" sz="2000" dirty="0"/>
              <a:t>Once the petition deadline has been reached, the Election Committee can review and announce the final slate of candidates.</a:t>
            </a:r>
          </a:p>
          <a:p>
            <a:r>
              <a:rPr lang="en-US" sz="2000" dirty="0"/>
              <a:t>Log in to </a:t>
            </a:r>
            <a:r>
              <a:rPr lang="en-US" sz="2000" dirty="0">
                <a:hlinkClick r:id="rId2"/>
              </a:rPr>
              <a:t>https://nominations.vtools.ieee.org</a:t>
            </a:r>
            <a:r>
              <a:rPr lang="en-US" sz="2000" dirty="0"/>
              <a:t> using your IEEE Account. Click the red button labeled “Administer” next to your Section name and select “Candidates” from the menu on the left.</a:t>
            </a:r>
          </a:p>
        </p:txBody>
      </p:sp>
      <p:pic>
        <p:nvPicPr>
          <p:cNvPr id="6" name="Picture 5">
            <a:extLst>
              <a:ext uri="{FF2B5EF4-FFF2-40B4-BE49-F238E27FC236}">
                <a16:creationId xmlns:a16="http://schemas.microsoft.com/office/drawing/2014/main" id="{2AF394A0-7490-9297-A82D-7B2DDC285A79}"/>
              </a:ext>
            </a:extLst>
          </p:cNvPr>
          <p:cNvPicPr>
            <a:picLocks noChangeAspect="1"/>
          </p:cNvPicPr>
          <p:nvPr/>
        </p:nvPicPr>
        <p:blipFill>
          <a:blip r:embed="rId3"/>
          <a:stretch>
            <a:fillRect/>
          </a:stretch>
        </p:blipFill>
        <p:spPr>
          <a:xfrm>
            <a:off x="5357229" y="1468275"/>
            <a:ext cx="6729053" cy="3611345"/>
          </a:xfrm>
          <a:prstGeom prst="rect">
            <a:avLst/>
          </a:prstGeom>
          <a:ln>
            <a:solidFill>
              <a:schemeClr val="tx1"/>
            </a:solidFill>
          </a:ln>
        </p:spPr>
      </p:pic>
    </p:spTree>
    <p:extLst>
      <p:ext uri="{BB962C8B-B14F-4D97-AF65-F5344CB8AC3E}">
        <p14:creationId xmlns:p14="http://schemas.microsoft.com/office/powerpoint/2010/main" val="1870230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a:xfrm>
            <a:off x="838200" y="1371598"/>
            <a:ext cx="4906289" cy="4933555"/>
          </a:xfrm>
        </p:spPr>
        <p:txBody>
          <a:bodyPr>
            <a:normAutofit/>
          </a:bodyPr>
          <a:lstStyle/>
          <a:p>
            <a:r>
              <a:rPr lang="en-US" sz="2000" dirty="0"/>
              <a:t>You will be shown the list of candidates, and that the process is in the “Reviewing Petitions” phase. The first slate of candidates will be shown at the top of the page, and any petitions that were submitted will be at the bottom. </a:t>
            </a:r>
          </a:p>
          <a:p>
            <a:r>
              <a:rPr lang="en-US" sz="2000" dirty="0"/>
              <a:t>The page will also show whether the petition candidates are eligible or not. Ineligible candidates did not obtain the required number of signatures and are therefore not an eligible candidate for the ballot. You will not be able to select them for the Final Slate.</a:t>
            </a:r>
          </a:p>
        </p:txBody>
      </p:sp>
      <p:pic>
        <p:nvPicPr>
          <p:cNvPr id="5" name="Picture 4">
            <a:extLst>
              <a:ext uri="{FF2B5EF4-FFF2-40B4-BE49-F238E27FC236}">
                <a16:creationId xmlns:a16="http://schemas.microsoft.com/office/drawing/2014/main" id="{1CED2164-C3B0-BE39-CFBD-1CEA83FDBE71}"/>
              </a:ext>
            </a:extLst>
          </p:cNvPr>
          <p:cNvPicPr>
            <a:picLocks noChangeAspect="1"/>
          </p:cNvPicPr>
          <p:nvPr/>
        </p:nvPicPr>
        <p:blipFill>
          <a:blip r:embed="rId2"/>
          <a:stretch>
            <a:fillRect/>
          </a:stretch>
        </p:blipFill>
        <p:spPr>
          <a:xfrm>
            <a:off x="5744489" y="1371598"/>
            <a:ext cx="6373980" cy="3775891"/>
          </a:xfrm>
          <a:prstGeom prst="rect">
            <a:avLst/>
          </a:prstGeom>
          <a:ln>
            <a:solidFill>
              <a:schemeClr val="tx1"/>
            </a:solidFill>
          </a:ln>
        </p:spPr>
      </p:pic>
    </p:spTree>
    <p:extLst>
      <p:ext uri="{BB962C8B-B14F-4D97-AF65-F5344CB8AC3E}">
        <p14:creationId xmlns:p14="http://schemas.microsoft.com/office/powerpoint/2010/main" val="400445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400" dirty="0"/>
              <a:t>For the candidates who are eligible, select the Final Slate position in the Final Slate column. You do not have to select the same position from the first slate, but you must select at least one position before proceeding. To select multiple positions, hold </a:t>
            </a:r>
            <a:r>
              <a:rPr lang="en-US" sz="2400" dirty="0" err="1"/>
              <a:t>Ctrl+click</a:t>
            </a:r>
            <a:r>
              <a:rPr lang="en-US" sz="2400" dirty="0"/>
              <a:t> (PC) or </a:t>
            </a:r>
            <a:r>
              <a:rPr lang="en-US" sz="2400" dirty="0" err="1"/>
              <a:t>Cmd+click</a:t>
            </a:r>
            <a:r>
              <a:rPr lang="en-US" sz="2400" dirty="0"/>
              <a:t> (Mac).</a:t>
            </a:r>
          </a:p>
        </p:txBody>
      </p:sp>
      <p:pic>
        <p:nvPicPr>
          <p:cNvPr id="6" name="Picture 5">
            <a:extLst>
              <a:ext uri="{FF2B5EF4-FFF2-40B4-BE49-F238E27FC236}">
                <a16:creationId xmlns:a16="http://schemas.microsoft.com/office/drawing/2014/main" id="{4EBC5BC8-9252-E97A-1A5D-22CBE2D1AED1}"/>
              </a:ext>
            </a:extLst>
          </p:cNvPr>
          <p:cNvPicPr>
            <a:picLocks noChangeAspect="1"/>
          </p:cNvPicPr>
          <p:nvPr/>
        </p:nvPicPr>
        <p:blipFill>
          <a:blip r:embed="rId2"/>
          <a:stretch>
            <a:fillRect/>
          </a:stretch>
        </p:blipFill>
        <p:spPr>
          <a:xfrm>
            <a:off x="3008603" y="2912246"/>
            <a:ext cx="6174794" cy="3801872"/>
          </a:xfrm>
          <a:prstGeom prst="rect">
            <a:avLst/>
          </a:prstGeom>
          <a:ln>
            <a:solidFill>
              <a:schemeClr val="tx1"/>
            </a:solidFill>
          </a:ln>
        </p:spPr>
      </p:pic>
    </p:spTree>
    <p:extLst>
      <p:ext uri="{BB962C8B-B14F-4D97-AF65-F5344CB8AC3E}">
        <p14:creationId xmlns:p14="http://schemas.microsoft.com/office/powerpoint/2010/main" val="1655070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800" dirty="0"/>
              <a:t>When the final slate of candidates is ready, click the button at the bottom of the page to Announce the Final Slate of Candidates.</a:t>
            </a:r>
          </a:p>
        </p:txBody>
      </p:sp>
      <p:pic>
        <p:nvPicPr>
          <p:cNvPr id="5" name="Picture 4">
            <a:extLst>
              <a:ext uri="{FF2B5EF4-FFF2-40B4-BE49-F238E27FC236}">
                <a16:creationId xmlns:a16="http://schemas.microsoft.com/office/drawing/2014/main" id="{23959583-1DF2-ECC9-8BD7-3B6F2C931CBD}"/>
              </a:ext>
            </a:extLst>
          </p:cNvPr>
          <p:cNvPicPr>
            <a:picLocks noChangeAspect="1"/>
          </p:cNvPicPr>
          <p:nvPr/>
        </p:nvPicPr>
        <p:blipFill>
          <a:blip r:embed="rId2"/>
          <a:stretch>
            <a:fillRect/>
          </a:stretch>
        </p:blipFill>
        <p:spPr>
          <a:xfrm>
            <a:off x="1691972" y="2917067"/>
            <a:ext cx="8069825" cy="2960248"/>
          </a:xfrm>
          <a:prstGeom prst="rect">
            <a:avLst/>
          </a:prstGeom>
          <a:ln>
            <a:solidFill>
              <a:schemeClr val="tx1"/>
            </a:solidFill>
          </a:ln>
        </p:spPr>
      </p:pic>
    </p:spTree>
    <p:extLst>
      <p:ext uri="{BB962C8B-B14F-4D97-AF65-F5344CB8AC3E}">
        <p14:creationId xmlns:p14="http://schemas.microsoft.com/office/powerpoint/2010/main" val="3220707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400" b="1" dirty="0"/>
              <a:t>NOTE! </a:t>
            </a:r>
            <a:r>
              <a:rPr lang="en-US" sz="2400" dirty="0"/>
              <a:t>If you have any positions on your ballot that have only one candidate, approval from the respective Region Director is required. </a:t>
            </a:r>
          </a:p>
          <a:p>
            <a:r>
              <a:rPr lang="en-US" sz="2400" dirty="0"/>
              <a:t>A popup modal will appear allowing you to request approval for your ballot.</a:t>
            </a:r>
          </a:p>
          <a:p>
            <a:r>
              <a:rPr lang="en-US" sz="2400" dirty="0"/>
              <a:t>Click the button to do so.</a:t>
            </a:r>
          </a:p>
        </p:txBody>
      </p:sp>
      <p:pic>
        <p:nvPicPr>
          <p:cNvPr id="6" name="Picture 5">
            <a:extLst>
              <a:ext uri="{FF2B5EF4-FFF2-40B4-BE49-F238E27FC236}">
                <a16:creationId xmlns:a16="http://schemas.microsoft.com/office/drawing/2014/main" id="{AEBC52A0-249D-F596-8AD1-46EF214465D1}"/>
              </a:ext>
            </a:extLst>
          </p:cNvPr>
          <p:cNvPicPr>
            <a:picLocks noChangeAspect="1"/>
          </p:cNvPicPr>
          <p:nvPr/>
        </p:nvPicPr>
        <p:blipFill>
          <a:blip r:embed="rId2"/>
          <a:stretch>
            <a:fillRect/>
          </a:stretch>
        </p:blipFill>
        <p:spPr>
          <a:xfrm>
            <a:off x="2155563" y="3515281"/>
            <a:ext cx="7880873" cy="2487868"/>
          </a:xfrm>
          <a:prstGeom prst="rect">
            <a:avLst/>
          </a:prstGeom>
          <a:ln>
            <a:solidFill>
              <a:schemeClr val="tx1"/>
            </a:solidFill>
          </a:ln>
        </p:spPr>
      </p:pic>
    </p:spTree>
    <p:extLst>
      <p:ext uri="{BB962C8B-B14F-4D97-AF65-F5344CB8AC3E}">
        <p14:creationId xmlns:p14="http://schemas.microsoft.com/office/powerpoint/2010/main" val="136050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6745-3EB7-DDEC-3CB4-F2F2964274F1}"/>
              </a:ext>
            </a:extLst>
          </p:cNvPr>
          <p:cNvSpPr>
            <a:spLocks noGrp="1"/>
          </p:cNvSpPr>
          <p:nvPr>
            <p:ph type="title"/>
          </p:nvPr>
        </p:nvSpPr>
        <p:spPr/>
        <p:txBody>
          <a:bodyPr/>
          <a:lstStyle/>
          <a:p>
            <a:r>
              <a:rPr lang="en-US" dirty="0"/>
              <a:t>Begin the Process/Form Election Committee</a:t>
            </a:r>
          </a:p>
        </p:txBody>
      </p:sp>
      <p:sp>
        <p:nvSpPr>
          <p:cNvPr id="3" name="Text Placeholder 2">
            <a:extLst>
              <a:ext uri="{FF2B5EF4-FFF2-40B4-BE49-F238E27FC236}">
                <a16:creationId xmlns:a16="http://schemas.microsoft.com/office/drawing/2014/main" id="{579BB1B3-DBDA-7D07-2278-79FCE64AB7A7}"/>
              </a:ext>
            </a:extLst>
          </p:cNvPr>
          <p:cNvSpPr>
            <a:spLocks noGrp="1"/>
          </p:cNvSpPr>
          <p:nvPr>
            <p:ph type="body" idx="1"/>
          </p:nvPr>
        </p:nvSpPr>
        <p:spPr/>
        <p:txBody>
          <a:bodyPr/>
          <a:lstStyle/>
          <a:p>
            <a:r>
              <a:rPr lang="en-US" b="1" dirty="0"/>
              <a:t>Responsible: Section Executive Committee member(s)</a:t>
            </a:r>
          </a:p>
        </p:txBody>
      </p:sp>
    </p:spTree>
    <p:extLst>
      <p:ext uri="{BB962C8B-B14F-4D97-AF65-F5344CB8AC3E}">
        <p14:creationId xmlns:p14="http://schemas.microsoft.com/office/powerpoint/2010/main" val="4282917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 / Region Director</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a:xfrm>
            <a:off x="838200" y="1371598"/>
            <a:ext cx="5107321" cy="4933555"/>
          </a:xfrm>
        </p:spPr>
        <p:txBody>
          <a:bodyPr>
            <a:normAutofit/>
          </a:bodyPr>
          <a:lstStyle/>
          <a:p>
            <a:r>
              <a:rPr lang="en-US" sz="2400" dirty="0"/>
              <a:t>Another modal will appear where you can type a brief* message and submit the approval request.</a:t>
            </a:r>
          </a:p>
          <a:p>
            <a:r>
              <a:rPr lang="en-US" sz="2400" dirty="0"/>
              <a:t>When ready, click “Submit.”</a:t>
            </a:r>
          </a:p>
          <a:p>
            <a:r>
              <a:rPr lang="en-US" sz="2400" dirty="0"/>
              <a:t>The Region Director will receive an email with a link to either approve or deny the request.</a:t>
            </a:r>
          </a:p>
          <a:p>
            <a:endParaRPr lang="en-US" sz="2400" dirty="0"/>
          </a:p>
          <a:p>
            <a:endParaRPr lang="en-US" sz="2400" dirty="0"/>
          </a:p>
          <a:p>
            <a:endParaRPr lang="en-US" sz="2400" dirty="0"/>
          </a:p>
          <a:p>
            <a:pPr marL="0" indent="0">
              <a:buNone/>
            </a:pPr>
            <a:r>
              <a:rPr lang="en-US" sz="1800" i="1" dirty="0"/>
              <a:t>*This field is not meant to type out an entire email. You only need to enter a sentence or two for the Region Director.</a:t>
            </a:r>
          </a:p>
        </p:txBody>
      </p:sp>
      <p:pic>
        <p:nvPicPr>
          <p:cNvPr id="5" name="Picture 4">
            <a:extLst>
              <a:ext uri="{FF2B5EF4-FFF2-40B4-BE49-F238E27FC236}">
                <a16:creationId xmlns:a16="http://schemas.microsoft.com/office/drawing/2014/main" id="{E0CE6755-EFAE-A7C7-DC65-11444A54FA2D}"/>
              </a:ext>
            </a:extLst>
          </p:cNvPr>
          <p:cNvPicPr>
            <a:picLocks noChangeAspect="1"/>
          </p:cNvPicPr>
          <p:nvPr/>
        </p:nvPicPr>
        <p:blipFill>
          <a:blip r:embed="rId2"/>
          <a:stretch>
            <a:fillRect/>
          </a:stretch>
        </p:blipFill>
        <p:spPr>
          <a:xfrm>
            <a:off x="5945521" y="1452580"/>
            <a:ext cx="5992927" cy="5040295"/>
          </a:xfrm>
          <a:prstGeom prst="rect">
            <a:avLst/>
          </a:prstGeom>
        </p:spPr>
      </p:pic>
    </p:spTree>
    <p:extLst>
      <p:ext uri="{BB962C8B-B14F-4D97-AF65-F5344CB8AC3E}">
        <p14:creationId xmlns:p14="http://schemas.microsoft.com/office/powerpoint/2010/main" val="3192739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 / Region Director</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400" dirty="0"/>
              <a:t>At the top of the page, you will see that the approval request has been sent, and that it is awaiting approval.</a:t>
            </a:r>
          </a:p>
          <a:p>
            <a:r>
              <a:rPr lang="en-US" sz="2400" dirty="0"/>
              <a:t>You can send a reminder request if you have not received approval after a few days.</a:t>
            </a:r>
          </a:p>
        </p:txBody>
      </p:sp>
      <p:pic>
        <p:nvPicPr>
          <p:cNvPr id="6" name="Picture 5">
            <a:extLst>
              <a:ext uri="{FF2B5EF4-FFF2-40B4-BE49-F238E27FC236}">
                <a16:creationId xmlns:a16="http://schemas.microsoft.com/office/drawing/2014/main" id="{F848F942-00D5-1AE0-5273-4054DAE07B15}"/>
              </a:ext>
            </a:extLst>
          </p:cNvPr>
          <p:cNvPicPr>
            <a:picLocks noChangeAspect="1"/>
          </p:cNvPicPr>
          <p:nvPr/>
        </p:nvPicPr>
        <p:blipFill>
          <a:blip r:embed="rId2"/>
          <a:stretch>
            <a:fillRect/>
          </a:stretch>
        </p:blipFill>
        <p:spPr>
          <a:xfrm>
            <a:off x="2428362" y="2795134"/>
            <a:ext cx="7335274" cy="3342875"/>
          </a:xfrm>
          <a:prstGeom prst="rect">
            <a:avLst/>
          </a:prstGeom>
          <a:ln>
            <a:solidFill>
              <a:schemeClr val="tx1"/>
            </a:solidFill>
          </a:ln>
        </p:spPr>
      </p:pic>
    </p:spTree>
    <p:extLst>
      <p:ext uri="{BB962C8B-B14F-4D97-AF65-F5344CB8AC3E}">
        <p14:creationId xmlns:p14="http://schemas.microsoft.com/office/powerpoint/2010/main" val="3534445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 / Region Director</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000" dirty="0"/>
              <a:t>When approval is gained, the Election Committee will receive an email indicating the approval.</a:t>
            </a:r>
          </a:p>
          <a:p>
            <a:r>
              <a:rPr lang="en-US" sz="2000" dirty="0"/>
              <a:t>You can sign back into the application, go back to the “Candidates” page, and you will see that you now have approval.</a:t>
            </a:r>
          </a:p>
          <a:p>
            <a:r>
              <a:rPr lang="en-US" sz="2000" dirty="0"/>
              <a:t>Scroll to the bottom of the page and click the button to Announce the Final Slate.</a:t>
            </a:r>
          </a:p>
        </p:txBody>
      </p:sp>
      <p:pic>
        <p:nvPicPr>
          <p:cNvPr id="4" name="Picture 3">
            <a:extLst>
              <a:ext uri="{FF2B5EF4-FFF2-40B4-BE49-F238E27FC236}">
                <a16:creationId xmlns:a16="http://schemas.microsoft.com/office/drawing/2014/main" id="{4B1FDA21-1ED8-C2EB-4FF3-AFBE4438583E}"/>
              </a:ext>
            </a:extLst>
          </p:cNvPr>
          <p:cNvPicPr>
            <a:picLocks noChangeAspect="1"/>
          </p:cNvPicPr>
          <p:nvPr/>
        </p:nvPicPr>
        <p:blipFill>
          <a:blip r:embed="rId2"/>
          <a:stretch>
            <a:fillRect/>
          </a:stretch>
        </p:blipFill>
        <p:spPr>
          <a:xfrm>
            <a:off x="1372064" y="2949147"/>
            <a:ext cx="8312728" cy="3275986"/>
          </a:xfrm>
          <a:prstGeom prst="rect">
            <a:avLst/>
          </a:prstGeom>
          <a:ln w="3175">
            <a:solidFill>
              <a:schemeClr val="tx1"/>
            </a:solidFill>
          </a:ln>
        </p:spPr>
      </p:pic>
    </p:spTree>
    <p:extLst>
      <p:ext uri="{BB962C8B-B14F-4D97-AF65-F5344CB8AC3E}">
        <p14:creationId xmlns:p14="http://schemas.microsoft.com/office/powerpoint/2010/main" val="2079337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a:xfrm>
            <a:off x="838200" y="1371598"/>
            <a:ext cx="5998828" cy="4933555"/>
          </a:xfrm>
        </p:spPr>
        <p:txBody>
          <a:bodyPr>
            <a:normAutofit/>
          </a:bodyPr>
          <a:lstStyle/>
          <a:p>
            <a:r>
              <a:rPr lang="en-US" sz="2400" dirty="0"/>
              <a:t>Review the message in the pop-up box and check the box at the top of the page. </a:t>
            </a:r>
          </a:p>
          <a:p>
            <a:r>
              <a:rPr lang="en-US" sz="2400" dirty="0"/>
              <a:t>Again, </a:t>
            </a:r>
            <a:r>
              <a:rPr lang="en-US" sz="2400" b="1" dirty="0"/>
              <a:t>ExCom review and approval is needed before sending the announcement. </a:t>
            </a:r>
          </a:p>
          <a:p>
            <a:r>
              <a:rPr lang="en-US" sz="2400" dirty="0"/>
              <a:t>Click “Preview” at the bottom of the page when ready.</a:t>
            </a:r>
          </a:p>
        </p:txBody>
      </p:sp>
      <p:pic>
        <p:nvPicPr>
          <p:cNvPr id="5" name="Picture 4">
            <a:extLst>
              <a:ext uri="{FF2B5EF4-FFF2-40B4-BE49-F238E27FC236}">
                <a16:creationId xmlns:a16="http://schemas.microsoft.com/office/drawing/2014/main" id="{94512A64-F305-2297-2898-3E63F22015FB}"/>
              </a:ext>
            </a:extLst>
          </p:cNvPr>
          <p:cNvPicPr>
            <a:picLocks noChangeAspect="1"/>
          </p:cNvPicPr>
          <p:nvPr/>
        </p:nvPicPr>
        <p:blipFill>
          <a:blip r:embed="rId2"/>
          <a:stretch>
            <a:fillRect/>
          </a:stretch>
        </p:blipFill>
        <p:spPr>
          <a:xfrm>
            <a:off x="6964190" y="1469901"/>
            <a:ext cx="5092256" cy="5022974"/>
          </a:xfrm>
          <a:prstGeom prst="rect">
            <a:avLst/>
          </a:prstGeom>
          <a:ln>
            <a:solidFill>
              <a:schemeClr val="tx1"/>
            </a:solidFill>
          </a:ln>
        </p:spPr>
      </p:pic>
    </p:spTree>
    <p:extLst>
      <p:ext uri="{BB962C8B-B14F-4D97-AF65-F5344CB8AC3E}">
        <p14:creationId xmlns:p14="http://schemas.microsoft.com/office/powerpoint/2010/main" val="1226149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Announce Final Slate of Candidates</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rgbClr val="00629B"/>
                </a:solidFill>
                <a:effectLst/>
                <a:uLnTx/>
                <a:uFillTx/>
                <a:latin typeface="Calibri" panose="020F0502020204030204"/>
                <a:ea typeface="+mj-ea"/>
                <a:cs typeface="+mj-cs"/>
              </a:rPr>
              <a:t>Responsible: Election Committee Member(s)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800" dirty="0"/>
              <a:t>If the content looks good, click “Send” at the bottom of the page to send the Final Slate Announcement.</a:t>
            </a:r>
          </a:p>
          <a:p>
            <a:r>
              <a:rPr lang="en-US" sz="2800" dirty="0"/>
              <a:t>The page will show that the Final Slate of Candidates Announcement has been sent. It will initially show as “Submitted” and will change to “Sent” once it actually sends.</a:t>
            </a:r>
          </a:p>
        </p:txBody>
      </p:sp>
      <p:pic>
        <p:nvPicPr>
          <p:cNvPr id="6" name="Picture 5">
            <a:extLst>
              <a:ext uri="{FF2B5EF4-FFF2-40B4-BE49-F238E27FC236}">
                <a16:creationId xmlns:a16="http://schemas.microsoft.com/office/drawing/2014/main" id="{00154212-D2A4-A693-433A-1EA2EA31914D}"/>
              </a:ext>
            </a:extLst>
          </p:cNvPr>
          <p:cNvPicPr>
            <a:picLocks noChangeAspect="1"/>
          </p:cNvPicPr>
          <p:nvPr/>
        </p:nvPicPr>
        <p:blipFill>
          <a:blip r:embed="rId2"/>
          <a:stretch>
            <a:fillRect/>
          </a:stretch>
        </p:blipFill>
        <p:spPr>
          <a:xfrm>
            <a:off x="1679247" y="3838375"/>
            <a:ext cx="8833505" cy="1541534"/>
          </a:xfrm>
          <a:prstGeom prst="rect">
            <a:avLst/>
          </a:prstGeom>
          <a:ln>
            <a:solidFill>
              <a:schemeClr val="tx1"/>
            </a:solidFill>
          </a:ln>
        </p:spPr>
      </p:pic>
    </p:spTree>
    <p:extLst>
      <p:ext uri="{BB962C8B-B14F-4D97-AF65-F5344CB8AC3E}">
        <p14:creationId xmlns:p14="http://schemas.microsoft.com/office/powerpoint/2010/main" val="3681776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Completed Nominations Process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800" dirty="0"/>
              <a:t>At the top of the page, you will see that the Nomination Process is Complete.</a:t>
            </a:r>
          </a:p>
        </p:txBody>
      </p:sp>
      <p:pic>
        <p:nvPicPr>
          <p:cNvPr id="5" name="Picture 4">
            <a:extLst>
              <a:ext uri="{FF2B5EF4-FFF2-40B4-BE49-F238E27FC236}">
                <a16:creationId xmlns:a16="http://schemas.microsoft.com/office/drawing/2014/main" id="{112CE61A-5DFB-46AC-4B08-48B5D8631802}"/>
              </a:ext>
            </a:extLst>
          </p:cNvPr>
          <p:cNvPicPr>
            <a:picLocks noChangeAspect="1"/>
          </p:cNvPicPr>
          <p:nvPr/>
        </p:nvPicPr>
        <p:blipFill>
          <a:blip r:embed="rId2"/>
          <a:stretch>
            <a:fillRect/>
          </a:stretch>
        </p:blipFill>
        <p:spPr>
          <a:xfrm>
            <a:off x="2025659" y="2472148"/>
            <a:ext cx="8140682" cy="3440501"/>
          </a:xfrm>
          <a:prstGeom prst="rect">
            <a:avLst/>
          </a:prstGeom>
          <a:ln>
            <a:solidFill>
              <a:schemeClr val="tx1"/>
            </a:solidFill>
          </a:ln>
        </p:spPr>
      </p:pic>
    </p:spTree>
    <p:extLst>
      <p:ext uri="{BB962C8B-B14F-4D97-AF65-F5344CB8AC3E}">
        <p14:creationId xmlns:p14="http://schemas.microsoft.com/office/powerpoint/2010/main" val="4247835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Completed Nominations Process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sz="2400" dirty="0"/>
              <a:t>If you navigate to the Home page, the process will now show as Completed. You will also see a blue “Review” button that you can click to review the nominations process. Since the process is now complete, you will not be able to make any changes to any part of the process.</a:t>
            </a:r>
          </a:p>
        </p:txBody>
      </p:sp>
      <p:pic>
        <p:nvPicPr>
          <p:cNvPr id="6" name="Picture 5">
            <a:extLst>
              <a:ext uri="{FF2B5EF4-FFF2-40B4-BE49-F238E27FC236}">
                <a16:creationId xmlns:a16="http://schemas.microsoft.com/office/drawing/2014/main" id="{7EA30D2D-DF2E-3086-FA93-3A6D012A325D}"/>
              </a:ext>
            </a:extLst>
          </p:cNvPr>
          <p:cNvPicPr>
            <a:picLocks noChangeAspect="1"/>
          </p:cNvPicPr>
          <p:nvPr/>
        </p:nvPicPr>
        <p:blipFill>
          <a:blip r:embed="rId2"/>
          <a:stretch>
            <a:fillRect/>
          </a:stretch>
        </p:blipFill>
        <p:spPr>
          <a:xfrm>
            <a:off x="2025659" y="2903215"/>
            <a:ext cx="8140682" cy="3283041"/>
          </a:xfrm>
          <a:prstGeom prst="rect">
            <a:avLst/>
          </a:prstGeom>
          <a:ln>
            <a:solidFill>
              <a:schemeClr val="tx1"/>
            </a:solidFill>
          </a:ln>
        </p:spPr>
      </p:pic>
    </p:spTree>
    <p:extLst>
      <p:ext uri="{BB962C8B-B14F-4D97-AF65-F5344CB8AC3E}">
        <p14:creationId xmlns:p14="http://schemas.microsoft.com/office/powerpoint/2010/main" val="3973394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0FDA-1744-14E2-A998-B7E0C311FE38}"/>
              </a:ext>
            </a:extLst>
          </p:cNvPr>
          <p:cNvSpPr>
            <a:spLocks noGrp="1"/>
          </p:cNvSpPr>
          <p:nvPr>
            <p:ph type="title"/>
          </p:nvPr>
        </p:nvSpPr>
        <p:spPr/>
        <p:txBody>
          <a:bodyPr>
            <a:normAutofit/>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Completed Nominations Process</a:t>
            </a:r>
            <a:endParaRPr lang="en-US" dirty="0"/>
          </a:p>
        </p:txBody>
      </p:sp>
      <p:sp>
        <p:nvSpPr>
          <p:cNvPr id="3" name="Content Placeholder 2">
            <a:extLst>
              <a:ext uri="{FF2B5EF4-FFF2-40B4-BE49-F238E27FC236}">
                <a16:creationId xmlns:a16="http://schemas.microsoft.com/office/drawing/2014/main" id="{79A41633-B04C-322C-1F90-88D8B55CE82B}"/>
              </a:ext>
            </a:extLst>
          </p:cNvPr>
          <p:cNvSpPr>
            <a:spLocks noGrp="1"/>
          </p:cNvSpPr>
          <p:nvPr>
            <p:ph idx="1"/>
          </p:nvPr>
        </p:nvSpPr>
        <p:spPr/>
        <p:txBody>
          <a:bodyPr>
            <a:normAutofit/>
          </a:bodyPr>
          <a:lstStyle/>
          <a:p>
            <a:r>
              <a:rPr lang="en-US" dirty="0"/>
              <a:t>Congratulations! The Nomination Process is now complete!</a:t>
            </a:r>
          </a:p>
        </p:txBody>
      </p:sp>
      <p:pic>
        <p:nvPicPr>
          <p:cNvPr id="1026" name="Picture 2" descr="27,800+ Congratulations Clipart Stock Illustrations, Royalty-Free Vector  Graphics &amp; Clip Art - iStock">
            <a:extLst>
              <a:ext uri="{FF2B5EF4-FFF2-40B4-BE49-F238E27FC236}">
                <a16:creationId xmlns:a16="http://schemas.microsoft.com/office/drawing/2014/main" id="{2262239D-FA45-C30D-E611-403D1C802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33" t="10892" r="11097" b="14706"/>
          <a:stretch/>
        </p:blipFill>
        <p:spPr bwMode="auto">
          <a:xfrm>
            <a:off x="4476187" y="2519090"/>
            <a:ext cx="3239625" cy="325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86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A493-C356-3235-8C15-7261A5ED57B0}"/>
              </a:ext>
            </a:extLst>
          </p:cNvPr>
          <p:cNvSpPr>
            <a:spLocks noGrp="1"/>
          </p:cNvSpPr>
          <p:nvPr>
            <p:ph type="title"/>
          </p:nvPr>
        </p:nvSpPr>
        <p:spPr/>
        <p:txBody>
          <a:bodyPr/>
          <a:lstStyle/>
          <a:p>
            <a:r>
              <a:rPr lang="en-US" dirty="0"/>
              <a:t>Populate Election Ballot</a:t>
            </a:r>
          </a:p>
        </p:txBody>
      </p:sp>
      <p:sp>
        <p:nvSpPr>
          <p:cNvPr id="3" name="Content Placeholder 2">
            <a:extLst>
              <a:ext uri="{FF2B5EF4-FFF2-40B4-BE49-F238E27FC236}">
                <a16:creationId xmlns:a16="http://schemas.microsoft.com/office/drawing/2014/main" id="{3FBFB798-085F-6000-71B9-51BB311D0DC0}"/>
              </a:ext>
            </a:extLst>
          </p:cNvPr>
          <p:cNvSpPr>
            <a:spLocks noGrp="1"/>
          </p:cNvSpPr>
          <p:nvPr>
            <p:ph idx="1"/>
          </p:nvPr>
        </p:nvSpPr>
        <p:spPr/>
        <p:txBody>
          <a:bodyPr>
            <a:normAutofit/>
          </a:bodyPr>
          <a:lstStyle/>
          <a:p>
            <a:r>
              <a:rPr lang="en-US" sz="2400" dirty="0"/>
              <a:t>To move the winning candidates over into vTools Voting to start your election, simply click “Populate Election Ballot” in the menu.</a:t>
            </a:r>
          </a:p>
        </p:txBody>
      </p:sp>
      <p:grpSp>
        <p:nvGrpSpPr>
          <p:cNvPr id="7" name="Group 6">
            <a:extLst>
              <a:ext uri="{FF2B5EF4-FFF2-40B4-BE49-F238E27FC236}">
                <a16:creationId xmlns:a16="http://schemas.microsoft.com/office/drawing/2014/main" id="{FD2C5D1F-3B46-4502-9232-A67D32F916FC}"/>
              </a:ext>
            </a:extLst>
          </p:cNvPr>
          <p:cNvGrpSpPr/>
          <p:nvPr/>
        </p:nvGrpSpPr>
        <p:grpSpPr>
          <a:xfrm>
            <a:off x="2395690" y="2190895"/>
            <a:ext cx="7400620" cy="3127728"/>
            <a:chOff x="2025659" y="2472148"/>
            <a:chExt cx="8140682" cy="3440501"/>
          </a:xfrm>
        </p:grpSpPr>
        <p:pic>
          <p:nvPicPr>
            <p:cNvPr id="4" name="Picture 3">
              <a:extLst>
                <a:ext uri="{FF2B5EF4-FFF2-40B4-BE49-F238E27FC236}">
                  <a16:creationId xmlns:a16="http://schemas.microsoft.com/office/drawing/2014/main" id="{D336841F-C530-3B4A-AAE9-96979B538E6A}"/>
                </a:ext>
              </a:extLst>
            </p:cNvPr>
            <p:cNvPicPr>
              <a:picLocks noChangeAspect="1"/>
            </p:cNvPicPr>
            <p:nvPr/>
          </p:nvPicPr>
          <p:blipFill>
            <a:blip r:embed="rId2"/>
            <a:stretch>
              <a:fillRect/>
            </a:stretch>
          </p:blipFill>
          <p:spPr>
            <a:xfrm>
              <a:off x="2025659" y="2472148"/>
              <a:ext cx="8140682" cy="3440501"/>
            </a:xfrm>
            <a:prstGeom prst="rect">
              <a:avLst/>
            </a:prstGeom>
            <a:ln>
              <a:solidFill>
                <a:schemeClr val="tx1"/>
              </a:solidFill>
            </a:ln>
          </p:spPr>
        </p:pic>
        <p:sp>
          <p:nvSpPr>
            <p:cNvPr id="5" name="Rectangle: Rounded Corners 4">
              <a:extLst>
                <a:ext uri="{FF2B5EF4-FFF2-40B4-BE49-F238E27FC236}">
                  <a16:creationId xmlns:a16="http://schemas.microsoft.com/office/drawing/2014/main" id="{E41DF3B7-17D3-B967-3673-E3C8B9F722F0}"/>
                </a:ext>
              </a:extLst>
            </p:cNvPr>
            <p:cNvSpPr/>
            <p:nvPr/>
          </p:nvSpPr>
          <p:spPr>
            <a:xfrm>
              <a:off x="2148396" y="4625266"/>
              <a:ext cx="1420427" cy="31071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614B621-663D-4F21-8A73-45ADF6321C94}"/>
                </a:ext>
              </a:extLst>
            </p:cNvPr>
            <p:cNvSpPr/>
            <p:nvPr/>
          </p:nvSpPr>
          <p:spPr>
            <a:xfrm rot="14959647">
              <a:off x="2927758" y="5108121"/>
              <a:ext cx="520117" cy="234892"/>
            </a:xfrm>
            <a:prstGeom prst="rightArrow">
              <a:avLst>
                <a:gd name="adj1" fmla="val 50000"/>
                <a:gd name="adj2" fmla="val 89286"/>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4082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632E4-7E95-EEA0-B1EF-0EEBD6BC3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41506-20DA-B113-7A3D-ABC5C5D5A839}"/>
              </a:ext>
            </a:extLst>
          </p:cNvPr>
          <p:cNvSpPr>
            <a:spLocks noGrp="1"/>
          </p:cNvSpPr>
          <p:nvPr>
            <p:ph type="title"/>
          </p:nvPr>
        </p:nvSpPr>
        <p:spPr/>
        <p:txBody>
          <a:bodyPr/>
          <a:lstStyle/>
          <a:p>
            <a:r>
              <a:rPr lang="en-US" dirty="0"/>
              <a:t>Populate Election Ballot</a:t>
            </a:r>
          </a:p>
        </p:txBody>
      </p:sp>
      <p:sp>
        <p:nvSpPr>
          <p:cNvPr id="3" name="Content Placeholder 2">
            <a:extLst>
              <a:ext uri="{FF2B5EF4-FFF2-40B4-BE49-F238E27FC236}">
                <a16:creationId xmlns:a16="http://schemas.microsoft.com/office/drawing/2014/main" id="{9DF3F737-ADA4-A25D-60C1-820BC79CE9C9}"/>
              </a:ext>
            </a:extLst>
          </p:cNvPr>
          <p:cNvSpPr>
            <a:spLocks noGrp="1"/>
          </p:cNvSpPr>
          <p:nvPr>
            <p:ph idx="1"/>
          </p:nvPr>
        </p:nvSpPr>
        <p:spPr/>
        <p:txBody>
          <a:bodyPr>
            <a:normAutofit/>
          </a:bodyPr>
          <a:lstStyle/>
          <a:p>
            <a:r>
              <a:rPr lang="en-US" sz="2400" dirty="0"/>
              <a:t>Your candidates will automatically populate into a new ballot. Make any necessary edits to the ballot and Save &amp; Activate it when you’re ready.</a:t>
            </a:r>
          </a:p>
        </p:txBody>
      </p:sp>
      <p:pic>
        <p:nvPicPr>
          <p:cNvPr id="9" name="Picture 8">
            <a:extLst>
              <a:ext uri="{FF2B5EF4-FFF2-40B4-BE49-F238E27FC236}">
                <a16:creationId xmlns:a16="http://schemas.microsoft.com/office/drawing/2014/main" id="{B08A3850-A4B5-4D2B-59C2-CCFD2A2A1D3E}"/>
              </a:ext>
            </a:extLst>
          </p:cNvPr>
          <p:cNvPicPr>
            <a:picLocks noChangeAspect="1"/>
          </p:cNvPicPr>
          <p:nvPr/>
        </p:nvPicPr>
        <p:blipFill>
          <a:blip r:embed="rId2"/>
          <a:stretch>
            <a:fillRect/>
          </a:stretch>
        </p:blipFill>
        <p:spPr>
          <a:xfrm>
            <a:off x="2718337" y="2138949"/>
            <a:ext cx="5620181" cy="4258277"/>
          </a:xfrm>
          <a:prstGeom prst="rect">
            <a:avLst/>
          </a:prstGeom>
        </p:spPr>
      </p:pic>
    </p:spTree>
    <p:extLst>
      <p:ext uri="{BB962C8B-B14F-4D97-AF65-F5344CB8AC3E}">
        <p14:creationId xmlns:p14="http://schemas.microsoft.com/office/powerpoint/2010/main" val="36337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F8E-9669-35FC-519D-697608D182DA}"/>
              </a:ext>
            </a:extLst>
          </p:cNvPr>
          <p:cNvSpPr>
            <a:spLocks noGrp="1"/>
          </p:cNvSpPr>
          <p:nvPr>
            <p:ph type="title"/>
          </p:nvPr>
        </p:nvSpPr>
        <p:spPr/>
        <p:txBody>
          <a:bodyPr>
            <a:normAutofit fontScale="90000"/>
          </a:bodyPr>
          <a:lstStyle/>
          <a:p>
            <a:r>
              <a:rPr lang="en-US" dirty="0"/>
              <a:t>Begin the Process</a:t>
            </a:r>
            <a:br>
              <a:rPr lang="en-US" dirty="0"/>
            </a:br>
            <a:r>
              <a:rPr lang="en-US" sz="2700" i="1" dirty="0"/>
              <a:t>Responsible: Section Executive Committee member(s)</a:t>
            </a:r>
            <a:endParaRPr lang="en-US" i="1" dirty="0"/>
          </a:p>
        </p:txBody>
      </p:sp>
      <p:sp>
        <p:nvSpPr>
          <p:cNvPr id="3" name="Content Placeholder 2">
            <a:extLst>
              <a:ext uri="{FF2B5EF4-FFF2-40B4-BE49-F238E27FC236}">
                <a16:creationId xmlns:a16="http://schemas.microsoft.com/office/drawing/2014/main" id="{B3FDFE16-384A-FBD8-A310-BD2CA73E8E04}"/>
              </a:ext>
            </a:extLst>
          </p:cNvPr>
          <p:cNvSpPr>
            <a:spLocks noGrp="1"/>
          </p:cNvSpPr>
          <p:nvPr>
            <p:ph idx="1"/>
          </p:nvPr>
        </p:nvSpPr>
        <p:spPr>
          <a:xfrm>
            <a:off x="838200" y="1371598"/>
            <a:ext cx="5495488" cy="4933555"/>
          </a:xfrm>
        </p:spPr>
        <p:txBody>
          <a:bodyPr>
            <a:normAutofit/>
          </a:bodyPr>
          <a:lstStyle/>
          <a:p>
            <a:r>
              <a:rPr lang="en-US" sz="2400" dirty="0"/>
              <a:t>Log in to </a:t>
            </a:r>
            <a:r>
              <a:rPr lang="en-US" sz="2400" dirty="0">
                <a:hlinkClick r:id="rId2"/>
              </a:rPr>
              <a:t>https://nominations.vtools.ieee.org</a:t>
            </a:r>
            <a:r>
              <a:rPr lang="en-US" sz="2400" dirty="0"/>
              <a:t>   with your IEEE Account. </a:t>
            </a:r>
          </a:p>
          <a:p>
            <a:r>
              <a:rPr lang="en-US" sz="2400" dirty="0"/>
              <a:t>There will be a banner at the top of the page showing that there are currently no open processes for your Section. </a:t>
            </a:r>
          </a:p>
          <a:p>
            <a:r>
              <a:rPr lang="en-US" sz="2400" dirty="0"/>
              <a:t>On the bottom left, click the button to initiate a new process for the Section.</a:t>
            </a:r>
          </a:p>
        </p:txBody>
      </p:sp>
      <p:pic>
        <p:nvPicPr>
          <p:cNvPr id="8" name="Picture 7">
            <a:extLst>
              <a:ext uri="{FF2B5EF4-FFF2-40B4-BE49-F238E27FC236}">
                <a16:creationId xmlns:a16="http://schemas.microsoft.com/office/drawing/2014/main" id="{AAB38D10-FBB7-2C53-EBFD-DC9090A5AA96}"/>
              </a:ext>
            </a:extLst>
          </p:cNvPr>
          <p:cNvPicPr>
            <a:picLocks noChangeAspect="1"/>
          </p:cNvPicPr>
          <p:nvPr/>
        </p:nvPicPr>
        <p:blipFill>
          <a:blip r:embed="rId3"/>
          <a:stretch>
            <a:fillRect/>
          </a:stretch>
        </p:blipFill>
        <p:spPr>
          <a:xfrm>
            <a:off x="6512138" y="1877433"/>
            <a:ext cx="5425910" cy="3103133"/>
          </a:xfrm>
          <a:prstGeom prst="rect">
            <a:avLst/>
          </a:prstGeom>
        </p:spPr>
      </p:pic>
    </p:spTree>
    <p:extLst>
      <p:ext uri="{BB962C8B-B14F-4D97-AF65-F5344CB8AC3E}">
        <p14:creationId xmlns:p14="http://schemas.microsoft.com/office/powerpoint/2010/main" val="2954715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5208-56C5-97E3-A901-C6F6F0C3C4F4}"/>
              </a:ext>
            </a:extLst>
          </p:cNvPr>
          <p:cNvSpPr>
            <a:spLocks noGrp="1"/>
          </p:cNvSpPr>
          <p:nvPr>
            <p:ph type="title"/>
          </p:nvPr>
        </p:nvSpPr>
        <p:spPr/>
        <p:txBody>
          <a:bodyPr/>
          <a:lstStyle/>
          <a:p>
            <a:r>
              <a:rPr lang="en-US" dirty="0"/>
              <a:t>Collect Votes from Members</a:t>
            </a:r>
          </a:p>
        </p:txBody>
      </p:sp>
      <p:sp>
        <p:nvSpPr>
          <p:cNvPr id="3" name="Content Placeholder 2">
            <a:extLst>
              <a:ext uri="{FF2B5EF4-FFF2-40B4-BE49-F238E27FC236}">
                <a16:creationId xmlns:a16="http://schemas.microsoft.com/office/drawing/2014/main" id="{5B5DF34F-66BB-1168-5259-AC36FEFE645B}"/>
              </a:ext>
            </a:extLst>
          </p:cNvPr>
          <p:cNvSpPr>
            <a:spLocks noGrp="1"/>
          </p:cNvSpPr>
          <p:nvPr>
            <p:ph idx="1"/>
          </p:nvPr>
        </p:nvSpPr>
        <p:spPr>
          <a:xfrm>
            <a:off x="838200" y="1371598"/>
            <a:ext cx="3552374" cy="4933555"/>
          </a:xfrm>
        </p:spPr>
        <p:txBody>
          <a:bodyPr>
            <a:normAutofit fontScale="85000" lnSpcReduction="20000"/>
          </a:bodyPr>
          <a:lstStyle/>
          <a:p>
            <a:r>
              <a:rPr lang="en-US" dirty="0"/>
              <a:t>Members from the Section will vote as usual.</a:t>
            </a:r>
          </a:p>
          <a:p>
            <a:r>
              <a:rPr lang="en-US" dirty="0"/>
              <a:t>When all votes are collected, and the election has passed, you can view the results, email the results to the voters, update any manual votes, and send the results to Officer Reporting.</a:t>
            </a:r>
          </a:p>
        </p:txBody>
      </p:sp>
      <p:pic>
        <p:nvPicPr>
          <p:cNvPr id="5" name="Picture 4">
            <a:extLst>
              <a:ext uri="{FF2B5EF4-FFF2-40B4-BE49-F238E27FC236}">
                <a16:creationId xmlns:a16="http://schemas.microsoft.com/office/drawing/2014/main" id="{CD2E9CE3-941C-85DB-7A13-BF316072CF4E}"/>
              </a:ext>
            </a:extLst>
          </p:cNvPr>
          <p:cNvPicPr>
            <a:picLocks noChangeAspect="1"/>
          </p:cNvPicPr>
          <p:nvPr/>
        </p:nvPicPr>
        <p:blipFill>
          <a:blip r:embed="rId2"/>
          <a:stretch>
            <a:fillRect/>
          </a:stretch>
        </p:blipFill>
        <p:spPr>
          <a:xfrm>
            <a:off x="4390574" y="1492605"/>
            <a:ext cx="7801426" cy="4014579"/>
          </a:xfrm>
          <a:prstGeom prst="rect">
            <a:avLst/>
          </a:prstGeom>
        </p:spPr>
      </p:pic>
      <p:sp>
        <p:nvSpPr>
          <p:cNvPr id="6" name="Rectangle: Rounded Corners 5">
            <a:extLst>
              <a:ext uri="{FF2B5EF4-FFF2-40B4-BE49-F238E27FC236}">
                <a16:creationId xmlns:a16="http://schemas.microsoft.com/office/drawing/2014/main" id="{996ACC41-502F-1547-C244-D6ACF83F2FE2}"/>
              </a:ext>
            </a:extLst>
          </p:cNvPr>
          <p:cNvSpPr/>
          <p:nvPr/>
        </p:nvSpPr>
        <p:spPr>
          <a:xfrm>
            <a:off x="4488873" y="1671782"/>
            <a:ext cx="1440872" cy="146858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352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50EB-0D3F-26D3-204D-01B09EEDE6BB}"/>
              </a:ext>
            </a:extLst>
          </p:cNvPr>
          <p:cNvSpPr>
            <a:spLocks noGrp="1"/>
          </p:cNvSpPr>
          <p:nvPr>
            <p:ph type="title"/>
          </p:nvPr>
        </p:nvSpPr>
        <p:spPr/>
        <p:txBody>
          <a:bodyPr/>
          <a:lstStyle/>
          <a:p>
            <a:r>
              <a:rPr lang="en-US" dirty="0"/>
              <a:t>Report Results to Officer Reporting</a:t>
            </a:r>
          </a:p>
        </p:txBody>
      </p:sp>
      <p:pic>
        <p:nvPicPr>
          <p:cNvPr id="8" name="Content Placeholder 7">
            <a:extLst>
              <a:ext uri="{FF2B5EF4-FFF2-40B4-BE49-F238E27FC236}">
                <a16:creationId xmlns:a16="http://schemas.microsoft.com/office/drawing/2014/main" id="{F852D981-437B-EC49-1BC2-3C22411E55F9}"/>
              </a:ext>
            </a:extLst>
          </p:cNvPr>
          <p:cNvPicPr>
            <a:picLocks noGrp="1" noChangeAspect="1"/>
          </p:cNvPicPr>
          <p:nvPr>
            <p:ph idx="1"/>
          </p:nvPr>
        </p:nvPicPr>
        <p:blipFill>
          <a:blip r:embed="rId2"/>
          <a:stretch>
            <a:fillRect/>
          </a:stretch>
        </p:blipFill>
        <p:spPr>
          <a:xfrm>
            <a:off x="5315113" y="1575525"/>
            <a:ext cx="6176501" cy="3706950"/>
          </a:xfrm>
          <a:ln>
            <a:solidFill>
              <a:schemeClr val="tx1"/>
            </a:solidFill>
          </a:ln>
        </p:spPr>
      </p:pic>
      <p:pic>
        <p:nvPicPr>
          <p:cNvPr id="5" name="Picture 4">
            <a:extLst>
              <a:ext uri="{FF2B5EF4-FFF2-40B4-BE49-F238E27FC236}">
                <a16:creationId xmlns:a16="http://schemas.microsoft.com/office/drawing/2014/main" id="{5EFFB252-9A92-A648-42A2-344808920990}"/>
              </a:ext>
            </a:extLst>
          </p:cNvPr>
          <p:cNvPicPr>
            <a:picLocks noChangeAspect="1"/>
          </p:cNvPicPr>
          <p:nvPr/>
        </p:nvPicPr>
        <p:blipFill>
          <a:blip r:embed="rId3"/>
          <a:stretch>
            <a:fillRect/>
          </a:stretch>
        </p:blipFill>
        <p:spPr>
          <a:xfrm>
            <a:off x="838200" y="1510768"/>
            <a:ext cx="3976818" cy="5152516"/>
          </a:xfrm>
          <a:prstGeom prst="rect">
            <a:avLst/>
          </a:prstGeom>
        </p:spPr>
      </p:pic>
      <p:sp>
        <p:nvSpPr>
          <p:cNvPr id="6" name="Arrow: Right 5">
            <a:extLst>
              <a:ext uri="{FF2B5EF4-FFF2-40B4-BE49-F238E27FC236}">
                <a16:creationId xmlns:a16="http://schemas.microsoft.com/office/drawing/2014/main" id="{A0664786-D40A-CB14-EDE1-241D600F7EAD}"/>
              </a:ext>
            </a:extLst>
          </p:cNvPr>
          <p:cNvSpPr/>
          <p:nvPr/>
        </p:nvSpPr>
        <p:spPr>
          <a:xfrm rot="3374070">
            <a:off x="3719310" y="5826116"/>
            <a:ext cx="769122" cy="282011"/>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035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itle 1">
            <a:extLst>
              <a:ext uri="{FF2B5EF4-FFF2-40B4-BE49-F238E27FC236}">
                <a16:creationId xmlns:a16="http://schemas.microsoft.com/office/drawing/2014/main" id="{904D698F-A28B-2011-0603-9D39B742B8A5}"/>
              </a:ext>
            </a:extLst>
          </p:cNvPr>
          <p:cNvSpPr>
            <a:spLocks noGrp="1"/>
          </p:cNvSpPr>
          <p:nvPr>
            <p:ph type="title"/>
          </p:nvPr>
        </p:nvSpPr>
        <p:spPr>
          <a:xfrm>
            <a:off x="838200" y="365125"/>
            <a:ext cx="9380456" cy="914400"/>
          </a:xfrm>
        </p:spPr>
        <p:txBody>
          <a:bodyPr/>
          <a:lstStyle/>
          <a:p>
            <a:endParaRPr lang="en-US"/>
          </a:p>
        </p:txBody>
      </p:sp>
      <p:pic>
        <p:nvPicPr>
          <p:cNvPr id="1028" name="Picture 4" descr="Teaching Questions – Visible Pedagogy">
            <a:extLst>
              <a:ext uri="{FF2B5EF4-FFF2-40B4-BE49-F238E27FC236}">
                <a16:creationId xmlns:a16="http://schemas.microsoft.com/office/drawing/2014/main" id="{A06AC850-7ACE-EB5D-5A72-30BABFE1CF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453" y="1371598"/>
            <a:ext cx="7391093" cy="4933555"/>
          </a:xfrm>
          <a:prstGeom prst="rect">
            <a:avLst/>
          </a:prstGeom>
          <a:solidFill>
            <a:srgbClr val="FFFFFF"/>
          </a:solidFill>
        </p:spPr>
      </p:pic>
    </p:spTree>
    <p:extLst>
      <p:ext uri="{BB962C8B-B14F-4D97-AF65-F5344CB8AC3E}">
        <p14:creationId xmlns:p14="http://schemas.microsoft.com/office/powerpoint/2010/main" val="55162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2B71-AE1F-1331-81C8-33FFD130A56B}"/>
              </a:ext>
            </a:extLst>
          </p:cNvPr>
          <p:cNvSpPr>
            <a:spLocks noGrp="1"/>
          </p:cNvSpPr>
          <p:nvPr>
            <p:ph type="title"/>
          </p:nvPr>
        </p:nvSpPr>
        <p:spPr/>
        <p:txBody>
          <a:bodyPr>
            <a:normAutofit fontScale="90000"/>
          </a:bodyPr>
          <a:lstStyle/>
          <a:p>
            <a: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Select the OU</a:t>
            </a:r>
            <a:br>
              <a:rPr kumimoji="0" lang="en-US" sz="43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32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5CF120A8-528D-422C-024F-2A0EB3623611}"/>
              </a:ext>
            </a:extLst>
          </p:cNvPr>
          <p:cNvSpPr>
            <a:spLocks noGrp="1"/>
          </p:cNvSpPr>
          <p:nvPr>
            <p:ph idx="1"/>
          </p:nvPr>
        </p:nvSpPr>
        <p:spPr>
          <a:xfrm>
            <a:off x="838200" y="1371598"/>
            <a:ext cx="4681756" cy="4933555"/>
          </a:xfrm>
        </p:spPr>
        <p:txBody>
          <a:bodyPr>
            <a:normAutofit/>
          </a:bodyPr>
          <a:lstStyle/>
          <a:p>
            <a:r>
              <a:rPr lang="en-US" sz="2800" dirty="0"/>
              <a:t>In the OU Picker popup box, select your Section, then click Submit.</a:t>
            </a:r>
          </a:p>
          <a:p>
            <a:r>
              <a:rPr lang="en-US" sz="2800" dirty="0"/>
              <a:t>You will be brought to the “Home Page” for the nominations process (see next slide).</a:t>
            </a:r>
          </a:p>
        </p:txBody>
      </p:sp>
      <p:grpSp>
        <p:nvGrpSpPr>
          <p:cNvPr id="8" name="Group 7">
            <a:extLst>
              <a:ext uri="{FF2B5EF4-FFF2-40B4-BE49-F238E27FC236}">
                <a16:creationId xmlns:a16="http://schemas.microsoft.com/office/drawing/2014/main" id="{4217A48C-6B73-206E-4639-9D3AA0BB61DC}"/>
              </a:ext>
            </a:extLst>
          </p:cNvPr>
          <p:cNvGrpSpPr/>
          <p:nvPr/>
        </p:nvGrpSpPr>
        <p:grpSpPr>
          <a:xfrm>
            <a:off x="5804388" y="1791732"/>
            <a:ext cx="6303459" cy="2880936"/>
            <a:chOff x="5804388" y="1791732"/>
            <a:chExt cx="6303459" cy="2880936"/>
          </a:xfrm>
        </p:grpSpPr>
        <p:pic>
          <p:nvPicPr>
            <p:cNvPr id="5" name="Picture 4">
              <a:extLst>
                <a:ext uri="{FF2B5EF4-FFF2-40B4-BE49-F238E27FC236}">
                  <a16:creationId xmlns:a16="http://schemas.microsoft.com/office/drawing/2014/main" id="{F9029AFA-9A9E-2290-0D09-385D810D4359}"/>
                </a:ext>
              </a:extLst>
            </p:cNvPr>
            <p:cNvPicPr>
              <a:picLocks noChangeAspect="1"/>
            </p:cNvPicPr>
            <p:nvPr/>
          </p:nvPicPr>
          <p:blipFill>
            <a:blip r:embed="rId2"/>
            <a:stretch>
              <a:fillRect/>
            </a:stretch>
          </p:blipFill>
          <p:spPr>
            <a:xfrm>
              <a:off x="5804388" y="1791732"/>
              <a:ext cx="6303459" cy="2880936"/>
            </a:xfrm>
            <a:prstGeom prst="rect">
              <a:avLst/>
            </a:prstGeom>
          </p:spPr>
        </p:pic>
        <p:pic>
          <p:nvPicPr>
            <p:cNvPr id="7" name="Picture 6">
              <a:extLst>
                <a:ext uri="{FF2B5EF4-FFF2-40B4-BE49-F238E27FC236}">
                  <a16:creationId xmlns:a16="http://schemas.microsoft.com/office/drawing/2014/main" id="{BCD0BBB5-0CDA-B05A-3738-4BA657CF6B9C}"/>
                </a:ext>
              </a:extLst>
            </p:cNvPr>
            <p:cNvPicPr>
              <a:picLocks noChangeAspect="1"/>
            </p:cNvPicPr>
            <p:nvPr/>
          </p:nvPicPr>
          <p:blipFill>
            <a:blip r:embed="rId3"/>
            <a:stretch>
              <a:fillRect/>
            </a:stretch>
          </p:blipFill>
          <p:spPr>
            <a:xfrm>
              <a:off x="8060892" y="3741153"/>
              <a:ext cx="2030948" cy="782291"/>
            </a:xfrm>
            <a:prstGeom prst="rect">
              <a:avLst/>
            </a:prstGeom>
          </p:spPr>
        </p:pic>
      </p:grpSp>
    </p:spTree>
    <p:extLst>
      <p:ext uri="{BB962C8B-B14F-4D97-AF65-F5344CB8AC3E}">
        <p14:creationId xmlns:p14="http://schemas.microsoft.com/office/powerpoint/2010/main" val="87466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3762-351E-02E6-25D1-454CF3AC7BEB}"/>
              </a:ext>
            </a:extLst>
          </p:cNvPr>
          <p:cNvSpPr>
            <a:spLocks noGrp="1"/>
          </p:cNvSpPr>
          <p:nvPr>
            <p:ph type="title"/>
          </p:nvPr>
        </p:nvSpPr>
        <p:spPr/>
        <p:txBody>
          <a:bodyPr>
            <a:normAutofit fontScale="90000"/>
          </a:bodyPr>
          <a:lstStyle/>
          <a:p>
            <a:r>
              <a:rPr kumimoji="0" lang="en-US" sz="39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Nominations Homepage</a:t>
            </a:r>
            <a:br>
              <a:rPr kumimoji="0" lang="en-US" sz="39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9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ECBD787A-92CD-EFDF-91DC-F8C9C20D4BA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B634628-B182-FCF0-0E0D-FD4460C44FFF}"/>
              </a:ext>
            </a:extLst>
          </p:cNvPr>
          <p:cNvPicPr>
            <a:picLocks noChangeAspect="1"/>
          </p:cNvPicPr>
          <p:nvPr/>
        </p:nvPicPr>
        <p:blipFill>
          <a:blip r:embed="rId2"/>
          <a:stretch>
            <a:fillRect/>
          </a:stretch>
        </p:blipFill>
        <p:spPr>
          <a:xfrm>
            <a:off x="2916890" y="1496240"/>
            <a:ext cx="6240772" cy="4684269"/>
          </a:xfrm>
          <a:prstGeom prst="rect">
            <a:avLst/>
          </a:prstGeom>
        </p:spPr>
      </p:pic>
    </p:spTree>
    <p:extLst>
      <p:ext uri="{BB962C8B-B14F-4D97-AF65-F5344CB8AC3E}">
        <p14:creationId xmlns:p14="http://schemas.microsoft.com/office/powerpoint/2010/main" val="119607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D9F2-5868-DBCD-75FD-14F67CC3F6F3}"/>
              </a:ext>
            </a:extLst>
          </p:cNvPr>
          <p:cNvSpPr>
            <a:spLocks noGrp="1"/>
          </p:cNvSpPr>
          <p:nvPr>
            <p:ph type="title"/>
          </p:nvPr>
        </p:nvSpPr>
        <p:spPr/>
        <p:txBody>
          <a:bodyPr>
            <a:normAutofit fontScale="90000"/>
          </a:bodyPr>
          <a:lstStyle/>
          <a:p>
            <a:r>
              <a:rPr kumimoji="0" lang="en-US" sz="3500" b="1" i="0" u="none" strike="noStrike" kern="1200" cap="none" spc="0" normalizeH="0" baseline="0" noProof="0" dirty="0">
                <a:ln>
                  <a:noFill/>
                </a:ln>
                <a:solidFill>
                  <a:srgbClr val="00629B"/>
                </a:solidFill>
                <a:effectLst/>
                <a:uLnTx/>
                <a:uFillTx/>
                <a:latin typeface="Calibri" panose="020F0502020204030204"/>
                <a:ea typeface="+mj-ea"/>
                <a:cs typeface="+mj-cs"/>
              </a:rPr>
              <a:t>Begin the Process – Appoint the Election Committee</a:t>
            </a:r>
            <a:br>
              <a:rPr kumimoji="0" lang="en-US" sz="3500" b="1" i="0" u="none" strike="noStrike" kern="1200" cap="none" spc="0" normalizeH="0" baseline="0" noProof="0" dirty="0">
                <a:ln>
                  <a:noFill/>
                </a:ln>
                <a:solidFill>
                  <a:srgbClr val="00629B"/>
                </a:solidFill>
                <a:effectLst/>
                <a:uLnTx/>
                <a:uFillTx/>
                <a:latin typeface="Calibri" panose="020F0502020204030204"/>
                <a:ea typeface="+mj-ea"/>
                <a:cs typeface="+mj-cs"/>
              </a:rPr>
            </a:br>
            <a:r>
              <a:rPr kumimoji="0" lang="en-US" sz="2600" b="1" i="1" u="none" strike="noStrike" kern="1200" cap="none" spc="0" normalizeH="0" baseline="0" noProof="0" dirty="0">
                <a:ln>
                  <a:noFill/>
                </a:ln>
                <a:solidFill>
                  <a:srgbClr val="00629B"/>
                </a:solidFill>
                <a:effectLst/>
                <a:uLnTx/>
                <a:uFillTx/>
                <a:latin typeface="Calibri" panose="020F0502020204030204"/>
                <a:ea typeface="+mj-ea"/>
                <a:cs typeface="+mj-cs"/>
              </a:rPr>
              <a:t>Responsible: Section Executive Committee member(s)</a:t>
            </a:r>
            <a:endParaRPr lang="en-US" dirty="0"/>
          </a:p>
        </p:txBody>
      </p:sp>
      <p:sp>
        <p:nvSpPr>
          <p:cNvPr id="3" name="Content Placeholder 2">
            <a:extLst>
              <a:ext uri="{FF2B5EF4-FFF2-40B4-BE49-F238E27FC236}">
                <a16:creationId xmlns:a16="http://schemas.microsoft.com/office/drawing/2014/main" id="{6EEE3FAA-81C6-74AC-E6AF-51CF3C666A2B}"/>
              </a:ext>
            </a:extLst>
          </p:cNvPr>
          <p:cNvSpPr>
            <a:spLocks noGrp="1"/>
          </p:cNvSpPr>
          <p:nvPr>
            <p:ph idx="1"/>
          </p:nvPr>
        </p:nvSpPr>
        <p:spPr/>
        <p:txBody>
          <a:bodyPr>
            <a:normAutofit/>
          </a:bodyPr>
          <a:lstStyle/>
          <a:p>
            <a:r>
              <a:rPr lang="en-US" sz="2400" dirty="0"/>
              <a:t>The banner at the top right corner of the screen will show “Awaiting Election Committee.” In the menu on the left, click on “Election Committee.” Click “Add Member” to add members to the Election Committee:</a:t>
            </a:r>
          </a:p>
        </p:txBody>
      </p:sp>
      <p:pic>
        <p:nvPicPr>
          <p:cNvPr id="5" name="Picture 4">
            <a:extLst>
              <a:ext uri="{FF2B5EF4-FFF2-40B4-BE49-F238E27FC236}">
                <a16:creationId xmlns:a16="http://schemas.microsoft.com/office/drawing/2014/main" id="{092E261B-B3F8-7A52-3DAB-620D0FBA6F7F}"/>
              </a:ext>
            </a:extLst>
          </p:cNvPr>
          <p:cNvPicPr>
            <a:picLocks noChangeAspect="1"/>
          </p:cNvPicPr>
          <p:nvPr/>
        </p:nvPicPr>
        <p:blipFill>
          <a:blip r:embed="rId2"/>
          <a:stretch>
            <a:fillRect/>
          </a:stretch>
        </p:blipFill>
        <p:spPr>
          <a:xfrm>
            <a:off x="2029989" y="2679691"/>
            <a:ext cx="8132021" cy="3498761"/>
          </a:xfrm>
          <a:prstGeom prst="rect">
            <a:avLst/>
          </a:prstGeom>
          <a:ln w="3175">
            <a:solidFill>
              <a:schemeClr val="tx1"/>
            </a:solidFill>
          </a:ln>
        </p:spPr>
      </p:pic>
    </p:spTree>
    <p:extLst>
      <p:ext uri="{BB962C8B-B14F-4D97-AF65-F5344CB8AC3E}">
        <p14:creationId xmlns:p14="http://schemas.microsoft.com/office/powerpoint/2010/main" val="2460979756"/>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4698</TotalTime>
  <Words>3442</Words>
  <Application>Microsoft Office PowerPoint</Application>
  <PresentationFormat>Widescreen</PresentationFormat>
  <Paragraphs>196</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Wingdings</vt:lpstr>
      <vt:lpstr>Office Theme</vt:lpstr>
      <vt:lpstr>vTools Nominations: Full Process</vt:lpstr>
      <vt:lpstr>Nominations</vt:lpstr>
      <vt:lpstr>Nominations – Process Overview</vt:lpstr>
      <vt:lpstr>Creating a Nominations Process</vt:lpstr>
      <vt:lpstr>Begin the Process/Form Election Committee</vt:lpstr>
      <vt:lpstr>Begin the Process Responsible: Section Executive Committee member(s)</vt:lpstr>
      <vt:lpstr>Begin the Process – Select the OU Responsible: Section Executive Committee member(s)</vt:lpstr>
      <vt:lpstr>Begin the Process – Nominations Homepage Responsible: Section Executive Committee member(s)</vt:lpstr>
      <vt:lpstr>Begin the Process – Appoint the Election Committee Responsible: Section Executive Committee member(s)</vt:lpstr>
      <vt:lpstr>Begin the Process – Appoint the Election Committee Responsible: Section Executive Committee member(s)</vt:lpstr>
      <vt:lpstr>Begin the Process – Appoint the Election Committee Responsible: Section Executive Committee member(s)</vt:lpstr>
      <vt:lpstr>Begin the Process – Appoint the Election Committee Responsible: Section Executive Committee member(s)</vt:lpstr>
      <vt:lpstr>Begin the Process – Appoint the Election Committee Responsible: Section Executive Committee member(s)</vt:lpstr>
      <vt:lpstr>Call for Nominations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Call for Nominations Responsible: Election Committee member(s)</vt:lpstr>
      <vt:lpstr>Nominations by Members</vt:lpstr>
      <vt:lpstr>Nominations by Members Responsible: Members of the OU</vt:lpstr>
      <vt:lpstr>Nominations by Members Responsible: Members of the OU</vt:lpstr>
      <vt:lpstr>Nominations by Members Responsible: Members of the OU</vt:lpstr>
      <vt:lpstr>Nominations by Members Responsible: Members of the OU</vt:lpstr>
      <vt:lpstr>Nominations by Members Responsible: Members of the OU</vt:lpstr>
      <vt:lpstr>Nominations by Members Responsible: Members of the OU</vt:lpstr>
      <vt:lpstr>Nominations by Members Responsible: Members of the OU</vt:lpstr>
      <vt:lpstr>Announce First Slate of Candidates</vt:lpstr>
      <vt:lpstr>Announce First Slate of Candidates Responsible: Election Committee Member(s)</vt:lpstr>
      <vt:lpstr>Announce First Slate of Candidates Responsible: Election Committee Member(s)</vt:lpstr>
      <vt:lpstr>Announce First Slate of Candidates Responsible: Election Committee Member(s)</vt:lpstr>
      <vt:lpstr>Announce First Slate of Candidates Responsible: Election Committee Member(s)</vt:lpstr>
      <vt:lpstr>Announce First Slate of Candidates Responsible: Election Committee Member(s)</vt:lpstr>
      <vt:lpstr>Announce First Slate of Candidates Responsible: Election Committee Member(s)</vt:lpstr>
      <vt:lpstr>Petition Candidates</vt:lpstr>
      <vt:lpstr>Petition Candidates Responsible: Members of the OU</vt:lpstr>
      <vt:lpstr>Petition Candidates Responsible: Members of the OU</vt:lpstr>
      <vt:lpstr>Petition Candidates Responsible: Members of the OU</vt:lpstr>
      <vt:lpstr>Petition Candidates Responsible: Members of the OU</vt:lpstr>
      <vt:lpstr>Announce Final Slate of Candidates</vt:lpstr>
      <vt:lpstr>Announce Final Slate of Candidates Responsible: Election Committee Member(s)</vt:lpstr>
      <vt:lpstr>Announce Final Slate of Candidates Responsible: Election Committee Member(s)</vt:lpstr>
      <vt:lpstr>Announce Final Slate of Candidates Responsible: Election Committee Member(s)</vt:lpstr>
      <vt:lpstr>Announce Final Slate of Candidates Responsible: Election Committee Member(s)</vt:lpstr>
      <vt:lpstr>Announce Final Slate of Candidates Responsible: Election Committee Member(s)</vt:lpstr>
      <vt:lpstr>Announce Final Slate of Candidates Responsible: Election Committee Member(s) / Region Director</vt:lpstr>
      <vt:lpstr>Announce Final Slate of Candidates Responsible: Election Committee Member(s) / Region Director</vt:lpstr>
      <vt:lpstr>Announce Final Slate of Candidates Responsible: Election Committee Member(s) / Region Director</vt:lpstr>
      <vt:lpstr>Announce Final Slate of Candidates Responsible: Election Committee Member(s)</vt:lpstr>
      <vt:lpstr>Announce Final Slate of Candidates Responsible: Election Committee Member(s)</vt:lpstr>
      <vt:lpstr>Completed Nominations Process</vt:lpstr>
      <vt:lpstr>Completed Nominations Process</vt:lpstr>
      <vt:lpstr>Completed Nominations Process</vt:lpstr>
      <vt:lpstr>Populate Election Ballot</vt:lpstr>
      <vt:lpstr>Populate Election Ballot</vt:lpstr>
      <vt:lpstr>Collect Votes from Members</vt:lpstr>
      <vt:lpstr>Report Results to Officer Reporting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20</cp:revision>
  <dcterms:created xsi:type="dcterms:W3CDTF">2024-01-28T22:59:39Z</dcterms:created>
  <dcterms:modified xsi:type="dcterms:W3CDTF">2025-03-26T21:51:22Z</dcterms:modified>
</cp:coreProperties>
</file>