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7" r:id="rId2"/>
    <p:sldId id="268" r:id="rId3"/>
    <p:sldId id="269" r:id="rId4"/>
    <p:sldId id="278" r:id="rId5"/>
    <p:sldId id="285" r:id="rId6"/>
    <p:sldId id="284" r:id="rId7"/>
    <p:sldId id="272" r:id="rId8"/>
    <p:sldId id="276" r:id="rId9"/>
    <p:sldId id="277" r:id="rId10"/>
    <p:sldId id="273" r:id="rId11"/>
    <p:sldId id="281" r:id="rId12"/>
    <p:sldId id="282" r:id="rId13"/>
    <p:sldId id="283" r:id="rId14"/>
    <p:sldId id="288" r:id="rId15"/>
    <p:sldId id="287" r:id="rId16"/>
    <p:sldId id="271" r:id="rId17"/>
    <p:sldId id="286" r:id="rId18"/>
    <p:sldId id="274"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9D"/>
    <a:srgbClr val="E3E8EB"/>
    <a:srgbClr val="DFE3E7"/>
    <a:srgbClr val="E4E9ED"/>
    <a:srgbClr val="002A4E"/>
    <a:srgbClr val="F6BE07"/>
    <a:srgbClr val="0062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55" autoAdjust="0"/>
    <p:restoredTop sz="90048" autoAdjust="0"/>
  </p:normalViewPr>
  <p:slideViewPr>
    <p:cSldViewPr snapToGrid="0">
      <p:cViewPr varScale="1">
        <p:scale>
          <a:sx n="63" d="100"/>
          <a:sy n="63" d="100"/>
        </p:scale>
        <p:origin x="1526" y="278"/>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A75556-C536-4B27-B812-A02EA16935C3}" type="datetimeFigureOut">
              <a:rPr lang="en-US" smtClean="0"/>
              <a:t>3/29/2025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711C49-634C-40A4-B611-39B3208BDC72}" type="slidenum">
              <a:rPr lang="en-US" smtClean="0"/>
              <a:t>‹#›</a:t>
            </a:fld>
            <a:endParaRPr lang="en-US" dirty="0"/>
          </a:p>
        </p:txBody>
      </p:sp>
    </p:spTree>
    <p:extLst>
      <p:ext uri="{BB962C8B-B14F-4D97-AF65-F5344CB8AC3E}">
        <p14:creationId xmlns:p14="http://schemas.microsoft.com/office/powerpoint/2010/main" val="2651753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None/>
            </a:pPr>
            <a:r>
              <a:rPr lang="en-US" b="1" i="0" dirty="0">
                <a:solidFill>
                  <a:srgbClr val="000000"/>
                </a:solidFill>
                <a:effectLst/>
                <a:latin typeface="Times New Roman" panose="02020603050405020304" pitchFamily="18" charset="0"/>
              </a:rPr>
              <a:t>Region 3 </a:t>
            </a:r>
            <a:r>
              <a:rPr lang="en-US" b="1" i="0">
                <a:solidFill>
                  <a:srgbClr val="000000"/>
                </a:solidFill>
                <a:effectLst/>
                <a:latin typeface="Times New Roman" panose="02020603050405020304" pitchFamily="18" charset="0"/>
              </a:rPr>
              <a:t>Committee Meeting Day 3</a:t>
            </a:r>
            <a:endParaRPr lang="en-US" b="1" i="0" dirty="0">
              <a:solidFill>
                <a:srgbClr val="000000"/>
              </a:solidFill>
              <a:effectLst/>
              <a:latin typeface="Times New Roman" panose="02020603050405020304" pitchFamily="18" charset="0"/>
            </a:endParaRPr>
          </a:p>
          <a:p>
            <a:pPr algn="l"/>
            <a:r>
              <a:rPr lang="en-US" b="0" i="0" dirty="0">
                <a:solidFill>
                  <a:srgbClr val="000000"/>
                </a:solidFill>
                <a:effectLst/>
                <a:latin typeface="Times New Roman" panose="02020603050405020304" pitchFamily="18" charset="0"/>
              </a:rPr>
              <a:t>Sunday, 30 March 2025 @ 8:00am-12:00n EDT</a:t>
            </a:r>
          </a:p>
          <a:p>
            <a:endParaRPr lang="en-US" dirty="0"/>
          </a:p>
        </p:txBody>
      </p:sp>
      <p:sp>
        <p:nvSpPr>
          <p:cNvPr id="4" name="Slide Number Placeholder 3"/>
          <p:cNvSpPr>
            <a:spLocks noGrp="1"/>
          </p:cNvSpPr>
          <p:nvPr>
            <p:ph type="sldNum" sz="quarter" idx="5"/>
          </p:nvPr>
        </p:nvSpPr>
        <p:spPr/>
        <p:txBody>
          <a:bodyPr/>
          <a:lstStyle/>
          <a:p>
            <a:fld id="{BD711C49-634C-40A4-B611-39B3208BDC72}" type="slidenum">
              <a:rPr lang="en-US" smtClean="0"/>
              <a:t>2</a:t>
            </a:fld>
            <a:endParaRPr lang="en-US" dirty="0"/>
          </a:p>
        </p:txBody>
      </p:sp>
    </p:spTree>
    <p:extLst>
      <p:ext uri="{BB962C8B-B14F-4D97-AF65-F5344CB8AC3E}">
        <p14:creationId xmlns:p14="http://schemas.microsoft.com/office/powerpoint/2010/main" val="2911777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711C49-634C-40A4-B611-39B3208BDC72}" type="slidenum">
              <a:rPr lang="en-US" smtClean="0"/>
              <a:t>7</a:t>
            </a:fld>
            <a:endParaRPr lang="en-US" dirty="0"/>
          </a:p>
        </p:txBody>
      </p:sp>
    </p:spTree>
    <p:extLst>
      <p:ext uri="{BB962C8B-B14F-4D97-AF65-F5344CB8AC3E}">
        <p14:creationId xmlns:p14="http://schemas.microsoft.com/office/powerpoint/2010/main" val="3751450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711C49-634C-40A4-B611-39B3208BDC72}" type="slidenum">
              <a:rPr lang="en-US" smtClean="0"/>
              <a:t>9</a:t>
            </a:fld>
            <a:endParaRPr lang="en-US" dirty="0"/>
          </a:p>
        </p:txBody>
      </p:sp>
    </p:spTree>
    <p:extLst>
      <p:ext uri="{BB962C8B-B14F-4D97-AF65-F5344CB8AC3E}">
        <p14:creationId xmlns:p14="http://schemas.microsoft.com/office/powerpoint/2010/main" val="1092535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711C49-634C-40A4-B611-39B3208BDC72}" type="slidenum">
              <a:rPr lang="en-US" smtClean="0"/>
              <a:t>14</a:t>
            </a:fld>
            <a:endParaRPr lang="en-US" dirty="0"/>
          </a:p>
        </p:txBody>
      </p:sp>
    </p:spTree>
    <p:extLst>
      <p:ext uri="{BB962C8B-B14F-4D97-AF65-F5344CB8AC3E}">
        <p14:creationId xmlns:p14="http://schemas.microsoft.com/office/powerpoint/2010/main" val="7552315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30000"/>
            <a:lum/>
          </a:blip>
          <a:srcRect/>
          <a:stretch>
            <a:fillRect t="-20000" b="-2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B2746-9516-4131-A66B-13D41FE5D1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682867A-808D-4B4C-8147-E20DE8F56D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3613B5D-7A28-4567-9D95-6D56D75EDDEB}"/>
              </a:ext>
            </a:extLst>
          </p:cNvPr>
          <p:cNvSpPr>
            <a:spLocks noGrp="1"/>
          </p:cNvSpPr>
          <p:nvPr>
            <p:ph type="dt" sz="half" idx="10"/>
          </p:nvPr>
        </p:nvSpPr>
        <p:spPr/>
        <p:txBody>
          <a:bodyPr/>
          <a:lstStyle/>
          <a:p>
            <a:fld id="{E6CF6E10-088A-474C-A2BB-26858750F9E5}" type="datetime1">
              <a:rPr lang="en-US" smtClean="0"/>
              <a:t>3/29/2025</a:t>
            </a:fld>
            <a:endParaRPr lang="en-US" dirty="0"/>
          </a:p>
        </p:txBody>
      </p:sp>
      <p:sp>
        <p:nvSpPr>
          <p:cNvPr id="6" name="Slide Number Placeholder 5">
            <a:extLst>
              <a:ext uri="{FF2B5EF4-FFF2-40B4-BE49-F238E27FC236}">
                <a16:creationId xmlns:a16="http://schemas.microsoft.com/office/drawing/2014/main" id="{BC0F18A2-42DA-4AF3-B769-DFD694605B03}"/>
              </a:ext>
            </a:extLst>
          </p:cNvPr>
          <p:cNvSpPr>
            <a:spLocks noGrp="1"/>
          </p:cNvSpPr>
          <p:nvPr>
            <p:ph type="sldNum" sz="quarter" idx="12"/>
          </p:nvPr>
        </p:nvSpPr>
        <p:spPr/>
        <p:txBody>
          <a:bodyPr/>
          <a:lstStyle/>
          <a:p>
            <a:fld id="{FE9165D2-D3B6-435C-A2E0-8337FBEE834F}" type="slidenum">
              <a:rPr lang="en-US" smtClean="0"/>
              <a:t>‹#›</a:t>
            </a:fld>
            <a:endParaRPr lang="en-US" dirty="0"/>
          </a:p>
        </p:txBody>
      </p:sp>
      <p:pic>
        <p:nvPicPr>
          <p:cNvPr id="9" name="Picture 8">
            <a:extLst>
              <a:ext uri="{FF2B5EF4-FFF2-40B4-BE49-F238E27FC236}">
                <a16:creationId xmlns:a16="http://schemas.microsoft.com/office/drawing/2014/main" id="{97A59788-7E7E-4BE1-807C-8B58310132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6701" y="213459"/>
            <a:ext cx="1628452" cy="908904"/>
          </a:xfrm>
          <a:prstGeom prst="rect">
            <a:avLst/>
          </a:prstGeom>
        </p:spPr>
      </p:pic>
    </p:spTree>
    <p:extLst>
      <p:ext uri="{BB962C8B-B14F-4D97-AF65-F5344CB8AC3E}">
        <p14:creationId xmlns:p14="http://schemas.microsoft.com/office/powerpoint/2010/main" val="23996762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9DBF9-1070-4D1D-B24A-AC9D4C4B39D5}"/>
              </a:ext>
            </a:extLst>
          </p:cNvPr>
          <p:cNvSpPr>
            <a:spLocks noGrp="1"/>
          </p:cNvSpPr>
          <p:nvPr>
            <p:ph type="title"/>
          </p:nvPr>
        </p:nvSpPr>
        <p:spPr>
          <a:xfrm>
            <a:off x="839788" y="457200"/>
            <a:ext cx="3932237" cy="11430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00785C7-F30C-41C5-B470-AB1FB71145C8}"/>
              </a:ext>
            </a:extLst>
          </p:cNvPr>
          <p:cNvSpPr>
            <a:spLocks noGrp="1"/>
          </p:cNvSpPr>
          <p:nvPr>
            <p:ph type="pic" idx="1"/>
          </p:nvPr>
        </p:nvSpPr>
        <p:spPr>
          <a:xfrm>
            <a:off x="5183188" y="1600200"/>
            <a:ext cx="6172200" cy="470077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BFDCA933-8B8C-488C-8599-84327CF05BF2}"/>
              </a:ext>
            </a:extLst>
          </p:cNvPr>
          <p:cNvSpPr>
            <a:spLocks noGrp="1"/>
          </p:cNvSpPr>
          <p:nvPr>
            <p:ph type="body" sz="half" idx="2"/>
          </p:nvPr>
        </p:nvSpPr>
        <p:spPr>
          <a:xfrm>
            <a:off x="839788" y="1600200"/>
            <a:ext cx="3932237" cy="470077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35A62C-4F9F-43DC-8E79-D0E7C60BE11D}"/>
              </a:ext>
            </a:extLst>
          </p:cNvPr>
          <p:cNvSpPr>
            <a:spLocks noGrp="1"/>
          </p:cNvSpPr>
          <p:nvPr>
            <p:ph type="dt" sz="half" idx="10"/>
          </p:nvPr>
        </p:nvSpPr>
        <p:spPr>
          <a:xfrm>
            <a:off x="7455495" y="6384415"/>
            <a:ext cx="2743200" cy="365125"/>
          </a:xfrm>
        </p:spPr>
        <p:txBody>
          <a:bodyPr/>
          <a:lstStyle>
            <a:lvl1pPr algn="ctr">
              <a:defRPr/>
            </a:lvl1pPr>
          </a:lstStyle>
          <a:p>
            <a:fld id="{7F9B0DC5-2C23-46EA-9207-C3334FEAA56E}" type="datetime1">
              <a:rPr lang="en-US" smtClean="0"/>
              <a:pPr/>
              <a:t>3/29/2025</a:t>
            </a:fld>
            <a:endParaRPr lang="en-US" dirty="0"/>
          </a:p>
        </p:txBody>
      </p:sp>
      <p:sp>
        <p:nvSpPr>
          <p:cNvPr id="7" name="Slide Number Placeholder 6">
            <a:extLst>
              <a:ext uri="{FF2B5EF4-FFF2-40B4-BE49-F238E27FC236}">
                <a16:creationId xmlns:a16="http://schemas.microsoft.com/office/drawing/2014/main" id="{F9D4410C-2ADE-4198-AF7C-F1A2A46C3FFA}"/>
              </a:ext>
            </a:extLst>
          </p:cNvPr>
          <p:cNvSpPr>
            <a:spLocks noGrp="1"/>
          </p:cNvSpPr>
          <p:nvPr>
            <p:ph type="sldNum" sz="quarter" idx="12"/>
          </p:nvPr>
        </p:nvSpPr>
        <p:spPr/>
        <p:txBody>
          <a:bodyPr/>
          <a:lstStyle/>
          <a:p>
            <a:fld id="{FE9165D2-D3B6-435C-A2E0-8337FBEE834F}" type="slidenum">
              <a:rPr lang="en-US" smtClean="0"/>
              <a:t>‹#›</a:t>
            </a:fld>
            <a:endParaRPr lang="en-US" dirty="0"/>
          </a:p>
        </p:txBody>
      </p:sp>
      <p:pic>
        <p:nvPicPr>
          <p:cNvPr id="10" name="Picture 9">
            <a:extLst>
              <a:ext uri="{FF2B5EF4-FFF2-40B4-BE49-F238E27FC236}">
                <a16:creationId xmlns:a16="http://schemas.microsoft.com/office/drawing/2014/main" id="{4770E9F6-FA5E-4B26-A454-8D366B38AD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1481" y="5850701"/>
            <a:ext cx="1628452" cy="908904"/>
          </a:xfrm>
          <a:prstGeom prst="rect">
            <a:avLst/>
          </a:prstGeom>
        </p:spPr>
      </p:pic>
      <p:pic>
        <p:nvPicPr>
          <p:cNvPr id="8" name="Picture 7">
            <a:extLst>
              <a:ext uri="{FF2B5EF4-FFF2-40B4-BE49-F238E27FC236}">
                <a16:creationId xmlns:a16="http://schemas.microsoft.com/office/drawing/2014/main" id="{31329B70-8EB0-6BF7-8DBC-806B71428412}"/>
              </a:ext>
            </a:extLst>
          </p:cNvPr>
          <p:cNvPicPr>
            <a:picLocks noChangeAspect="1"/>
          </p:cNvPicPr>
          <p:nvPr userDrawn="1"/>
        </p:nvPicPr>
        <p:blipFill>
          <a:blip r:embed="rId3"/>
          <a:stretch>
            <a:fillRect/>
          </a:stretch>
        </p:blipFill>
        <p:spPr>
          <a:xfrm>
            <a:off x="10582672" y="8352"/>
            <a:ext cx="948242" cy="1363248"/>
          </a:xfrm>
          <a:prstGeom prst="rect">
            <a:avLst/>
          </a:prstGeom>
        </p:spPr>
      </p:pic>
    </p:spTree>
    <p:extLst>
      <p:ext uri="{BB962C8B-B14F-4D97-AF65-F5344CB8AC3E}">
        <p14:creationId xmlns:p14="http://schemas.microsoft.com/office/powerpoint/2010/main" val="427055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F8AA4-672F-4E6B-A8DF-43E43537C3BE}"/>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519B63-9B50-4AE3-8E69-59AF4CE8B49C}"/>
              </a:ext>
            </a:extLst>
          </p:cNvPr>
          <p:cNvSpPr>
            <a:spLocks noGrp="1"/>
          </p:cNvSpPr>
          <p:nvPr>
            <p:ph idx="1"/>
          </p:nvPr>
        </p:nvSpPr>
        <p:spPr>
          <a:xfrm>
            <a:off x="838200" y="1371598"/>
            <a:ext cx="10515600" cy="4933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DFE146CA-3223-49D8-8A04-78A4B0BAE014}"/>
              </a:ext>
            </a:extLst>
          </p:cNvPr>
          <p:cNvSpPr>
            <a:spLocks noGrp="1"/>
          </p:cNvSpPr>
          <p:nvPr>
            <p:ph type="sldNum" sz="quarter" idx="12"/>
          </p:nvPr>
        </p:nvSpPr>
        <p:spPr/>
        <p:txBody>
          <a:bodyPr/>
          <a:lstStyle/>
          <a:p>
            <a:fld id="{FE9165D2-D3B6-435C-A2E0-8337FBEE834F}" type="slidenum">
              <a:rPr lang="en-US" smtClean="0"/>
              <a:t>‹#›</a:t>
            </a:fld>
            <a:endParaRPr lang="en-US" dirty="0"/>
          </a:p>
        </p:txBody>
      </p:sp>
      <p:cxnSp>
        <p:nvCxnSpPr>
          <p:cNvPr id="9" name="Straight Connector 8">
            <a:extLst>
              <a:ext uri="{FF2B5EF4-FFF2-40B4-BE49-F238E27FC236}">
                <a16:creationId xmlns:a16="http://schemas.microsoft.com/office/drawing/2014/main" id="{5A9B48D5-747D-4432-BC9A-3C77664234B5}"/>
              </a:ext>
            </a:extLst>
          </p:cNvPr>
          <p:cNvCxnSpPr/>
          <p:nvPr userDrawn="1"/>
        </p:nvCxnSpPr>
        <p:spPr>
          <a:xfrm>
            <a:off x="838200" y="1330716"/>
            <a:ext cx="10515599" cy="0"/>
          </a:xfrm>
          <a:prstGeom prst="line">
            <a:avLst/>
          </a:prstGeom>
          <a:ln>
            <a:solidFill>
              <a:srgbClr val="F6BE07"/>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10B5F19B-9159-48B6-8D3A-235A1EA0A1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1481" y="5850701"/>
            <a:ext cx="1628452" cy="908904"/>
          </a:xfrm>
          <a:prstGeom prst="rect">
            <a:avLst/>
          </a:prstGeom>
        </p:spPr>
      </p:pic>
      <p:pic>
        <p:nvPicPr>
          <p:cNvPr id="8" name="Picture 7">
            <a:extLst>
              <a:ext uri="{FF2B5EF4-FFF2-40B4-BE49-F238E27FC236}">
                <a16:creationId xmlns:a16="http://schemas.microsoft.com/office/drawing/2014/main" id="{7329783C-1584-9C4D-16E4-9D8E2AD693C3}"/>
              </a:ext>
            </a:extLst>
          </p:cNvPr>
          <p:cNvPicPr>
            <a:picLocks noChangeAspect="1"/>
          </p:cNvPicPr>
          <p:nvPr userDrawn="1"/>
        </p:nvPicPr>
        <p:blipFill>
          <a:blip r:embed="rId3"/>
          <a:stretch>
            <a:fillRect/>
          </a:stretch>
        </p:blipFill>
        <p:spPr>
          <a:xfrm>
            <a:off x="10582672" y="8352"/>
            <a:ext cx="948242" cy="1363248"/>
          </a:xfrm>
          <a:prstGeom prst="rect">
            <a:avLst/>
          </a:prstGeom>
        </p:spPr>
      </p:pic>
    </p:spTree>
    <p:extLst>
      <p:ext uri="{BB962C8B-B14F-4D97-AF65-F5344CB8AC3E}">
        <p14:creationId xmlns:p14="http://schemas.microsoft.com/office/powerpoint/2010/main" val="254584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F5EA7-C868-490E-B23A-318ECA48A7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372C6D4-09FA-4CB4-BBE1-0C9A335D3E35}"/>
              </a:ext>
            </a:extLst>
          </p:cNvPr>
          <p:cNvSpPr>
            <a:spLocks noGrp="1"/>
          </p:cNvSpPr>
          <p:nvPr>
            <p:ph type="body" idx="1"/>
          </p:nvPr>
        </p:nvSpPr>
        <p:spPr>
          <a:xfrm>
            <a:off x="831850" y="456247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84D455-26D7-488B-82F6-553A3A7ADEC2}"/>
              </a:ext>
            </a:extLst>
          </p:cNvPr>
          <p:cNvSpPr>
            <a:spLocks noGrp="1"/>
          </p:cNvSpPr>
          <p:nvPr>
            <p:ph type="dt" sz="half" idx="10"/>
          </p:nvPr>
        </p:nvSpPr>
        <p:spPr>
          <a:xfrm>
            <a:off x="7469860" y="6369485"/>
            <a:ext cx="2743200" cy="365125"/>
          </a:xfrm>
        </p:spPr>
        <p:txBody>
          <a:bodyPr/>
          <a:lstStyle>
            <a:lvl1pPr algn="ctr">
              <a:defRPr/>
            </a:lvl1pPr>
          </a:lstStyle>
          <a:p>
            <a:fld id="{3ADABA23-1EE7-4FF7-81E1-1C903E520C5D}" type="datetime1">
              <a:rPr lang="en-US" smtClean="0"/>
              <a:pPr/>
              <a:t>3/29/2025</a:t>
            </a:fld>
            <a:endParaRPr lang="en-US" dirty="0"/>
          </a:p>
        </p:txBody>
      </p:sp>
      <p:sp>
        <p:nvSpPr>
          <p:cNvPr id="6" name="Slide Number Placeholder 5">
            <a:extLst>
              <a:ext uri="{FF2B5EF4-FFF2-40B4-BE49-F238E27FC236}">
                <a16:creationId xmlns:a16="http://schemas.microsoft.com/office/drawing/2014/main" id="{8D2F5C34-085F-499C-8F57-D2607BD49276}"/>
              </a:ext>
            </a:extLst>
          </p:cNvPr>
          <p:cNvSpPr>
            <a:spLocks noGrp="1"/>
          </p:cNvSpPr>
          <p:nvPr>
            <p:ph type="sldNum" sz="quarter" idx="12"/>
          </p:nvPr>
        </p:nvSpPr>
        <p:spPr/>
        <p:txBody>
          <a:bodyPr/>
          <a:lstStyle/>
          <a:p>
            <a:fld id="{FE9165D2-D3B6-435C-A2E0-8337FBEE834F}" type="slidenum">
              <a:rPr lang="en-US" smtClean="0"/>
              <a:t>‹#›</a:t>
            </a:fld>
            <a:endParaRPr lang="en-US" dirty="0"/>
          </a:p>
        </p:txBody>
      </p:sp>
      <p:pic>
        <p:nvPicPr>
          <p:cNvPr id="10" name="Picture 9">
            <a:extLst>
              <a:ext uri="{FF2B5EF4-FFF2-40B4-BE49-F238E27FC236}">
                <a16:creationId xmlns:a16="http://schemas.microsoft.com/office/drawing/2014/main" id="{29352316-4A36-4DCD-8BEF-80FF909BC3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1481" y="5850701"/>
            <a:ext cx="1628452" cy="908904"/>
          </a:xfrm>
          <a:prstGeom prst="rect">
            <a:avLst/>
          </a:prstGeom>
        </p:spPr>
      </p:pic>
      <p:pic>
        <p:nvPicPr>
          <p:cNvPr id="5" name="Picture 4">
            <a:extLst>
              <a:ext uri="{FF2B5EF4-FFF2-40B4-BE49-F238E27FC236}">
                <a16:creationId xmlns:a16="http://schemas.microsoft.com/office/drawing/2014/main" id="{FC3977CD-F53E-609A-2E0C-7B065062E2F0}"/>
              </a:ext>
            </a:extLst>
          </p:cNvPr>
          <p:cNvPicPr>
            <a:picLocks noChangeAspect="1"/>
          </p:cNvPicPr>
          <p:nvPr userDrawn="1"/>
        </p:nvPicPr>
        <p:blipFill>
          <a:blip r:embed="rId3"/>
          <a:stretch>
            <a:fillRect/>
          </a:stretch>
        </p:blipFill>
        <p:spPr>
          <a:xfrm>
            <a:off x="10582672" y="8352"/>
            <a:ext cx="948242" cy="1363248"/>
          </a:xfrm>
          <a:prstGeom prst="rect">
            <a:avLst/>
          </a:prstGeom>
        </p:spPr>
      </p:pic>
    </p:spTree>
    <p:extLst>
      <p:ext uri="{BB962C8B-B14F-4D97-AF65-F5344CB8AC3E}">
        <p14:creationId xmlns:p14="http://schemas.microsoft.com/office/powerpoint/2010/main" val="1321132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8E7D5-A79C-4556-83E8-6B58CFF10B0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05A1758-89B2-45B0-8905-D8E64D78AFA4}"/>
              </a:ext>
            </a:extLst>
          </p:cNvPr>
          <p:cNvSpPr>
            <a:spLocks noGrp="1"/>
          </p:cNvSpPr>
          <p:nvPr>
            <p:ph sz="half" idx="1"/>
          </p:nvPr>
        </p:nvSpPr>
        <p:spPr>
          <a:xfrm>
            <a:off x="838200" y="1371600"/>
            <a:ext cx="5181600" cy="4933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0545AE-17DA-4C71-83F1-F155B735E45C}"/>
              </a:ext>
            </a:extLst>
          </p:cNvPr>
          <p:cNvSpPr>
            <a:spLocks noGrp="1"/>
          </p:cNvSpPr>
          <p:nvPr>
            <p:ph sz="half" idx="2"/>
          </p:nvPr>
        </p:nvSpPr>
        <p:spPr>
          <a:xfrm>
            <a:off x="6172200" y="1371600"/>
            <a:ext cx="5181600" cy="49335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708DFCAE-B36C-4702-A2EF-1529D21F20B3}"/>
              </a:ext>
            </a:extLst>
          </p:cNvPr>
          <p:cNvSpPr>
            <a:spLocks noGrp="1"/>
          </p:cNvSpPr>
          <p:nvPr>
            <p:ph type="dt" sz="half" idx="10"/>
          </p:nvPr>
        </p:nvSpPr>
        <p:spPr>
          <a:xfrm>
            <a:off x="7475456" y="6356350"/>
            <a:ext cx="2743200" cy="365125"/>
          </a:xfrm>
        </p:spPr>
        <p:txBody>
          <a:bodyPr/>
          <a:lstStyle>
            <a:lvl1pPr algn="ctr">
              <a:defRPr/>
            </a:lvl1pPr>
          </a:lstStyle>
          <a:p>
            <a:fld id="{EBFD83CA-F91E-4889-B6AB-2E0D3BB037F7}" type="datetime1">
              <a:rPr lang="en-US" smtClean="0"/>
              <a:pPr/>
              <a:t>3/29/2025</a:t>
            </a:fld>
            <a:endParaRPr lang="en-US" dirty="0"/>
          </a:p>
        </p:txBody>
      </p:sp>
      <p:sp>
        <p:nvSpPr>
          <p:cNvPr id="7" name="Slide Number Placeholder 6">
            <a:extLst>
              <a:ext uri="{FF2B5EF4-FFF2-40B4-BE49-F238E27FC236}">
                <a16:creationId xmlns:a16="http://schemas.microsoft.com/office/drawing/2014/main" id="{9F82323D-EC91-44B4-8D19-93D7E79087F3}"/>
              </a:ext>
            </a:extLst>
          </p:cNvPr>
          <p:cNvSpPr>
            <a:spLocks noGrp="1"/>
          </p:cNvSpPr>
          <p:nvPr>
            <p:ph type="sldNum" sz="quarter" idx="12"/>
          </p:nvPr>
        </p:nvSpPr>
        <p:spPr/>
        <p:txBody>
          <a:bodyPr/>
          <a:lstStyle/>
          <a:p>
            <a:fld id="{FE9165D2-D3B6-435C-A2E0-8337FBEE834F}" type="slidenum">
              <a:rPr lang="en-US" smtClean="0"/>
              <a:t>‹#›</a:t>
            </a:fld>
            <a:endParaRPr lang="en-US" dirty="0"/>
          </a:p>
        </p:txBody>
      </p:sp>
      <p:cxnSp>
        <p:nvCxnSpPr>
          <p:cNvPr id="12" name="Straight Connector 11">
            <a:extLst>
              <a:ext uri="{FF2B5EF4-FFF2-40B4-BE49-F238E27FC236}">
                <a16:creationId xmlns:a16="http://schemas.microsoft.com/office/drawing/2014/main" id="{F4099521-FBD7-45D2-92CB-9A69E9D0E48F}"/>
              </a:ext>
            </a:extLst>
          </p:cNvPr>
          <p:cNvCxnSpPr/>
          <p:nvPr userDrawn="1"/>
        </p:nvCxnSpPr>
        <p:spPr>
          <a:xfrm>
            <a:off x="838200" y="1330716"/>
            <a:ext cx="10515599" cy="0"/>
          </a:xfrm>
          <a:prstGeom prst="line">
            <a:avLst/>
          </a:prstGeom>
          <a:ln>
            <a:solidFill>
              <a:srgbClr val="F6BE07"/>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FAAE1901-43D2-4F3A-9275-4921C6B1F0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1481" y="5850701"/>
            <a:ext cx="1628452" cy="908904"/>
          </a:xfrm>
          <a:prstGeom prst="rect">
            <a:avLst/>
          </a:prstGeom>
        </p:spPr>
      </p:pic>
      <p:pic>
        <p:nvPicPr>
          <p:cNvPr id="8" name="Picture 7">
            <a:extLst>
              <a:ext uri="{FF2B5EF4-FFF2-40B4-BE49-F238E27FC236}">
                <a16:creationId xmlns:a16="http://schemas.microsoft.com/office/drawing/2014/main" id="{F10BC7A9-5DD8-88E1-57DA-9885FB42176F}"/>
              </a:ext>
            </a:extLst>
          </p:cNvPr>
          <p:cNvPicPr>
            <a:picLocks noChangeAspect="1"/>
          </p:cNvPicPr>
          <p:nvPr userDrawn="1"/>
        </p:nvPicPr>
        <p:blipFill>
          <a:blip r:embed="rId3"/>
          <a:stretch>
            <a:fillRect/>
          </a:stretch>
        </p:blipFill>
        <p:spPr>
          <a:xfrm>
            <a:off x="10582672" y="8352"/>
            <a:ext cx="948242" cy="1363248"/>
          </a:xfrm>
          <a:prstGeom prst="rect">
            <a:avLst/>
          </a:prstGeom>
        </p:spPr>
      </p:pic>
    </p:spTree>
    <p:extLst>
      <p:ext uri="{BB962C8B-B14F-4D97-AF65-F5344CB8AC3E}">
        <p14:creationId xmlns:p14="http://schemas.microsoft.com/office/powerpoint/2010/main" val="3133897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48815-F4F7-410A-B2E9-DC60AECEA7F6}"/>
              </a:ext>
            </a:extLst>
          </p:cNvPr>
          <p:cNvSpPr>
            <a:spLocks noGrp="1"/>
          </p:cNvSpPr>
          <p:nvPr>
            <p:ph type="title"/>
          </p:nvPr>
        </p:nvSpPr>
        <p:spPr>
          <a:xfrm>
            <a:off x="839788" y="365125"/>
            <a:ext cx="9378868" cy="9144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28E8B4D-A7F8-4D7E-8944-717B7F947DED}"/>
              </a:ext>
            </a:extLst>
          </p:cNvPr>
          <p:cNvSpPr>
            <a:spLocks noGrp="1"/>
          </p:cNvSpPr>
          <p:nvPr>
            <p:ph type="body" idx="1"/>
          </p:nvPr>
        </p:nvSpPr>
        <p:spPr>
          <a:xfrm>
            <a:off x="839788" y="1371600"/>
            <a:ext cx="5157787"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04F3D9-108D-4DEB-AF00-C0FD453C3809}"/>
              </a:ext>
            </a:extLst>
          </p:cNvPr>
          <p:cNvSpPr>
            <a:spLocks noGrp="1"/>
          </p:cNvSpPr>
          <p:nvPr>
            <p:ph sz="half" idx="2"/>
          </p:nvPr>
        </p:nvSpPr>
        <p:spPr>
          <a:xfrm>
            <a:off x="839788" y="2057399"/>
            <a:ext cx="5157787" cy="42477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266C876-8A3A-4A74-92FE-1D89B100A36A}"/>
              </a:ext>
            </a:extLst>
          </p:cNvPr>
          <p:cNvSpPr>
            <a:spLocks noGrp="1"/>
          </p:cNvSpPr>
          <p:nvPr>
            <p:ph type="body" sz="quarter" idx="3"/>
          </p:nvPr>
        </p:nvSpPr>
        <p:spPr>
          <a:xfrm>
            <a:off x="6172200" y="1371600"/>
            <a:ext cx="5183188"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481145-5C02-4A69-A774-4E2700B064D3}"/>
              </a:ext>
            </a:extLst>
          </p:cNvPr>
          <p:cNvSpPr>
            <a:spLocks noGrp="1"/>
          </p:cNvSpPr>
          <p:nvPr>
            <p:ph sz="quarter" idx="4"/>
          </p:nvPr>
        </p:nvSpPr>
        <p:spPr>
          <a:xfrm>
            <a:off x="6172200" y="2057401"/>
            <a:ext cx="5183188" cy="4247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D5054ACE-E1D0-4EEA-AF0A-122B4714A63C}"/>
              </a:ext>
            </a:extLst>
          </p:cNvPr>
          <p:cNvSpPr>
            <a:spLocks noGrp="1"/>
          </p:cNvSpPr>
          <p:nvPr>
            <p:ph type="dt" sz="half" idx="10"/>
          </p:nvPr>
        </p:nvSpPr>
        <p:spPr>
          <a:xfrm>
            <a:off x="7538281" y="6394821"/>
            <a:ext cx="2743200" cy="365125"/>
          </a:xfrm>
        </p:spPr>
        <p:txBody>
          <a:bodyPr/>
          <a:lstStyle>
            <a:lvl1pPr algn="ctr">
              <a:defRPr/>
            </a:lvl1pPr>
          </a:lstStyle>
          <a:p>
            <a:fld id="{52C753F6-1C0C-417A-BC3A-636F67AE8E6A}" type="datetime1">
              <a:rPr lang="en-US" smtClean="0"/>
              <a:pPr/>
              <a:t>3/29/2025</a:t>
            </a:fld>
            <a:endParaRPr lang="en-US" dirty="0"/>
          </a:p>
        </p:txBody>
      </p:sp>
      <p:sp>
        <p:nvSpPr>
          <p:cNvPr id="9" name="Slide Number Placeholder 8">
            <a:extLst>
              <a:ext uri="{FF2B5EF4-FFF2-40B4-BE49-F238E27FC236}">
                <a16:creationId xmlns:a16="http://schemas.microsoft.com/office/drawing/2014/main" id="{642189F4-B00A-47ED-B6B7-2B915226DDCA}"/>
              </a:ext>
            </a:extLst>
          </p:cNvPr>
          <p:cNvSpPr>
            <a:spLocks noGrp="1"/>
          </p:cNvSpPr>
          <p:nvPr>
            <p:ph type="sldNum" sz="quarter" idx="12"/>
          </p:nvPr>
        </p:nvSpPr>
        <p:spPr/>
        <p:txBody>
          <a:bodyPr/>
          <a:lstStyle/>
          <a:p>
            <a:fld id="{FE9165D2-D3B6-435C-A2E0-8337FBEE834F}" type="slidenum">
              <a:rPr lang="en-US" smtClean="0"/>
              <a:t>‹#›</a:t>
            </a:fld>
            <a:endParaRPr lang="en-US" dirty="0"/>
          </a:p>
        </p:txBody>
      </p:sp>
      <p:cxnSp>
        <p:nvCxnSpPr>
          <p:cNvPr id="13" name="Straight Connector 12">
            <a:extLst>
              <a:ext uri="{FF2B5EF4-FFF2-40B4-BE49-F238E27FC236}">
                <a16:creationId xmlns:a16="http://schemas.microsoft.com/office/drawing/2014/main" id="{01D2F6C1-58C9-4282-9125-E7D07A790849}"/>
              </a:ext>
            </a:extLst>
          </p:cNvPr>
          <p:cNvCxnSpPr/>
          <p:nvPr userDrawn="1"/>
        </p:nvCxnSpPr>
        <p:spPr>
          <a:xfrm>
            <a:off x="838200" y="1330716"/>
            <a:ext cx="10515599" cy="0"/>
          </a:xfrm>
          <a:prstGeom prst="line">
            <a:avLst/>
          </a:prstGeom>
          <a:ln>
            <a:solidFill>
              <a:srgbClr val="F6BE07"/>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C34923EF-5F62-4EA8-B71C-CE03F5438D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1481" y="5850701"/>
            <a:ext cx="1628452" cy="908904"/>
          </a:xfrm>
          <a:prstGeom prst="rect">
            <a:avLst/>
          </a:prstGeom>
        </p:spPr>
      </p:pic>
      <p:pic>
        <p:nvPicPr>
          <p:cNvPr id="10" name="Picture 9">
            <a:extLst>
              <a:ext uri="{FF2B5EF4-FFF2-40B4-BE49-F238E27FC236}">
                <a16:creationId xmlns:a16="http://schemas.microsoft.com/office/drawing/2014/main" id="{9050744B-24E1-6BDB-07BB-D307A6E1D565}"/>
              </a:ext>
            </a:extLst>
          </p:cNvPr>
          <p:cNvPicPr>
            <a:picLocks noChangeAspect="1"/>
          </p:cNvPicPr>
          <p:nvPr userDrawn="1"/>
        </p:nvPicPr>
        <p:blipFill>
          <a:blip r:embed="rId3"/>
          <a:stretch>
            <a:fillRect/>
          </a:stretch>
        </p:blipFill>
        <p:spPr>
          <a:xfrm>
            <a:off x="10582672" y="8352"/>
            <a:ext cx="948242" cy="1363248"/>
          </a:xfrm>
          <a:prstGeom prst="rect">
            <a:avLst/>
          </a:prstGeom>
        </p:spPr>
      </p:pic>
      <p:pic>
        <p:nvPicPr>
          <p:cNvPr id="11" name="Picture 10">
            <a:extLst>
              <a:ext uri="{FF2B5EF4-FFF2-40B4-BE49-F238E27FC236}">
                <a16:creationId xmlns:a16="http://schemas.microsoft.com/office/drawing/2014/main" id="{E08BA1DE-7833-5598-04C3-E554BC4A77A6}"/>
              </a:ext>
            </a:extLst>
          </p:cNvPr>
          <p:cNvPicPr>
            <a:picLocks noChangeAspect="1"/>
          </p:cNvPicPr>
          <p:nvPr userDrawn="1"/>
        </p:nvPicPr>
        <p:blipFill>
          <a:blip r:embed="rId3"/>
          <a:stretch>
            <a:fillRect/>
          </a:stretch>
        </p:blipFill>
        <p:spPr>
          <a:xfrm>
            <a:off x="10735072" y="160752"/>
            <a:ext cx="948242" cy="1363248"/>
          </a:xfrm>
          <a:prstGeom prst="rect">
            <a:avLst/>
          </a:prstGeom>
        </p:spPr>
      </p:pic>
    </p:spTree>
    <p:extLst>
      <p:ext uri="{BB962C8B-B14F-4D97-AF65-F5344CB8AC3E}">
        <p14:creationId xmlns:p14="http://schemas.microsoft.com/office/powerpoint/2010/main" val="1590123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975E2-5FDD-49C2-817D-1582EE837C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B27A49-99F5-42F1-8613-6F7A554A6A78}"/>
              </a:ext>
            </a:extLst>
          </p:cNvPr>
          <p:cNvSpPr>
            <a:spLocks noGrp="1"/>
          </p:cNvSpPr>
          <p:nvPr>
            <p:ph type="dt" sz="half" idx="10"/>
          </p:nvPr>
        </p:nvSpPr>
        <p:spPr>
          <a:xfrm>
            <a:off x="7538281" y="6384415"/>
            <a:ext cx="2743200" cy="365125"/>
          </a:xfrm>
        </p:spPr>
        <p:txBody>
          <a:bodyPr/>
          <a:lstStyle>
            <a:lvl1pPr algn="ctr">
              <a:defRPr/>
            </a:lvl1pPr>
          </a:lstStyle>
          <a:p>
            <a:fld id="{F3641CA9-E3AA-4498-AC10-74A73C18C207}" type="datetime1">
              <a:rPr lang="en-US" smtClean="0"/>
              <a:pPr/>
              <a:t>3/29/2025</a:t>
            </a:fld>
            <a:endParaRPr lang="en-US" dirty="0"/>
          </a:p>
        </p:txBody>
      </p:sp>
      <p:sp>
        <p:nvSpPr>
          <p:cNvPr id="5" name="Slide Number Placeholder 4">
            <a:extLst>
              <a:ext uri="{FF2B5EF4-FFF2-40B4-BE49-F238E27FC236}">
                <a16:creationId xmlns:a16="http://schemas.microsoft.com/office/drawing/2014/main" id="{4D2F6ADD-9DB3-4E49-AC87-A9AA8F0AA580}"/>
              </a:ext>
            </a:extLst>
          </p:cNvPr>
          <p:cNvSpPr>
            <a:spLocks noGrp="1"/>
          </p:cNvSpPr>
          <p:nvPr>
            <p:ph type="sldNum" sz="quarter" idx="12"/>
          </p:nvPr>
        </p:nvSpPr>
        <p:spPr/>
        <p:txBody>
          <a:bodyPr/>
          <a:lstStyle/>
          <a:p>
            <a:fld id="{FE9165D2-D3B6-435C-A2E0-8337FBEE834F}" type="slidenum">
              <a:rPr lang="en-US" smtClean="0"/>
              <a:t>‹#›</a:t>
            </a:fld>
            <a:endParaRPr lang="en-US" dirty="0"/>
          </a:p>
        </p:txBody>
      </p:sp>
      <p:cxnSp>
        <p:nvCxnSpPr>
          <p:cNvPr id="10" name="Straight Connector 9">
            <a:extLst>
              <a:ext uri="{FF2B5EF4-FFF2-40B4-BE49-F238E27FC236}">
                <a16:creationId xmlns:a16="http://schemas.microsoft.com/office/drawing/2014/main" id="{FB60EE1F-EA91-4806-AA4C-FE3A89BBD870}"/>
              </a:ext>
            </a:extLst>
          </p:cNvPr>
          <p:cNvCxnSpPr/>
          <p:nvPr userDrawn="1"/>
        </p:nvCxnSpPr>
        <p:spPr>
          <a:xfrm>
            <a:off x="838200" y="1330716"/>
            <a:ext cx="10515599" cy="0"/>
          </a:xfrm>
          <a:prstGeom prst="line">
            <a:avLst/>
          </a:prstGeom>
          <a:ln>
            <a:solidFill>
              <a:srgbClr val="F6BE07"/>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A490283F-240E-4AE1-9F80-A0B7FDF796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1481" y="5850701"/>
            <a:ext cx="1628452" cy="908904"/>
          </a:xfrm>
          <a:prstGeom prst="rect">
            <a:avLst/>
          </a:prstGeom>
        </p:spPr>
      </p:pic>
      <p:pic>
        <p:nvPicPr>
          <p:cNvPr id="4" name="Picture 3">
            <a:extLst>
              <a:ext uri="{FF2B5EF4-FFF2-40B4-BE49-F238E27FC236}">
                <a16:creationId xmlns:a16="http://schemas.microsoft.com/office/drawing/2014/main" id="{CA9BCA02-3247-AAC3-FE81-6747F1F39332}"/>
              </a:ext>
            </a:extLst>
          </p:cNvPr>
          <p:cNvPicPr>
            <a:picLocks noChangeAspect="1"/>
          </p:cNvPicPr>
          <p:nvPr userDrawn="1"/>
        </p:nvPicPr>
        <p:blipFill>
          <a:blip r:embed="rId3"/>
          <a:stretch>
            <a:fillRect/>
          </a:stretch>
        </p:blipFill>
        <p:spPr>
          <a:xfrm>
            <a:off x="10582672" y="8352"/>
            <a:ext cx="948242" cy="1363248"/>
          </a:xfrm>
          <a:prstGeom prst="rect">
            <a:avLst/>
          </a:prstGeom>
        </p:spPr>
      </p:pic>
    </p:spTree>
    <p:extLst>
      <p:ext uri="{BB962C8B-B14F-4D97-AF65-F5344CB8AC3E}">
        <p14:creationId xmlns:p14="http://schemas.microsoft.com/office/powerpoint/2010/main" val="1941386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DDC535-01AF-40DF-BCF9-1333BDA51ACC}"/>
              </a:ext>
            </a:extLst>
          </p:cNvPr>
          <p:cNvSpPr>
            <a:spLocks noGrp="1"/>
          </p:cNvSpPr>
          <p:nvPr>
            <p:ph type="dt" sz="half" idx="10"/>
          </p:nvPr>
        </p:nvSpPr>
        <p:spPr>
          <a:xfrm>
            <a:off x="7538281" y="6356349"/>
            <a:ext cx="2743200" cy="365125"/>
          </a:xfrm>
        </p:spPr>
        <p:txBody>
          <a:bodyPr/>
          <a:lstStyle>
            <a:lvl1pPr algn="ctr">
              <a:defRPr/>
            </a:lvl1pPr>
          </a:lstStyle>
          <a:p>
            <a:fld id="{E9D43D7C-EB68-4353-A5C8-0CD4D58E9116}" type="datetime1">
              <a:rPr lang="en-US" smtClean="0"/>
              <a:pPr/>
              <a:t>3/29/2025</a:t>
            </a:fld>
            <a:endParaRPr lang="en-US" dirty="0"/>
          </a:p>
        </p:txBody>
      </p:sp>
      <p:sp>
        <p:nvSpPr>
          <p:cNvPr id="4" name="Slide Number Placeholder 3">
            <a:extLst>
              <a:ext uri="{FF2B5EF4-FFF2-40B4-BE49-F238E27FC236}">
                <a16:creationId xmlns:a16="http://schemas.microsoft.com/office/drawing/2014/main" id="{16AA9725-E942-4015-9756-AB4AEA7B2182}"/>
              </a:ext>
            </a:extLst>
          </p:cNvPr>
          <p:cNvSpPr>
            <a:spLocks noGrp="1"/>
          </p:cNvSpPr>
          <p:nvPr>
            <p:ph type="sldNum" sz="quarter" idx="12"/>
          </p:nvPr>
        </p:nvSpPr>
        <p:spPr/>
        <p:txBody>
          <a:bodyPr/>
          <a:lstStyle/>
          <a:p>
            <a:fld id="{FE9165D2-D3B6-435C-A2E0-8337FBEE834F}" type="slidenum">
              <a:rPr lang="en-US" smtClean="0"/>
              <a:t>‹#›</a:t>
            </a:fld>
            <a:endParaRPr lang="en-US" dirty="0"/>
          </a:p>
        </p:txBody>
      </p:sp>
      <p:pic>
        <p:nvPicPr>
          <p:cNvPr id="7" name="Picture 6">
            <a:extLst>
              <a:ext uri="{FF2B5EF4-FFF2-40B4-BE49-F238E27FC236}">
                <a16:creationId xmlns:a16="http://schemas.microsoft.com/office/drawing/2014/main" id="{84439596-7566-4AE3-8DD6-6FE5ED8CCB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1481" y="5850701"/>
            <a:ext cx="1628452" cy="908904"/>
          </a:xfrm>
          <a:prstGeom prst="rect">
            <a:avLst/>
          </a:prstGeom>
        </p:spPr>
      </p:pic>
      <p:pic>
        <p:nvPicPr>
          <p:cNvPr id="5" name="Picture 4">
            <a:extLst>
              <a:ext uri="{FF2B5EF4-FFF2-40B4-BE49-F238E27FC236}">
                <a16:creationId xmlns:a16="http://schemas.microsoft.com/office/drawing/2014/main" id="{E14205D6-895C-E2D2-2689-08473AB38032}"/>
              </a:ext>
            </a:extLst>
          </p:cNvPr>
          <p:cNvPicPr>
            <a:picLocks noChangeAspect="1"/>
          </p:cNvPicPr>
          <p:nvPr userDrawn="1"/>
        </p:nvPicPr>
        <p:blipFill>
          <a:blip r:embed="rId3"/>
          <a:stretch>
            <a:fillRect/>
          </a:stretch>
        </p:blipFill>
        <p:spPr>
          <a:xfrm>
            <a:off x="10582672" y="8352"/>
            <a:ext cx="948242" cy="1363248"/>
          </a:xfrm>
          <a:prstGeom prst="rect">
            <a:avLst/>
          </a:prstGeom>
        </p:spPr>
      </p:pic>
    </p:spTree>
    <p:extLst>
      <p:ext uri="{BB962C8B-B14F-4D97-AF65-F5344CB8AC3E}">
        <p14:creationId xmlns:p14="http://schemas.microsoft.com/office/powerpoint/2010/main" val="1346081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 No Logos">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DDC535-01AF-40DF-BCF9-1333BDA51ACC}"/>
              </a:ext>
            </a:extLst>
          </p:cNvPr>
          <p:cNvSpPr>
            <a:spLocks noGrp="1"/>
          </p:cNvSpPr>
          <p:nvPr>
            <p:ph type="dt" sz="half" idx="10"/>
          </p:nvPr>
        </p:nvSpPr>
        <p:spPr/>
        <p:txBody>
          <a:bodyPr/>
          <a:lstStyle/>
          <a:p>
            <a:fld id="{E9D43D7C-EB68-4353-A5C8-0CD4D58E9116}" type="datetime1">
              <a:rPr lang="en-US" smtClean="0"/>
              <a:t>3/29/2025</a:t>
            </a:fld>
            <a:endParaRPr lang="en-US" dirty="0"/>
          </a:p>
        </p:txBody>
      </p:sp>
      <p:sp>
        <p:nvSpPr>
          <p:cNvPr id="4" name="Slide Number Placeholder 3">
            <a:extLst>
              <a:ext uri="{FF2B5EF4-FFF2-40B4-BE49-F238E27FC236}">
                <a16:creationId xmlns:a16="http://schemas.microsoft.com/office/drawing/2014/main" id="{16AA9725-E942-4015-9756-AB4AEA7B2182}"/>
              </a:ext>
            </a:extLst>
          </p:cNvPr>
          <p:cNvSpPr>
            <a:spLocks noGrp="1"/>
          </p:cNvSpPr>
          <p:nvPr>
            <p:ph type="sldNum" sz="quarter" idx="12"/>
          </p:nvPr>
        </p:nvSpPr>
        <p:spPr/>
        <p:txBody>
          <a:bodyPr/>
          <a:lstStyle/>
          <a:p>
            <a:fld id="{FE9165D2-D3B6-435C-A2E0-8337FBEE834F}" type="slidenum">
              <a:rPr lang="en-US" smtClean="0"/>
              <a:t>‹#›</a:t>
            </a:fld>
            <a:endParaRPr lang="en-US" dirty="0"/>
          </a:p>
        </p:txBody>
      </p:sp>
      <p:pic>
        <p:nvPicPr>
          <p:cNvPr id="3" name="Picture 2">
            <a:extLst>
              <a:ext uri="{FF2B5EF4-FFF2-40B4-BE49-F238E27FC236}">
                <a16:creationId xmlns:a16="http://schemas.microsoft.com/office/drawing/2014/main" id="{E11F65BB-C8BE-5B8B-6ED5-E5840BF19AF3}"/>
              </a:ext>
            </a:extLst>
          </p:cNvPr>
          <p:cNvPicPr>
            <a:picLocks noChangeAspect="1"/>
          </p:cNvPicPr>
          <p:nvPr userDrawn="1"/>
        </p:nvPicPr>
        <p:blipFill>
          <a:blip r:embed="rId2"/>
          <a:stretch>
            <a:fillRect/>
          </a:stretch>
        </p:blipFill>
        <p:spPr>
          <a:xfrm>
            <a:off x="10582672" y="8352"/>
            <a:ext cx="948242" cy="1363248"/>
          </a:xfrm>
          <a:prstGeom prst="rect">
            <a:avLst/>
          </a:prstGeom>
        </p:spPr>
      </p:pic>
    </p:spTree>
    <p:extLst>
      <p:ext uri="{BB962C8B-B14F-4D97-AF65-F5344CB8AC3E}">
        <p14:creationId xmlns:p14="http://schemas.microsoft.com/office/powerpoint/2010/main" val="87052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3DF11-B347-4596-B6C5-B0574BC41388}"/>
              </a:ext>
            </a:extLst>
          </p:cNvPr>
          <p:cNvSpPr>
            <a:spLocks noGrp="1"/>
          </p:cNvSpPr>
          <p:nvPr>
            <p:ph type="title"/>
          </p:nvPr>
        </p:nvSpPr>
        <p:spPr>
          <a:xfrm>
            <a:off x="839788" y="457200"/>
            <a:ext cx="3932237" cy="1143000"/>
          </a:xfrm>
        </p:spPr>
        <p:txBody>
          <a:bodyPr anchor="b"/>
          <a:lstStyle>
            <a:lvl1pPr>
              <a:defRPr sz="32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7E475C10-DD34-4E31-95BD-ADA20108953A}"/>
              </a:ext>
            </a:extLst>
          </p:cNvPr>
          <p:cNvSpPr>
            <a:spLocks noGrp="1"/>
          </p:cNvSpPr>
          <p:nvPr>
            <p:ph type="body" sz="half" idx="2"/>
          </p:nvPr>
        </p:nvSpPr>
        <p:spPr>
          <a:xfrm>
            <a:off x="839788" y="1600200"/>
            <a:ext cx="3932237" cy="470077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C72760-94C0-4F07-9F7B-07C186A40940}"/>
              </a:ext>
            </a:extLst>
          </p:cNvPr>
          <p:cNvSpPr>
            <a:spLocks noGrp="1"/>
          </p:cNvSpPr>
          <p:nvPr>
            <p:ph type="dt" sz="half" idx="10"/>
          </p:nvPr>
        </p:nvSpPr>
        <p:spPr>
          <a:xfrm>
            <a:off x="7538281" y="6356350"/>
            <a:ext cx="2743200" cy="365125"/>
          </a:xfrm>
        </p:spPr>
        <p:txBody>
          <a:bodyPr/>
          <a:lstStyle>
            <a:lvl1pPr algn="ctr">
              <a:defRPr/>
            </a:lvl1pPr>
          </a:lstStyle>
          <a:p>
            <a:fld id="{623B2362-B003-4262-AB00-599FB7FA1887}" type="datetime1">
              <a:rPr lang="en-US" smtClean="0"/>
              <a:pPr/>
              <a:t>3/29/2025</a:t>
            </a:fld>
            <a:endParaRPr lang="en-US" dirty="0"/>
          </a:p>
        </p:txBody>
      </p:sp>
      <p:sp>
        <p:nvSpPr>
          <p:cNvPr id="7" name="Slide Number Placeholder 6">
            <a:extLst>
              <a:ext uri="{FF2B5EF4-FFF2-40B4-BE49-F238E27FC236}">
                <a16:creationId xmlns:a16="http://schemas.microsoft.com/office/drawing/2014/main" id="{795B5755-8F0F-4329-B2EE-F1842085A610}"/>
              </a:ext>
            </a:extLst>
          </p:cNvPr>
          <p:cNvSpPr>
            <a:spLocks noGrp="1"/>
          </p:cNvSpPr>
          <p:nvPr>
            <p:ph type="sldNum" sz="quarter" idx="12"/>
          </p:nvPr>
        </p:nvSpPr>
        <p:spPr/>
        <p:txBody>
          <a:bodyPr/>
          <a:lstStyle/>
          <a:p>
            <a:fld id="{FE9165D2-D3B6-435C-A2E0-8337FBEE834F}" type="slidenum">
              <a:rPr lang="en-US" smtClean="0"/>
              <a:t>‹#›</a:t>
            </a:fld>
            <a:endParaRPr lang="en-US" dirty="0"/>
          </a:p>
        </p:txBody>
      </p:sp>
      <p:sp>
        <p:nvSpPr>
          <p:cNvPr id="3" name="Content Placeholder 2">
            <a:extLst>
              <a:ext uri="{FF2B5EF4-FFF2-40B4-BE49-F238E27FC236}">
                <a16:creationId xmlns:a16="http://schemas.microsoft.com/office/drawing/2014/main" id="{022CC31A-9B29-4A49-9312-701F95A75F83}"/>
              </a:ext>
            </a:extLst>
          </p:cNvPr>
          <p:cNvSpPr>
            <a:spLocks noGrp="1"/>
          </p:cNvSpPr>
          <p:nvPr>
            <p:ph idx="1"/>
          </p:nvPr>
        </p:nvSpPr>
        <p:spPr>
          <a:xfrm>
            <a:off x="5183188" y="1600199"/>
            <a:ext cx="6172200" cy="470077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a:extLst>
              <a:ext uri="{FF2B5EF4-FFF2-40B4-BE49-F238E27FC236}">
                <a16:creationId xmlns:a16="http://schemas.microsoft.com/office/drawing/2014/main" id="{86E958DD-90D0-4B62-A086-FFF4CAA220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1481" y="5850701"/>
            <a:ext cx="1628452" cy="908904"/>
          </a:xfrm>
          <a:prstGeom prst="rect">
            <a:avLst/>
          </a:prstGeom>
        </p:spPr>
      </p:pic>
      <p:pic>
        <p:nvPicPr>
          <p:cNvPr id="8" name="Picture 7">
            <a:extLst>
              <a:ext uri="{FF2B5EF4-FFF2-40B4-BE49-F238E27FC236}">
                <a16:creationId xmlns:a16="http://schemas.microsoft.com/office/drawing/2014/main" id="{7D09D575-8033-E951-83C6-AF12E7495BE6}"/>
              </a:ext>
            </a:extLst>
          </p:cNvPr>
          <p:cNvPicPr>
            <a:picLocks noChangeAspect="1"/>
          </p:cNvPicPr>
          <p:nvPr userDrawn="1"/>
        </p:nvPicPr>
        <p:blipFill>
          <a:blip r:embed="rId3"/>
          <a:stretch>
            <a:fillRect/>
          </a:stretch>
        </p:blipFill>
        <p:spPr>
          <a:xfrm>
            <a:off x="10582672" y="8352"/>
            <a:ext cx="948242" cy="1363248"/>
          </a:xfrm>
          <a:prstGeom prst="rect">
            <a:avLst/>
          </a:prstGeom>
        </p:spPr>
      </p:pic>
    </p:spTree>
    <p:extLst>
      <p:ext uri="{BB962C8B-B14F-4D97-AF65-F5344CB8AC3E}">
        <p14:creationId xmlns:p14="http://schemas.microsoft.com/office/powerpoint/2010/main" val="1212122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A66D23-FCC2-4FC3-9AE9-8E3E1A47EDDB}"/>
              </a:ext>
            </a:extLst>
          </p:cNvPr>
          <p:cNvSpPr>
            <a:spLocks noGrp="1"/>
          </p:cNvSpPr>
          <p:nvPr>
            <p:ph type="title"/>
          </p:nvPr>
        </p:nvSpPr>
        <p:spPr>
          <a:xfrm>
            <a:off x="838200" y="365125"/>
            <a:ext cx="9380456" cy="9144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124CED0-24BC-47BC-A404-5DD31B44DED2}"/>
              </a:ext>
            </a:extLst>
          </p:cNvPr>
          <p:cNvSpPr>
            <a:spLocks noGrp="1"/>
          </p:cNvSpPr>
          <p:nvPr>
            <p:ph type="body" idx="1"/>
          </p:nvPr>
        </p:nvSpPr>
        <p:spPr>
          <a:xfrm>
            <a:off x="838200" y="1371600"/>
            <a:ext cx="10515600" cy="49377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7141762-9D66-4C7A-9CA8-2639E87AE914}"/>
              </a:ext>
            </a:extLst>
          </p:cNvPr>
          <p:cNvSpPr>
            <a:spLocks noGrp="1"/>
          </p:cNvSpPr>
          <p:nvPr>
            <p:ph type="dt" sz="half" idx="2"/>
          </p:nvPr>
        </p:nvSpPr>
        <p:spPr>
          <a:xfrm>
            <a:off x="8610599"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9E9083D1-6D31-4A34-9FB3-2BA837F6CB85}" type="datetime1">
              <a:rPr lang="en-US" smtClean="0"/>
              <a:t>3/29/2025</a:t>
            </a:fld>
            <a:endParaRPr lang="en-US" dirty="0"/>
          </a:p>
        </p:txBody>
      </p:sp>
      <p:sp>
        <p:nvSpPr>
          <p:cNvPr id="6" name="Slide Number Placeholder 5">
            <a:extLst>
              <a:ext uri="{FF2B5EF4-FFF2-40B4-BE49-F238E27FC236}">
                <a16:creationId xmlns:a16="http://schemas.microsoft.com/office/drawing/2014/main" id="{4685F490-C0E0-4090-A63F-CC14194A338F}"/>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ctr">
              <a:defRPr sz="1200">
                <a:solidFill>
                  <a:schemeClr val="tx1"/>
                </a:solidFill>
              </a:defRPr>
            </a:lvl1pPr>
          </a:lstStyle>
          <a:p>
            <a:pPr algn="l"/>
            <a:fld id="{FE9165D2-D3B6-435C-A2E0-8337FBEE834F}" type="slidenum">
              <a:rPr lang="en-US" smtClean="0"/>
              <a:pPr algn="l"/>
              <a:t>‹#›</a:t>
            </a:fld>
            <a:endParaRPr lang="en-US" dirty="0"/>
          </a:p>
        </p:txBody>
      </p:sp>
      <p:sp>
        <p:nvSpPr>
          <p:cNvPr id="5" name="TextBox 4">
            <a:extLst>
              <a:ext uri="{FF2B5EF4-FFF2-40B4-BE49-F238E27FC236}">
                <a16:creationId xmlns:a16="http://schemas.microsoft.com/office/drawing/2014/main" id="{48875A42-3E08-BA07-4EAF-7048CAD01F80}"/>
              </a:ext>
            </a:extLst>
          </p:cNvPr>
          <p:cNvSpPr txBox="1"/>
          <p:nvPr userDrawn="1"/>
        </p:nvSpPr>
        <p:spPr>
          <a:xfrm>
            <a:off x="4105072" y="6390273"/>
            <a:ext cx="3936975" cy="369332"/>
          </a:xfrm>
          <a:prstGeom prst="rect">
            <a:avLst/>
          </a:prstGeom>
          <a:noFill/>
        </p:spPr>
        <p:txBody>
          <a:bodyPr wrap="none" rtlCol="0">
            <a:spAutoFit/>
          </a:bodyPr>
          <a:lstStyle/>
          <a:p>
            <a:r>
              <a:rPr lang="en-US" dirty="0"/>
              <a:t>IEEE SoutheastCon 2025 – Charlotte, NC</a:t>
            </a:r>
          </a:p>
        </p:txBody>
      </p:sp>
    </p:spTree>
    <p:extLst>
      <p:ext uri="{BB962C8B-B14F-4D97-AF65-F5344CB8AC3E}">
        <p14:creationId xmlns:p14="http://schemas.microsoft.com/office/powerpoint/2010/main" val="6682674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6" r:id="rId9"/>
    <p:sldLayoutId id="2147483657" r:id="rId10"/>
  </p:sldLayoutIdLst>
  <p:hf sldNum="0" hdr="0" dt="0"/>
  <p:txStyles>
    <p:titleStyle>
      <a:lvl1pPr algn="l" defTabSz="914400" rtl="0" eaLnBrk="1" latinLnBrk="0" hangingPunct="1">
        <a:lnSpc>
          <a:spcPct val="90000"/>
        </a:lnSpc>
        <a:spcBef>
          <a:spcPct val="0"/>
        </a:spcBef>
        <a:buNone/>
        <a:defRPr sz="4800" b="1" kern="1200">
          <a:solidFill>
            <a:srgbClr val="00629B"/>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4E6EDB-0477-2ADB-78BE-CF139FC129D3}"/>
              </a:ext>
            </a:extLst>
          </p:cNvPr>
          <p:cNvSpPr>
            <a:spLocks noGrp="1"/>
          </p:cNvSpPr>
          <p:nvPr>
            <p:ph type="ctrTitle"/>
          </p:nvPr>
        </p:nvSpPr>
        <p:spPr/>
        <p:txBody>
          <a:bodyPr/>
          <a:lstStyle/>
          <a:p>
            <a:r>
              <a:rPr lang="en-US" dirty="0"/>
              <a:t>Section Support Committee Projects</a:t>
            </a:r>
          </a:p>
        </p:txBody>
      </p:sp>
      <p:sp>
        <p:nvSpPr>
          <p:cNvPr id="5" name="Subtitle 4">
            <a:extLst>
              <a:ext uri="{FF2B5EF4-FFF2-40B4-BE49-F238E27FC236}">
                <a16:creationId xmlns:a16="http://schemas.microsoft.com/office/drawing/2014/main" id="{A20537DC-833D-D49C-EC88-B8C300EDA39A}"/>
              </a:ext>
            </a:extLst>
          </p:cNvPr>
          <p:cNvSpPr>
            <a:spLocks noGrp="1"/>
          </p:cNvSpPr>
          <p:nvPr>
            <p:ph type="subTitle" idx="1"/>
          </p:nvPr>
        </p:nvSpPr>
        <p:spPr/>
        <p:txBody>
          <a:bodyPr/>
          <a:lstStyle/>
          <a:p>
            <a:r>
              <a:rPr lang="en-US" dirty="0"/>
              <a:t>LaRhonda Julien</a:t>
            </a:r>
          </a:p>
          <a:p>
            <a:endParaRPr lang="en-US" dirty="0"/>
          </a:p>
        </p:txBody>
      </p:sp>
    </p:spTree>
    <p:extLst>
      <p:ext uri="{BB962C8B-B14F-4D97-AF65-F5344CB8AC3E}">
        <p14:creationId xmlns:p14="http://schemas.microsoft.com/office/powerpoint/2010/main" val="3335817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76D58A-EB71-0652-B992-9C57C600A8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DEF25C-F507-B725-DB59-FCDD8FB362FE}"/>
              </a:ext>
            </a:extLst>
          </p:cNvPr>
          <p:cNvSpPr>
            <a:spLocks noGrp="1"/>
          </p:cNvSpPr>
          <p:nvPr>
            <p:ph type="title"/>
          </p:nvPr>
        </p:nvSpPr>
        <p:spPr/>
        <p:txBody>
          <a:bodyPr/>
          <a:lstStyle/>
          <a:p>
            <a:r>
              <a:rPr lang="en-US" dirty="0"/>
              <a:t>Proposed Project</a:t>
            </a:r>
          </a:p>
        </p:txBody>
      </p:sp>
      <p:sp>
        <p:nvSpPr>
          <p:cNvPr id="3" name="Content Placeholder 2">
            <a:extLst>
              <a:ext uri="{FF2B5EF4-FFF2-40B4-BE49-F238E27FC236}">
                <a16:creationId xmlns:a16="http://schemas.microsoft.com/office/drawing/2014/main" id="{298B1A8C-A40F-CC6E-EEC9-1D9833127B51}"/>
              </a:ext>
            </a:extLst>
          </p:cNvPr>
          <p:cNvSpPr>
            <a:spLocks noGrp="1"/>
          </p:cNvSpPr>
          <p:nvPr>
            <p:ph idx="1"/>
          </p:nvPr>
        </p:nvSpPr>
        <p:spPr/>
        <p:txBody>
          <a:bodyPr>
            <a:normAutofit/>
          </a:bodyPr>
          <a:lstStyle/>
          <a:p>
            <a:r>
              <a:rPr lang="en-US" dirty="0"/>
              <a:t>STEM for Sustainable Development: Empowering Communities Through Innovation</a:t>
            </a:r>
          </a:p>
          <a:p>
            <a:r>
              <a:rPr lang="en-US" dirty="0"/>
              <a:t>IEEE REGIONS 3, 8, 10</a:t>
            </a:r>
          </a:p>
          <a:p>
            <a:endParaRPr lang="en-US" dirty="0"/>
          </a:p>
        </p:txBody>
      </p:sp>
    </p:spTree>
    <p:extLst>
      <p:ext uri="{BB962C8B-B14F-4D97-AF65-F5344CB8AC3E}">
        <p14:creationId xmlns:p14="http://schemas.microsoft.com/office/powerpoint/2010/main" val="368575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8AABA4-8039-CC0B-F722-54B708A597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416AD6-0649-AE84-07BA-75C02BAC1D63}"/>
              </a:ext>
            </a:extLst>
          </p:cNvPr>
          <p:cNvSpPr>
            <a:spLocks noGrp="1"/>
          </p:cNvSpPr>
          <p:nvPr>
            <p:ph type="title"/>
          </p:nvPr>
        </p:nvSpPr>
        <p:spPr/>
        <p:txBody>
          <a:bodyPr/>
          <a:lstStyle/>
          <a:p>
            <a:r>
              <a:rPr lang="en-US" dirty="0"/>
              <a:t>Proposed Project</a:t>
            </a:r>
          </a:p>
        </p:txBody>
      </p:sp>
      <p:sp>
        <p:nvSpPr>
          <p:cNvPr id="3" name="Content Placeholder 2">
            <a:extLst>
              <a:ext uri="{FF2B5EF4-FFF2-40B4-BE49-F238E27FC236}">
                <a16:creationId xmlns:a16="http://schemas.microsoft.com/office/drawing/2014/main" id="{87E9C64E-AC1A-4992-0A63-52A55C89F7A6}"/>
              </a:ext>
            </a:extLst>
          </p:cNvPr>
          <p:cNvSpPr>
            <a:spLocks noGrp="1"/>
          </p:cNvSpPr>
          <p:nvPr>
            <p:ph idx="1"/>
          </p:nvPr>
        </p:nvSpPr>
        <p:spPr/>
        <p:txBody>
          <a:bodyPr>
            <a:normAutofit/>
          </a:bodyPr>
          <a:lstStyle/>
          <a:p>
            <a:r>
              <a:rPr lang="en-US" dirty="0"/>
              <a:t>Support STEM education in underserved areas</a:t>
            </a:r>
          </a:p>
          <a:p>
            <a:pPr lvl="1"/>
            <a:r>
              <a:rPr lang="en-US" dirty="0"/>
              <a:t>empower people with the confidence and skills to tackle real-world challenges and become the next generation of innovators </a:t>
            </a:r>
          </a:p>
          <a:p>
            <a:pPr lvl="1"/>
            <a:r>
              <a:rPr lang="en-US" dirty="0"/>
              <a:t>fostering the growth of local communities in underserved areas</a:t>
            </a:r>
          </a:p>
          <a:p>
            <a:pPr lvl="1"/>
            <a:r>
              <a:rPr lang="en-US" dirty="0"/>
              <a:t>bridge the gap to quality educational resources</a:t>
            </a:r>
          </a:p>
          <a:p>
            <a:pPr lvl="1"/>
            <a:r>
              <a:rPr lang="en-US" dirty="0"/>
              <a:t>inspires technical innovation among people and students.</a:t>
            </a:r>
          </a:p>
          <a:p>
            <a:pPr lvl="1"/>
            <a:r>
              <a:rPr lang="en-US" dirty="0"/>
              <a:t>create a more diverse pool of technically skilled individuals</a:t>
            </a:r>
          </a:p>
          <a:p>
            <a:pPr lvl="1"/>
            <a:r>
              <a:rPr lang="en-US" dirty="0"/>
              <a:t>address global social issues such as poverty, inequality, and lack of access to technology</a:t>
            </a:r>
          </a:p>
          <a:p>
            <a:endParaRPr lang="en-US" dirty="0"/>
          </a:p>
        </p:txBody>
      </p:sp>
    </p:spTree>
    <p:extLst>
      <p:ext uri="{BB962C8B-B14F-4D97-AF65-F5344CB8AC3E}">
        <p14:creationId xmlns:p14="http://schemas.microsoft.com/office/powerpoint/2010/main" val="1110203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30C8A-0C69-646C-E088-0A7E1C02C24D}"/>
              </a:ext>
            </a:extLst>
          </p:cNvPr>
          <p:cNvSpPr>
            <a:spLocks noGrp="1"/>
          </p:cNvSpPr>
          <p:nvPr>
            <p:ph type="title"/>
          </p:nvPr>
        </p:nvSpPr>
        <p:spPr/>
        <p:txBody>
          <a:bodyPr/>
          <a:lstStyle/>
          <a:p>
            <a:r>
              <a:rPr lang="en-US" dirty="0"/>
              <a:t>Proposed Project</a:t>
            </a:r>
          </a:p>
        </p:txBody>
      </p:sp>
      <p:sp>
        <p:nvSpPr>
          <p:cNvPr id="3" name="Content Placeholder 2">
            <a:extLst>
              <a:ext uri="{FF2B5EF4-FFF2-40B4-BE49-F238E27FC236}">
                <a16:creationId xmlns:a16="http://schemas.microsoft.com/office/drawing/2014/main" id="{A0A2ADC7-0A5B-B636-90E9-D433060DACD9}"/>
              </a:ext>
            </a:extLst>
          </p:cNvPr>
          <p:cNvSpPr>
            <a:spLocks noGrp="1"/>
          </p:cNvSpPr>
          <p:nvPr>
            <p:ph idx="1"/>
          </p:nvPr>
        </p:nvSpPr>
        <p:spPr/>
        <p:txBody>
          <a:bodyPr>
            <a:normAutofit/>
          </a:bodyPr>
          <a:lstStyle/>
          <a:p>
            <a:r>
              <a:rPr lang="en-US" dirty="0"/>
              <a:t>[Indonesia-R10] Turning STEM Ideas into Innovative and Sustainable Businesses</a:t>
            </a:r>
          </a:p>
          <a:p>
            <a:r>
              <a:rPr lang="en-US" dirty="0"/>
              <a:t>[Malaysia-R10] Student Sandbox for Computing Intelligence Experimentation</a:t>
            </a:r>
          </a:p>
          <a:p>
            <a:r>
              <a:rPr lang="en-US" dirty="0"/>
              <a:t>[Sri Lanka-R10] STEM Summer Camp: Empowering Future Innovators</a:t>
            </a:r>
          </a:p>
          <a:p>
            <a:r>
              <a:rPr lang="en-US" dirty="0"/>
              <a:t>[Kenya-R8] Tech Ignite STEM Summer Camp</a:t>
            </a:r>
          </a:p>
        </p:txBody>
      </p:sp>
    </p:spTree>
    <p:extLst>
      <p:ext uri="{BB962C8B-B14F-4D97-AF65-F5344CB8AC3E}">
        <p14:creationId xmlns:p14="http://schemas.microsoft.com/office/powerpoint/2010/main" val="1831722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78C33-4FD7-8A1D-77CF-1B52AA63D9C8}"/>
              </a:ext>
            </a:extLst>
          </p:cNvPr>
          <p:cNvSpPr>
            <a:spLocks noGrp="1"/>
          </p:cNvSpPr>
          <p:nvPr>
            <p:ph type="title"/>
          </p:nvPr>
        </p:nvSpPr>
        <p:spPr/>
        <p:txBody>
          <a:bodyPr/>
          <a:lstStyle/>
          <a:p>
            <a:r>
              <a:rPr lang="en-US" dirty="0"/>
              <a:t>Proposed Project</a:t>
            </a:r>
          </a:p>
        </p:txBody>
      </p:sp>
      <p:sp>
        <p:nvSpPr>
          <p:cNvPr id="3" name="Content Placeholder 2">
            <a:extLst>
              <a:ext uri="{FF2B5EF4-FFF2-40B4-BE49-F238E27FC236}">
                <a16:creationId xmlns:a16="http://schemas.microsoft.com/office/drawing/2014/main" id="{91505388-277B-93EC-68D0-2E734C7BBF19}"/>
              </a:ext>
            </a:extLst>
          </p:cNvPr>
          <p:cNvSpPr>
            <a:spLocks noGrp="1"/>
          </p:cNvSpPr>
          <p:nvPr>
            <p:ph idx="1"/>
          </p:nvPr>
        </p:nvSpPr>
        <p:spPr/>
        <p:txBody>
          <a:bodyPr/>
          <a:lstStyle/>
          <a:p>
            <a:r>
              <a:rPr lang="en-US" dirty="0"/>
              <a:t>[Tanzania-R8] Bridging the Gap: Pre-University STEM Outreach for Tanzania's Industrial Growth</a:t>
            </a:r>
          </a:p>
          <a:p>
            <a:r>
              <a:rPr lang="en-US" dirty="0"/>
              <a:t>[R10 Educational Activities Committee] Digital Repository on Empowering Local Communities through Technologies</a:t>
            </a:r>
          </a:p>
          <a:p>
            <a:r>
              <a:rPr lang="en-US" dirty="0"/>
              <a:t>[R3 Southeastern US and Jamaica] Teach the Teachers</a:t>
            </a:r>
          </a:p>
          <a:p>
            <a:endParaRPr lang="en-US" dirty="0"/>
          </a:p>
          <a:p>
            <a:endParaRPr lang="en-US" dirty="0"/>
          </a:p>
        </p:txBody>
      </p:sp>
    </p:spTree>
    <p:extLst>
      <p:ext uri="{BB962C8B-B14F-4D97-AF65-F5344CB8AC3E}">
        <p14:creationId xmlns:p14="http://schemas.microsoft.com/office/powerpoint/2010/main" val="3701392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73C3B-C40E-107C-3729-FC3FE9E1623F}"/>
              </a:ext>
            </a:extLst>
          </p:cNvPr>
          <p:cNvSpPr>
            <a:spLocks noGrp="1"/>
          </p:cNvSpPr>
          <p:nvPr>
            <p:ph type="title"/>
          </p:nvPr>
        </p:nvSpPr>
        <p:spPr/>
        <p:txBody>
          <a:bodyPr/>
          <a:lstStyle/>
          <a:p>
            <a:r>
              <a:rPr lang="en-US" dirty="0"/>
              <a:t>Proposed Project – Budget </a:t>
            </a:r>
          </a:p>
        </p:txBody>
      </p:sp>
      <p:pic>
        <p:nvPicPr>
          <p:cNvPr id="5" name="Content Placeholder 4">
            <a:extLst>
              <a:ext uri="{FF2B5EF4-FFF2-40B4-BE49-F238E27FC236}">
                <a16:creationId xmlns:a16="http://schemas.microsoft.com/office/drawing/2014/main" id="{32B166E5-5833-305A-9732-2FE4887A4291}"/>
              </a:ext>
            </a:extLst>
          </p:cNvPr>
          <p:cNvPicPr>
            <a:picLocks noGrp="1" noChangeAspect="1"/>
          </p:cNvPicPr>
          <p:nvPr>
            <p:ph sz="half" idx="1"/>
          </p:nvPr>
        </p:nvPicPr>
        <p:blipFill>
          <a:blip r:embed="rId3"/>
          <a:stretch>
            <a:fillRect/>
          </a:stretch>
        </p:blipFill>
        <p:spPr>
          <a:xfrm>
            <a:off x="838201" y="1850343"/>
            <a:ext cx="5181600" cy="1988035"/>
          </a:xfrm>
        </p:spPr>
      </p:pic>
      <p:sp>
        <p:nvSpPr>
          <p:cNvPr id="6" name="Content Placeholder 5">
            <a:extLst>
              <a:ext uri="{FF2B5EF4-FFF2-40B4-BE49-F238E27FC236}">
                <a16:creationId xmlns:a16="http://schemas.microsoft.com/office/drawing/2014/main" id="{DA7C6EC1-AC12-9072-93A3-3E3ECA89704E}"/>
              </a:ext>
            </a:extLst>
          </p:cNvPr>
          <p:cNvSpPr>
            <a:spLocks noGrp="1"/>
          </p:cNvSpPr>
          <p:nvPr>
            <p:ph sz="half" idx="2"/>
          </p:nvPr>
        </p:nvSpPr>
        <p:spPr/>
        <p:txBody>
          <a:bodyPr/>
          <a:lstStyle/>
          <a:p>
            <a:r>
              <a:rPr lang="en-US" dirty="0"/>
              <a:t>Venue</a:t>
            </a:r>
          </a:p>
          <a:p>
            <a:r>
              <a:rPr lang="en-US" dirty="0"/>
              <a:t>Training kits</a:t>
            </a:r>
          </a:p>
          <a:p>
            <a:r>
              <a:rPr lang="en-US" dirty="0"/>
              <a:t>Catering</a:t>
            </a:r>
          </a:p>
          <a:p>
            <a:r>
              <a:rPr lang="en-US" dirty="0"/>
              <a:t>Travel</a:t>
            </a:r>
          </a:p>
          <a:p>
            <a:r>
              <a:rPr lang="en-US" dirty="0"/>
              <a:t>Marketing</a:t>
            </a:r>
          </a:p>
        </p:txBody>
      </p:sp>
    </p:spTree>
    <p:extLst>
      <p:ext uri="{BB962C8B-B14F-4D97-AF65-F5344CB8AC3E}">
        <p14:creationId xmlns:p14="http://schemas.microsoft.com/office/powerpoint/2010/main" val="924242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9E606-410E-FA98-96A1-3514AB68BB3C}"/>
              </a:ext>
            </a:extLst>
          </p:cNvPr>
          <p:cNvSpPr>
            <a:spLocks noGrp="1"/>
          </p:cNvSpPr>
          <p:nvPr>
            <p:ph type="title"/>
          </p:nvPr>
        </p:nvSpPr>
        <p:spPr/>
        <p:txBody>
          <a:bodyPr>
            <a:normAutofit fontScale="90000"/>
          </a:bodyPr>
          <a:lstStyle/>
          <a:p>
            <a:r>
              <a:rPr lang="en-US" dirty="0"/>
              <a:t>Proposed Project – Estimated Start and Completion Dates</a:t>
            </a:r>
          </a:p>
        </p:txBody>
      </p:sp>
      <p:sp>
        <p:nvSpPr>
          <p:cNvPr id="3" name="Content Placeholder 2">
            <a:extLst>
              <a:ext uri="{FF2B5EF4-FFF2-40B4-BE49-F238E27FC236}">
                <a16:creationId xmlns:a16="http://schemas.microsoft.com/office/drawing/2014/main" id="{D853CD0B-0682-9E7F-7B62-7C38F58D0736}"/>
              </a:ext>
            </a:extLst>
          </p:cNvPr>
          <p:cNvSpPr>
            <a:spLocks noGrp="1"/>
          </p:cNvSpPr>
          <p:nvPr>
            <p:ph idx="1"/>
          </p:nvPr>
        </p:nvSpPr>
        <p:spPr/>
        <p:txBody>
          <a:bodyPr>
            <a:normAutofit/>
          </a:bodyPr>
          <a:lstStyle/>
          <a:p>
            <a:r>
              <a:rPr lang="en-US" dirty="0"/>
              <a:t>Upon funding approval, the project will be implemented between June 2025 and November 2025.</a:t>
            </a:r>
          </a:p>
          <a:p>
            <a:pPr lvl="1"/>
            <a:r>
              <a:rPr lang="en-US" dirty="0"/>
              <a:t>Launch of the centralized platform in July 2025</a:t>
            </a:r>
          </a:p>
          <a:p>
            <a:pPr lvl="1"/>
            <a:r>
              <a:rPr lang="en-US" dirty="0"/>
              <a:t>“Kick off” session in July 2025</a:t>
            </a:r>
          </a:p>
          <a:p>
            <a:pPr lvl="1"/>
            <a:r>
              <a:rPr lang="en-US" dirty="0"/>
              <a:t>Events organized by Sections between June 2025 and November 2025</a:t>
            </a:r>
          </a:p>
          <a:p>
            <a:pPr lvl="1"/>
            <a:r>
              <a:rPr lang="en-US" dirty="0"/>
              <a:t>Debrief sessions in IEEE STEM Summit (October 2025, tentative) and IEEE TALE 2025 (December 2025)</a:t>
            </a:r>
          </a:p>
        </p:txBody>
      </p:sp>
    </p:spTree>
    <p:extLst>
      <p:ext uri="{BB962C8B-B14F-4D97-AF65-F5344CB8AC3E}">
        <p14:creationId xmlns:p14="http://schemas.microsoft.com/office/powerpoint/2010/main" val="507725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D2FC4-BBD6-19B4-69E5-03AD3903F292}"/>
              </a:ext>
            </a:extLst>
          </p:cNvPr>
          <p:cNvSpPr>
            <a:spLocks noGrp="1"/>
          </p:cNvSpPr>
          <p:nvPr>
            <p:ph type="title"/>
          </p:nvPr>
        </p:nvSpPr>
        <p:spPr/>
        <p:txBody>
          <a:bodyPr/>
          <a:lstStyle/>
          <a:p>
            <a:r>
              <a:rPr lang="en-US" dirty="0"/>
              <a:t>Lessons Learned</a:t>
            </a:r>
          </a:p>
        </p:txBody>
      </p:sp>
      <p:sp>
        <p:nvSpPr>
          <p:cNvPr id="3" name="Content Placeholder 2">
            <a:extLst>
              <a:ext uri="{FF2B5EF4-FFF2-40B4-BE49-F238E27FC236}">
                <a16:creationId xmlns:a16="http://schemas.microsoft.com/office/drawing/2014/main" id="{EF89B81B-4BAD-6EF4-A5F2-BE0B1643244B}"/>
              </a:ext>
            </a:extLst>
          </p:cNvPr>
          <p:cNvSpPr>
            <a:spLocks noGrp="1"/>
          </p:cNvSpPr>
          <p:nvPr>
            <p:ph idx="1"/>
          </p:nvPr>
        </p:nvSpPr>
        <p:spPr/>
        <p:txBody>
          <a:bodyPr>
            <a:normAutofit fontScale="92500" lnSpcReduction="10000"/>
          </a:bodyPr>
          <a:lstStyle/>
          <a:p>
            <a:r>
              <a:rPr lang="en-US" dirty="0"/>
              <a:t>Market early</a:t>
            </a:r>
          </a:p>
          <a:p>
            <a:r>
              <a:rPr lang="en-US" dirty="0"/>
              <a:t>Communicate often</a:t>
            </a:r>
          </a:p>
          <a:p>
            <a:r>
              <a:rPr lang="en-US" dirty="0"/>
              <a:t>Employ technology</a:t>
            </a:r>
          </a:p>
          <a:p>
            <a:r>
              <a:rPr lang="en-US" dirty="0"/>
              <a:t>Standardize rating template</a:t>
            </a:r>
          </a:p>
          <a:p>
            <a:r>
              <a:rPr lang="en-US" dirty="0"/>
              <a:t>Confirm region contribution</a:t>
            </a:r>
          </a:p>
          <a:p>
            <a:r>
              <a:rPr lang="en-US" dirty="0"/>
              <a:t>Ensure other regional contribution</a:t>
            </a:r>
          </a:p>
          <a:p>
            <a:r>
              <a:rPr lang="en-US" dirty="0"/>
              <a:t>Adhere to guidelines</a:t>
            </a:r>
          </a:p>
          <a:p>
            <a:r>
              <a:rPr lang="en-US" dirty="0"/>
              <a:t>Enforce deadlines</a:t>
            </a:r>
          </a:p>
          <a:p>
            <a:r>
              <a:rPr lang="en-US" dirty="0"/>
              <a:t>Submit to ExCom for approval</a:t>
            </a:r>
          </a:p>
        </p:txBody>
      </p:sp>
    </p:spTree>
    <p:extLst>
      <p:ext uri="{BB962C8B-B14F-4D97-AF65-F5344CB8AC3E}">
        <p14:creationId xmlns:p14="http://schemas.microsoft.com/office/powerpoint/2010/main" val="398823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3F53A-D161-1379-ECB1-DD41E83B2843}"/>
              </a:ext>
            </a:extLst>
          </p:cNvPr>
          <p:cNvSpPr>
            <a:spLocks noGrp="1"/>
          </p:cNvSpPr>
          <p:nvPr>
            <p:ph type="title"/>
          </p:nvPr>
        </p:nvSpPr>
        <p:spPr/>
        <p:txBody>
          <a:bodyPr/>
          <a:lstStyle/>
          <a:p>
            <a:r>
              <a:rPr lang="en-US" dirty="0"/>
              <a:t>Motion</a:t>
            </a:r>
          </a:p>
        </p:txBody>
      </p:sp>
      <p:sp>
        <p:nvSpPr>
          <p:cNvPr id="3" name="Content Placeholder 2">
            <a:extLst>
              <a:ext uri="{FF2B5EF4-FFF2-40B4-BE49-F238E27FC236}">
                <a16:creationId xmlns:a16="http://schemas.microsoft.com/office/drawing/2014/main" id="{1BF92280-F96D-59AD-174A-5A34ED6FA4E6}"/>
              </a:ext>
            </a:extLst>
          </p:cNvPr>
          <p:cNvSpPr>
            <a:spLocks noGrp="1"/>
          </p:cNvSpPr>
          <p:nvPr>
            <p:ph idx="1"/>
          </p:nvPr>
        </p:nvSpPr>
        <p:spPr/>
        <p:txBody>
          <a:bodyPr/>
          <a:lstStyle/>
          <a:p>
            <a:r>
              <a:rPr lang="en-US" dirty="0"/>
              <a:t>Motion to approve Region 3 collaborating with Region 8 and Region 10 on the STEM for Sustainable Development: Empowering Communities Through Innovation project submitted </a:t>
            </a:r>
            <a:r>
              <a:rPr lang="en-US"/>
              <a:t>for the MGA </a:t>
            </a:r>
            <a:r>
              <a:rPr lang="en-US" dirty="0"/>
              <a:t>Surplus Funding opportunity.</a:t>
            </a:r>
          </a:p>
          <a:p>
            <a:endParaRPr lang="en-US" dirty="0"/>
          </a:p>
        </p:txBody>
      </p:sp>
    </p:spTree>
    <p:extLst>
      <p:ext uri="{BB962C8B-B14F-4D97-AF65-F5344CB8AC3E}">
        <p14:creationId xmlns:p14="http://schemas.microsoft.com/office/powerpoint/2010/main" val="1292760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932F5-76B3-686F-416C-DD8F7081A740}"/>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6D662E5E-199B-084B-DA9D-7100CC738787}"/>
              </a:ext>
            </a:extLst>
          </p:cNvPr>
          <p:cNvSpPr>
            <a:spLocks noGrp="1"/>
          </p:cNvSpPr>
          <p:nvPr>
            <p:ph idx="1"/>
          </p:nvPr>
        </p:nvSpPr>
        <p:spPr/>
        <p:txBody>
          <a:bodyPr/>
          <a:lstStyle/>
          <a:p>
            <a:r>
              <a:rPr lang="en-US" dirty="0"/>
              <a:t>2025 MGA Surplus Funding Template</a:t>
            </a:r>
          </a:p>
          <a:p>
            <a:r>
              <a:rPr lang="en-US" dirty="0"/>
              <a:t>IEEE FOM Section 2.B.6.e</a:t>
            </a:r>
          </a:p>
        </p:txBody>
      </p:sp>
    </p:spTree>
    <p:extLst>
      <p:ext uri="{BB962C8B-B14F-4D97-AF65-F5344CB8AC3E}">
        <p14:creationId xmlns:p14="http://schemas.microsoft.com/office/powerpoint/2010/main" val="294703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1DF4FB-6E5F-E2A4-868B-D0079B2BC82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1959AD2-21F9-680C-6C36-4331597EE07D}"/>
              </a:ext>
            </a:extLst>
          </p:cNvPr>
          <p:cNvSpPr>
            <a:spLocks noGrp="1"/>
          </p:cNvSpPr>
          <p:nvPr>
            <p:ph type="ctrTitle"/>
          </p:nvPr>
        </p:nvSpPr>
        <p:spPr/>
        <p:txBody>
          <a:bodyPr/>
          <a:lstStyle/>
          <a:p>
            <a:r>
              <a:rPr lang="en-US" dirty="0"/>
              <a:t>Thanks!</a:t>
            </a:r>
          </a:p>
        </p:txBody>
      </p:sp>
    </p:spTree>
    <p:extLst>
      <p:ext uri="{BB962C8B-B14F-4D97-AF65-F5344CB8AC3E}">
        <p14:creationId xmlns:p14="http://schemas.microsoft.com/office/powerpoint/2010/main" val="1576269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C410C7-32DF-7656-E550-3DD24349A369}"/>
              </a:ext>
            </a:extLst>
          </p:cNvPr>
          <p:cNvSpPr>
            <a:spLocks noGrp="1"/>
          </p:cNvSpPr>
          <p:nvPr>
            <p:ph type="title"/>
          </p:nvPr>
        </p:nvSpPr>
        <p:spPr/>
        <p:txBody>
          <a:bodyPr/>
          <a:lstStyle/>
          <a:p>
            <a:r>
              <a:rPr lang="en-US" dirty="0"/>
              <a:t>MGA Excess Funds Project Proposal</a:t>
            </a:r>
          </a:p>
        </p:txBody>
      </p:sp>
      <p:sp>
        <p:nvSpPr>
          <p:cNvPr id="5" name="Text Placeholder 4">
            <a:extLst>
              <a:ext uri="{FF2B5EF4-FFF2-40B4-BE49-F238E27FC236}">
                <a16:creationId xmlns:a16="http://schemas.microsoft.com/office/drawing/2014/main" id="{BE4DA84B-AB26-55A3-86DE-91B2CE9272B3}"/>
              </a:ext>
            </a:extLst>
          </p:cNvPr>
          <p:cNvSpPr>
            <a:spLocks noGrp="1"/>
          </p:cNvSpPr>
          <p:nvPr>
            <p:ph type="body" idx="1"/>
          </p:nvPr>
        </p:nvSpPr>
        <p:spPr/>
        <p:txBody>
          <a:bodyPr/>
          <a:lstStyle/>
          <a:p>
            <a:r>
              <a:rPr lang="en-US" dirty="0"/>
              <a:t>LaRhonda Julien</a:t>
            </a:r>
          </a:p>
        </p:txBody>
      </p:sp>
    </p:spTree>
    <p:extLst>
      <p:ext uri="{BB962C8B-B14F-4D97-AF65-F5344CB8AC3E}">
        <p14:creationId xmlns:p14="http://schemas.microsoft.com/office/powerpoint/2010/main" val="1838205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76B88-F243-0967-CFD0-2F53A1CADB32}"/>
              </a:ext>
            </a:extLst>
          </p:cNvPr>
          <p:cNvSpPr>
            <a:spLocks noGrp="1"/>
          </p:cNvSpPr>
          <p:nvPr>
            <p:ph type="title"/>
          </p:nvPr>
        </p:nvSpPr>
        <p:spPr/>
        <p:txBody>
          <a:bodyPr/>
          <a:lstStyle/>
          <a:p>
            <a:r>
              <a:rPr lang="en-US" dirty="0"/>
              <a:t>Projects Team Members</a:t>
            </a:r>
          </a:p>
        </p:txBody>
      </p:sp>
      <p:sp>
        <p:nvSpPr>
          <p:cNvPr id="3" name="Content Placeholder 2">
            <a:extLst>
              <a:ext uri="{FF2B5EF4-FFF2-40B4-BE49-F238E27FC236}">
                <a16:creationId xmlns:a16="http://schemas.microsoft.com/office/drawing/2014/main" id="{8C98F4F2-9D58-2CB0-CA76-7E6CD9A9ACD7}"/>
              </a:ext>
            </a:extLst>
          </p:cNvPr>
          <p:cNvSpPr>
            <a:spLocks noGrp="1"/>
          </p:cNvSpPr>
          <p:nvPr>
            <p:ph idx="1"/>
          </p:nvPr>
        </p:nvSpPr>
        <p:spPr/>
        <p:txBody>
          <a:bodyPr/>
          <a:lstStyle/>
          <a:p>
            <a:r>
              <a:rPr lang="en-US" dirty="0"/>
              <a:t>LaRhonda Julien – Chair</a:t>
            </a:r>
          </a:p>
          <a:p>
            <a:r>
              <a:rPr lang="en-US" dirty="0"/>
              <a:t>Derik Pack</a:t>
            </a:r>
          </a:p>
          <a:p>
            <a:r>
              <a:rPr lang="en-US" sz="3600" dirty="0">
                <a:effectLst/>
                <a:latin typeface="Calibri" panose="020F0502020204030204" pitchFamily="34" charset="0"/>
                <a:ea typeface="Aptos" panose="020B0004020202020204" pitchFamily="34" charset="0"/>
              </a:rPr>
              <a:t>Sree Ranjani Rajendran </a:t>
            </a:r>
            <a:endParaRPr lang="en-US" dirty="0"/>
          </a:p>
          <a:p>
            <a:r>
              <a:rPr lang="en-US" dirty="0"/>
              <a:t>Damith </a:t>
            </a:r>
            <a:r>
              <a:rPr lang="en-US" sz="3600" dirty="0">
                <a:effectLst/>
                <a:latin typeface="Calibri" panose="020F0502020204030204" pitchFamily="34" charset="0"/>
                <a:ea typeface="Aptos" panose="020B0004020202020204" pitchFamily="34" charset="0"/>
              </a:rPr>
              <a:t>Wickramanayake </a:t>
            </a:r>
            <a:endParaRPr lang="en-US" dirty="0"/>
          </a:p>
          <a:p>
            <a:endParaRPr lang="en-US" dirty="0"/>
          </a:p>
        </p:txBody>
      </p:sp>
    </p:spTree>
    <p:extLst>
      <p:ext uri="{BB962C8B-B14F-4D97-AF65-F5344CB8AC3E}">
        <p14:creationId xmlns:p14="http://schemas.microsoft.com/office/powerpoint/2010/main" val="1770259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2BA44-05FE-87CB-147E-08ED8C2F0FEC}"/>
              </a:ext>
            </a:extLst>
          </p:cNvPr>
          <p:cNvSpPr>
            <a:spLocks noGrp="1"/>
          </p:cNvSpPr>
          <p:nvPr>
            <p:ph type="title"/>
          </p:nvPr>
        </p:nvSpPr>
        <p:spPr/>
        <p:txBody>
          <a:bodyPr/>
          <a:lstStyle/>
          <a:p>
            <a:r>
              <a:rPr lang="en-US" dirty="0"/>
              <a:t>Funding Guidelines</a:t>
            </a:r>
          </a:p>
        </p:txBody>
      </p:sp>
      <p:sp>
        <p:nvSpPr>
          <p:cNvPr id="3" name="Content Placeholder 2">
            <a:extLst>
              <a:ext uri="{FF2B5EF4-FFF2-40B4-BE49-F238E27FC236}">
                <a16:creationId xmlns:a16="http://schemas.microsoft.com/office/drawing/2014/main" id="{31035FDC-4C59-C1C0-91EB-4F1594858D27}"/>
              </a:ext>
            </a:extLst>
          </p:cNvPr>
          <p:cNvSpPr>
            <a:spLocks noGrp="1"/>
          </p:cNvSpPr>
          <p:nvPr>
            <p:ph idx="1"/>
          </p:nvPr>
        </p:nvSpPr>
        <p:spPr/>
        <p:txBody>
          <a:bodyPr>
            <a:normAutofit lnSpcReduction="10000"/>
          </a:bodyPr>
          <a:lstStyle/>
          <a:p>
            <a:r>
              <a:rPr lang="en-US" dirty="0"/>
              <a:t>Regions &amp; MGA Committees to submit proposals for possible activities or projects that may be funded under the 50% spending rule in 2025, as specified in IEEE FOM Section 2.B.6.e:</a:t>
            </a:r>
          </a:p>
          <a:p>
            <a:pPr marL="0" indent="0">
              <a:buNone/>
            </a:pPr>
            <a:r>
              <a:rPr lang="en-US" sz="2200" dirty="0"/>
              <a:t>	</a:t>
            </a:r>
            <a:r>
              <a:rPr lang="en-US" sz="2000" i="1" dirty="0"/>
              <a:t>"Provided the IEEE Reserves, as of 31 December of the preceding year, exceed the 	Lower Reserves Target (per FOM 4.C), each major organizational unit whose reserve to 	expense ratio for such year exceeds 50% shall be allowed to use up to 50% of its preceding 	year’s operational surplus (excluding investment returns) as part of the forecasting 	process.</a:t>
            </a:r>
          </a:p>
          <a:p>
            <a:pPr marL="0" indent="0">
              <a:buNone/>
            </a:pPr>
            <a:r>
              <a:rPr lang="en-US" sz="2000" i="1" dirty="0">
                <a:effectLst/>
                <a:ea typeface="Aptos" panose="020B0004020202020204" pitchFamily="34" charset="0"/>
                <a:cs typeface="Times New Roman" panose="02020603050405020304" pitchFamily="18" charset="0"/>
              </a:rPr>
              <a:t>	This funding would be intended for new initiative activities (activities with a limited 	expected life of one to three years).  Items normally carried within the budget (including 	items that have been considered operational, such as, staffing, existing publications, 	member services, governance activities, awards, etc.) shall not be funded under this rule.  In 	addition, any activities funded under this rule shall be completed during the current year 	unless provided for in the following year’s approved budget."</a:t>
            </a:r>
            <a:endParaRPr lang="en-US" sz="2000" dirty="0"/>
          </a:p>
          <a:p>
            <a:endParaRPr lang="en-US" dirty="0"/>
          </a:p>
        </p:txBody>
      </p:sp>
    </p:spTree>
    <p:extLst>
      <p:ext uri="{BB962C8B-B14F-4D97-AF65-F5344CB8AC3E}">
        <p14:creationId xmlns:p14="http://schemas.microsoft.com/office/powerpoint/2010/main" val="1511945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7EA26-4793-BB89-03E8-504932AD0088}"/>
              </a:ext>
            </a:extLst>
          </p:cNvPr>
          <p:cNvSpPr>
            <a:spLocks noGrp="1"/>
          </p:cNvSpPr>
          <p:nvPr>
            <p:ph type="title"/>
          </p:nvPr>
        </p:nvSpPr>
        <p:spPr/>
        <p:txBody>
          <a:bodyPr/>
          <a:lstStyle/>
          <a:p>
            <a:r>
              <a:rPr lang="en-US" dirty="0"/>
              <a:t>Funding Guidelines</a:t>
            </a:r>
          </a:p>
        </p:txBody>
      </p:sp>
      <p:sp>
        <p:nvSpPr>
          <p:cNvPr id="3" name="Content Placeholder 2">
            <a:extLst>
              <a:ext uri="{FF2B5EF4-FFF2-40B4-BE49-F238E27FC236}">
                <a16:creationId xmlns:a16="http://schemas.microsoft.com/office/drawing/2014/main" id="{AFF26E93-AA3D-BAE6-8533-604941A4F87F}"/>
              </a:ext>
            </a:extLst>
          </p:cNvPr>
          <p:cNvSpPr>
            <a:spLocks noGrp="1"/>
          </p:cNvSpPr>
          <p:nvPr>
            <p:ph idx="1"/>
          </p:nvPr>
        </p:nvSpPr>
        <p:spPr/>
        <p:txBody>
          <a:bodyPr>
            <a:normAutofit lnSpcReduction="10000"/>
          </a:bodyPr>
          <a:lstStyle/>
          <a:p>
            <a:r>
              <a:rPr lang="en-US" sz="3600" b="1" kern="100" dirty="0">
                <a:effectLst/>
                <a:ea typeface="Aptos" panose="020B0004020202020204" pitchFamily="34" charset="0"/>
                <a:cs typeface="Times New Roman" panose="02020603050405020304" pitchFamily="18" charset="0"/>
              </a:rPr>
              <a:t>Guidelines on Requesting MGA Surplus Funding</a:t>
            </a:r>
            <a:endParaRPr lang="en-US" sz="3600" kern="100" dirty="0">
              <a:effectLst/>
              <a:ea typeface="Aptos" panose="020B0004020202020204" pitchFamily="34" charset="0"/>
              <a:cs typeface="Times New Roman" panose="02020603050405020304" pitchFamily="18" charset="0"/>
            </a:endParaRPr>
          </a:p>
          <a:p>
            <a:pPr lvl="1"/>
            <a:r>
              <a:rPr lang="en-US" dirty="0"/>
              <a:t>Projects must be completed in the current year</a:t>
            </a:r>
          </a:p>
          <a:p>
            <a:pPr lvl="1"/>
            <a:r>
              <a:rPr lang="en-US" dirty="0"/>
              <a:t>Submissions must be received no later than February 19, 2025</a:t>
            </a:r>
          </a:p>
          <a:p>
            <a:pPr lvl="1"/>
            <a:r>
              <a:rPr lang="en-US" dirty="0"/>
              <a:t>Multi-region projects are encouraged</a:t>
            </a:r>
          </a:p>
          <a:p>
            <a:pPr lvl="1"/>
            <a:r>
              <a:rPr lang="en-US" dirty="0"/>
              <a:t>MGA FinCom will recommend a maximum amount of funding for all projects to the MGAB</a:t>
            </a:r>
          </a:p>
          <a:p>
            <a:pPr lvl="1"/>
            <a:r>
              <a:rPr lang="en-US" dirty="0"/>
              <a:t>Compliance with the FOM rules will be reviewed by MGA FinCom</a:t>
            </a:r>
          </a:p>
          <a:p>
            <a:pPr lvl="1"/>
            <a:r>
              <a:rPr lang="en-US" dirty="0"/>
              <a:t>If compliant, projects will be reviewed and ranked by MGA OpCom and recommended to the MGA Board for approval in June</a:t>
            </a:r>
          </a:p>
          <a:p>
            <a:pPr lvl="1"/>
            <a:r>
              <a:rPr lang="en-US" dirty="0"/>
              <a:t>Submitting a request does not preclude the use of Region funds for projects that are outside of these guidelines</a:t>
            </a:r>
          </a:p>
          <a:p>
            <a:pPr lvl="1"/>
            <a:r>
              <a:rPr lang="en-US" dirty="0"/>
              <a:t>It is encouraged that Region funds also be used to co-fund the proposed projects</a:t>
            </a:r>
          </a:p>
          <a:p>
            <a:endParaRPr lang="en-US" dirty="0"/>
          </a:p>
        </p:txBody>
      </p:sp>
    </p:spTree>
    <p:extLst>
      <p:ext uri="{BB962C8B-B14F-4D97-AF65-F5344CB8AC3E}">
        <p14:creationId xmlns:p14="http://schemas.microsoft.com/office/powerpoint/2010/main" val="2723019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32D4C-5F8F-5EDF-3F25-A879969AE61C}"/>
              </a:ext>
            </a:extLst>
          </p:cNvPr>
          <p:cNvSpPr>
            <a:spLocks noGrp="1"/>
          </p:cNvSpPr>
          <p:nvPr>
            <p:ph type="title"/>
          </p:nvPr>
        </p:nvSpPr>
        <p:spPr/>
        <p:txBody>
          <a:bodyPr/>
          <a:lstStyle/>
          <a:p>
            <a:r>
              <a:rPr lang="en-US" dirty="0"/>
              <a:t>Funding Exceptions</a:t>
            </a:r>
          </a:p>
        </p:txBody>
      </p:sp>
      <p:sp>
        <p:nvSpPr>
          <p:cNvPr id="3" name="Content Placeholder 2">
            <a:extLst>
              <a:ext uri="{FF2B5EF4-FFF2-40B4-BE49-F238E27FC236}">
                <a16:creationId xmlns:a16="http://schemas.microsoft.com/office/drawing/2014/main" id="{2DAB4273-3A14-FD22-E25A-0D0A1B9BB295}"/>
              </a:ext>
            </a:extLst>
          </p:cNvPr>
          <p:cNvSpPr>
            <a:spLocks noGrp="1"/>
          </p:cNvSpPr>
          <p:nvPr>
            <p:ph idx="1"/>
          </p:nvPr>
        </p:nvSpPr>
        <p:spPr/>
        <p:txBody>
          <a:bodyPr/>
          <a:lstStyle/>
          <a:p>
            <a:r>
              <a:rPr lang="en-US" sz="3600" b="1" kern="100" dirty="0">
                <a:effectLst/>
                <a:ea typeface="Aptos" panose="020B0004020202020204" pitchFamily="34" charset="0"/>
                <a:cs typeface="Times New Roman" panose="02020603050405020304" pitchFamily="18" charset="0"/>
              </a:rPr>
              <a:t>Exceptions</a:t>
            </a:r>
          </a:p>
          <a:p>
            <a:pPr lvl="1"/>
            <a:r>
              <a:rPr lang="en-US" kern="100" dirty="0">
                <a:effectLst/>
                <a:ea typeface="Aptos" panose="020B0004020202020204" pitchFamily="34" charset="0"/>
                <a:cs typeface="Times New Roman" panose="02020603050405020304" pitchFamily="18" charset="0"/>
              </a:rPr>
              <a:t>If a project requires software development, it will be subject to available resources</a:t>
            </a:r>
          </a:p>
          <a:p>
            <a:pPr lvl="1"/>
            <a:r>
              <a:rPr lang="en-US" kern="100" dirty="0">
                <a:effectLst/>
                <a:ea typeface="Aptos" panose="020B0004020202020204" pitchFamily="34" charset="0"/>
                <a:cs typeface="Times New Roman" panose="02020603050405020304" pitchFamily="18" charset="0"/>
              </a:rPr>
              <a:t>As specified in the IEEE FOM, awards shall not be funded under this spending rule</a:t>
            </a:r>
          </a:p>
          <a:p>
            <a:pPr lvl="1"/>
            <a:r>
              <a:rPr lang="en-US" kern="100" dirty="0">
                <a:effectLst/>
                <a:ea typeface="Aptos" panose="020B0004020202020204" pitchFamily="34" charset="0"/>
                <a:cs typeface="Times New Roman" panose="02020603050405020304" pitchFamily="18" charset="0"/>
              </a:rPr>
              <a:t>Projects of less than $10,000 will not be considered</a:t>
            </a:r>
          </a:p>
          <a:p>
            <a:endParaRPr lang="en-US" sz="3600" kern="100" dirty="0">
              <a:effectLst/>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175155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F569B-F79E-B546-8C6B-BA8F54A9B1FE}"/>
              </a:ext>
            </a:extLst>
          </p:cNvPr>
          <p:cNvSpPr>
            <a:spLocks noGrp="1"/>
          </p:cNvSpPr>
          <p:nvPr>
            <p:ph type="title"/>
          </p:nvPr>
        </p:nvSpPr>
        <p:spPr/>
        <p:txBody>
          <a:bodyPr/>
          <a:lstStyle/>
          <a:p>
            <a:r>
              <a:rPr lang="en-US" dirty="0"/>
              <a:t>Proposal Requirements</a:t>
            </a:r>
          </a:p>
        </p:txBody>
      </p:sp>
      <p:sp>
        <p:nvSpPr>
          <p:cNvPr id="3" name="Content Placeholder 2">
            <a:extLst>
              <a:ext uri="{FF2B5EF4-FFF2-40B4-BE49-F238E27FC236}">
                <a16:creationId xmlns:a16="http://schemas.microsoft.com/office/drawing/2014/main" id="{869B6271-D312-FA6B-B5D0-A61F6F267D24}"/>
              </a:ext>
            </a:extLst>
          </p:cNvPr>
          <p:cNvSpPr>
            <a:spLocks noGrp="1"/>
          </p:cNvSpPr>
          <p:nvPr>
            <p:ph idx="1"/>
          </p:nvPr>
        </p:nvSpPr>
        <p:spPr/>
        <p:txBody>
          <a:bodyPr/>
          <a:lstStyle/>
          <a:p>
            <a:r>
              <a:rPr lang="en-US" dirty="0"/>
              <a:t>PROJECT DESCRIPTION (Include how the requested funds would be expended, anticipated participation, and the desired outcome)</a:t>
            </a:r>
          </a:p>
          <a:p>
            <a:r>
              <a:rPr lang="en-US" dirty="0"/>
              <a:t>Does the project involve more than one Region </a:t>
            </a:r>
          </a:p>
          <a:p>
            <a:r>
              <a:rPr lang="en-US" dirty="0"/>
              <a:t>How the project shall address member engagement, member retention, member recruitment</a:t>
            </a:r>
          </a:p>
          <a:p>
            <a:r>
              <a:rPr lang="en-US" dirty="0"/>
              <a:t>Description of the short-term and long-term impact of the project</a:t>
            </a:r>
          </a:p>
          <a:p>
            <a:endParaRPr lang="en-US" dirty="0"/>
          </a:p>
        </p:txBody>
      </p:sp>
    </p:spTree>
    <p:extLst>
      <p:ext uri="{BB962C8B-B14F-4D97-AF65-F5344CB8AC3E}">
        <p14:creationId xmlns:p14="http://schemas.microsoft.com/office/powerpoint/2010/main" val="793665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F911E-C175-1D97-43E1-E31AFCB4098F}"/>
              </a:ext>
            </a:extLst>
          </p:cNvPr>
          <p:cNvSpPr>
            <a:spLocks noGrp="1"/>
          </p:cNvSpPr>
          <p:nvPr>
            <p:ph type="title"/>
          </p:nvPr>
        </p:nvSpPr>
        <p:spPr/>
        <p:txBody>
          <a:bodyPr/>
          <a:lstStyle/>
          <a:p>
            <a:r>
              <a:rPr lang="en-US" dirty="0"/>
              <a:t>Proposal Requirements</a:t>
            </a:r>
          </a:p>
        </p:txBody>
      </p:sp>
      <p:sp>
        <p:nvSpPr>
          <p:cNvPr id="3" name="Content Placeholder 2">
            <a:extLst>
              <a:ext uri="{FF2B5EF4-FFF2-40B4-BE49-F238E27FC236}">
                <a16:creationId xmlns:a16="http://schemas.microsoft.com/office/drawing/2014/main" id="{0BF03570-26BA-BA35-6664-65680DDBBD52}"/>
              </a:ext>
            </a:extLst>
          </p:cNvPr>
          <p:cNvSpPr>
            <a:spLocks noGrp="1"/>
          </p:cNvSpPr>
          <p:nvPr>
            <p:ph idx="1"/>
          </p:nvPr>
        </p:nvSpPr>
        <p:spPr/>
        <p:txBody>
          <a:bodyPr/>
          <a:lstStyle/>
          <a:p>
            <a:r>
              <a:rPr lang="en-US" dirty="0"/>
              <a:t>Software requirements</a:t>
            </a:r>
          </a:p>
          <a:p>
            <a:r>
              <a:rPr lang="en-US" dirty="0"/>
              <a:t>Estimated start/completion dates</a:t>
            </a:r>
          </a:p>
          <a:p>
            <a:r>
              <a:rPr lang="en-US" dirty="0"/>
              <a:t>Additional sections/comments</a:t>
            </a:r>
          </a:p>
        </p:txBody>
      </p:sp>
    </p:spTree>
    <p:extLst>
      <p:ext uri="{BB962C8B-B14F-4D97-AF65-F5344CB8AC3E}">
        <p14:creationId xmlns:p14="http://schemas.microsoft.com/office/powerpoint/2010/main" val="1462993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E57F9-10A5-38E7-E3F7-521FC881B8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711A29-6762-D699-AE4E-8B3D9F04CCD1}"/>
              </a:ext>
            </a:extLst>
          </p:cNvPr>
          <p:cNvSpPr>
            <a:spLocks noGrp="1"/>
          </p:cNvSpPr>
          <p:nvPr>
            <p:ph type="title"/>
          </p:nvPr>
        </p:nvSpPr>
        <p:spPr>
          <a:xfrm>
            <a:off x="838200" y="365125"/>
            <a:ext cx="9380456" cy="914400"/>
          </a:xfrm>
        </p:spPr>
        <p:txBody>
          <a:bodyPr anchor="ctr">
            <a:normAutofit/>
          </a:bodyPr>
          <a:lstStyle/>
          <a:p>
            <a:r>
              <a:rPr lang="en-US" dirty="0"/>
              <a:t>Proposal Budget</a:t>
            </a:r>
          </a:p>
        </p:txBody>
      </p:sp>
      <p:pic>
        <p:nvPicPr>
          <p:cNvPr id="5" name="Content Placeholder 4">
            <a:extLst>
              <a:ext uri="{FF2B5EF4-FFF2-40B4-BE49-F238E27FC236}">
                <a16:creationId xmlns:a16="http://schemas.microsoft.com/office/drawing/2014/main" id="{1CE1AC45-ACF1-3758-764D-0C86EFC2F28B}"/>
              </a:ext>
            </a:extLst>
          </p:cNvPr>
          <p:cNvPicPr>
            <a:picLocks noGrp="1" noChangeAspect="1"/>
          </p:cNvPicPr>
          <p:nvPr>
            <p:ph idx="1"/>
          </p:nvPr>
        </p:nvPicPr>
        <p:blipFill>
          <a:blip r:embed="rId3"/>
          <a:stretch>
            <a:fillRect/>
          </a:stretch>
        </p:blipFill>
        <p:spPr>
          <a:xfrm>
            <a:off x="838200" y="1600842"/>
            <a:ext cx="10515600" cy="4475067"/>
          </a:xfrm>
          <a:noFill/>
        </p:spPr>
      </p:pic>
    </p:spTree>
    <p:extLst>
      <p:ext uri="{BB962C8B-B14F-4D97-AF65-F5344CB8AC3E}">
        <p14:creationId xmlns:p14="http://schemas.microsoft.com/office/powerpoint/2010/main" val="4127269428"/>
      </p:ext>
    </p:extLst>
  </p:cSld>
  <p:clrMapOvr>
    <a:masterClrMapping/>
  </p:clrMapOvr>
</p:sld>
</file>

<file path=ppt/theme/theme1.xml><?xml version="1.0" encoding="utf-8"?>
<a:theme xmlns:a="http://schemas.openxmlformats.org/drawingml/2006/main" name="Office Theme">
  <a:themeElements>
    <a:clrScheme name="IEEE Bright">
      <a:dk1>
        <a:sysClr val="windowText" lastClr="000000"/>
      </a:dk1>
      <a:lt1>
        <a:sysClr val="window" lastClr="FFFFFF"/>
      </a:lt1>
      <a:dk2>
        <a:srgbClr val="44546A"/>
      </a:dk2>
      <a:lt2>
        <a:srgbClr val="E7E6E6"/>
      </a:lt2>
      <a:accent1>
        <a:srgbClr val="BA0C2F"/>
      </a:accent1>
      <a:accent2>
        <a:srgbClr val="FFA300"/>
      </a:accent2>
      <a:accent3>
        <a:srgbClr val="00843D"/>
      </a:accent3>
      <a:accent4>
        <a:srgbClr val="981D97"/>
      </a:accent4>
      <a:accent5>
        <a:srgbClr val="009CA6"/>
      </a:accent5>
      <a:accent6>
        <a:srgbClr val="00629B"/>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C2024_presentation template" id="{8BCE901A-D5F4-7D4E-8543-1ADBF3A806AE}" vid="{1005ADA3-03A9-AC4D-A15A-FF945BCE6B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SEC2024_presentation template</Template>
  <TotalTime>4538</TotalTime>
  <Words>811</Words>
  <Application>Microsoft Office PowerPoint</Application>
  <PresentationFormat>Widescreen</PresentationFormat>
  <Paragraphs>92</Paragraphs>
  <Slides>19</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Aptos</vt:lpstr>
      <vt:lpstr>Arial</vt:lpstr>
      <vt:lpstr>Calibri</vt:lpstr>
      <vt:lpstr>Times New Roman</vt:lpstr>
      <vt:lpstr>Office Theme</vt:lpstr>
      <vt:lpstr>Section Support Committee Projects</vt:lpstr>
      <vt:lpstr>MGA Excess Funds Project Proposal</vt:lpstr>
      <vt:lpstr>Projects Team Members</vt:lpstr>
      <vt:lpstr>Funding Guidelines</vt:lpstr>
      <vt:lpstr>Funding Guidelines</vt:lpstr>
      <vt:lpstr>Funding Exceptions</vt:lpstr>
      <vt:lpstr>Proposal Requirements</vt:lpstr>
      <vt:lpstr>Proposal Requirements</vt:lpstr>
      <vt:lpstr>Proposal Budget</vt:lpstr>
      <vt:lpstr>Proposed Project</vt:lpstr>
      <vt:lpstr>Proposed Project</vt:lpstr>
      <vt:lpstr>Proposed Project</vt:lpstr>
      <vt:lpstr>Proposed Project</vt:lpstr>
      <vt:lpstr>Proposed Project – Budget </vt:lpstr>
      <vt:lpstr>Proposed Project – Estimated Start and Completion Dates</vt:lpstr>
      <vt:lpstr>Lessons Learned</vt:lpstr>
      <vt:lpstr>Motion</vt:lpstr>
      <vt:lpstr>References</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Grigorian, Eric</dc:creator>
  <cp:lastModifiedBy>Pat Donohoe</cp:lastModifiedBy>
  <cp:revision>21</cp:revision>
  <dcterms:created xsi:type="dcterms:W3CDTF">2024-01-28T22:59:39Z</dcterms:created>
  <dcterms:modified xsi:type="dcterms:W3CDTF">2025-03-30T03:04:58Z</dcterms:modified>
</cp:coreProperties>
</file>