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7" r:id="rId2"/>
    <p:sldId id="268" r:id="rId3"/>
    <p:sldId id="275" r:id="rId4"/>
    <p:sldId id="277" r:id="rId5"/>
    <p:sldId id="269" r:id="rId6"/>
    <p:sldId id="276" r:id="rId7"/>
    <p:sldId id="270" r:id="rId8"/>
    <p:sldId id="272"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D"/>
    <a:srgbClr val="E3E8EB"/>
    <a:srgbClr val="DFE3E7"/>
    <a:srgbClr val="E4E9ED"/>
    <a:srgbClr val="002A4E"/>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autoAdjust="0"/>
    <p:restoredTop sz="94660"/>
  </p:normalViewPr>
  <p:slideViewPr>
    <p:cSldViewPr snapToGrid="0">
      <p:cViewPr varScale="1">
        <p:scale>
          <a:sx n="71" d="100"/>
          <a:sy n="71" d="100"/>
        </p:scale>
        <p:origin x="1205" y="28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3/29/2025</a:t>
            </a:fld>
            <a:endParaRPr lang="en-US"/>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7455495" y="6384415"/>
            <a:ext cx="2743200" cy="365125"/>
          </a:xfrm>
        </p:spPr>
        <p:txBody>
          <a:bodyPr/>
          <a:lstStyle>
            <a:lvl1pPr algn="ctr">
              <a:defRPr/>
            </a:lvl1pPr>
          </a:lstStyle>
          <a:p>
            <a:fld id="{7F9B0DC5-2C23-46EA-9207-C3334FEAA56E}" type="datetime1">
              <a:rPr lang="en-US" smtClean="0"/>
              <a:pPr/>
              <a:t>3/29/2025</a:t>
            </a:fld>
            <a:endParaRPr lang="en-US"/>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31329B70-8EB0-6BF7-8DBC-806B7142841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329783C-1584-9C4D-16E4-9D8E2AD693C3}"/>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7469860" y="6369485"/>
            <a:ext cx="2743200" cy="365125"/>
          </a:xfrm>
        </p:spPr>
        <p:txBody>
          <a:bodyPr/>
          <a:lstStyle>
            <a:lvl1pPr algn="ctr">
              <a:defRPr/>
            </a:lvl1pPr>
          </a:lstStyle>
          <a:p>
            <a:fld id="{3ADABA23-1EE7-4FF7-81E1-1C903E520C5D}" type="datetime1">
              <a:rPr lang="en-US" smtClean="0"/>
              <a:pPr/>
              <a:t>3/29/2025</a:t>
            </a:fld>
            <a:endParaRPr lang="en-US"/>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FC3977CD-F53E-609A-2E0C-7B065062E2F0}"/>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7475456" y="6356350"/>
            <a:ext cx="2743200" cy="365125"/>
          </a:xfrm>
        </p:spPr>
        <p:txBody>
          <a:bodyPr/>
          <a:lstStyle>
            <a:lvl1pPr algn="ctr">
              <a:defRPr/>
            </a:lvl1pPr>
          </a:lstStyle>
          <a:p>
            <a:fld id="{EBFD83CA-F91E-4889-B6AB-2E0D3BB037F7}" type="datetime1">
              <a:rPr lang="en-US" smtClean="0"/>
              <a:pPr/>
              <a:t>3/29/2025</a:t>
            </a:fld>
            <a:endParaRPr lang="en-US"/>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F10BC7A9-5DD8-88E1-57DA-9885FB42176F}"/>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7538281" y="6394821"/>
            <a:ext cx="2743200" cy="365125"/>
          </a:xfrm>
        </p:spPr>
        <p:txBody>
          <a:bodyPr/>
          <a:lstStyle>
            <a:lvl1pPr algn="ctr">
              <a:defRPr/>
            </a:lvl1pPr>
          </a:lstStyle>
          <a:p>
            <a:fld id="{52C753F6-1C0C-417A-BC3A-636F67AE8E6A}" type="datetime1">
              <a:rPr lang="en-US" smtClean="0"/>
              <a:pPr/>
              <a:t>3/29/2025</a:t>
            </a:fld>
            <a:endParaRPr lang="en-US"/>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0" name="Picture 9">
            <a:extLst>
              <a:ext uri="{FF2B5EF4-FFF2-40B4-BE49-F238E27FC236}">
                <a16:creationId xmlns:a16="http://schemas.microsoft.com/office/drawing/2014/main" id="{9050744B-24E1-6BDB-07BB-D307A6E1D565}"/>
              </a:ext>
            </a:extLst>
          </p:cNvPr>
          <p:cNvPicPr>
            <a:picLocks noChangeAspect="1"/>
          </p:cNvPicPr>
          <p:nvPr userDrawn="1"/>
        </p:nvPicPr>
        <p:blipFill>
          <a:blip r:embed="rId3"/>
          <a:stretch>
            <a:fillRect/>
          </a:stretch>
        </p:blipFill>
        <p:spPr>
          <a:xfrm>
            <a:off x="10582672" y="8352"/>
            <a:ext cx="948242" cy="1363248"/>
          </a:xfrm>
          <a:prstGeom prst="rect">
            <a:avLst/>
          </a:prstGeom>
        </p:spPr>
      </p:pic>
      <p:pic>
        <p:nvPicPr>
          <p:cNvPr id="11" name="Picture 10">
            <a:extLst>
              <a:ext uri="{FF2B5EF4-FFF2-40B4-BE49-F238E27FC236}">
                <a16:creationId xmlns:a16="http://schemas.microsoft.com/office/drawing/2014/main" id="{E08BA1DE-7833-5598-04C3-E554BC4A77A6}"/>
              </a:ext>
            </a:extLst>
          </p:cNvPr>
          <p:cNvPicPr>
            <a:picLocks noChangeAspect="1"/>
          </p:cNvPicPr>
          <p:nvPr userDrawn="1"/>
        </p:nvPicPr>
        <p:blipFill>
          <a:blip r:embed="rId3"/>
          <a:stretch>
            <a:fillRect/>
          </a:stretch>
        </p:blipFill>
        <p:spPr>
          <a:xfrm>
            <a:off x="10735072" y="160752"/>
            <a:ext cx="948242" cy="1363248"/>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7538281" y="6384415"/>
            <a:ext cx="2743200" cy="365125"/>
          </a:xfrm>
        </p:spPr>
        <p:txBody>
          <a:bodyPr/>
          <a:lstStyle>
            <a:lvl1pPr algn="ctr">
              <a:defRPr/>
            </a:lvl1pPr>
          </a:lstStyle>
          <a:p>
            <a:fld id="{F3641CA9-E3AA-4498-AC10-74A73C18C207}" type="datetime1">
              <a:rPr lang="en-US" smtClean="0"/>
              <a:pPr/>
              <a:t>3/29/2025</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4" name="Picture 3">
            <a:extLst>
              <a:ext uri="{FF2B5EF4-FFF2-40B4-BE49-F238E27FC236}">
                <a16:creationId xmlns:a16="http://schemas.microsoft.com/office/drawing/2014/main" id="{CA9BCA02-3247-AAC3-FE81-6747F1F393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7538281" y="6356349"/>
            <a:ext cx="2743200" cy="365125"/>
          </a:xfrm>
        </p:spPr>
        <p:txBody>
          <a:bodyPr/>
          <a:lstStyle>
            <a:lvl1pPr algn="ctr">
              <a:defRPr/>
            </a:lvl1pPr>
          </a:lstStyle>
          <a:p>
            <a:fld id="{E9D43D7C-EB68-4353-A5C8-0CD4D58E9116}" type="datetime1">
              <a:rPr lang="en-US" smtClean="0"/>
              <a:pPr/>
              <a:t>3/29/2025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5" name="Picture 4">
            <a:extLst>
              <a:ext uri="{FF2B5EF4-FFF2-40B4-BE49-F238E27FC236}">
                <a16:creationId xmlns:a16="http://schemas.microsoft.com/office/drawing/2014/main" id="{E14205D6-895C-E2D2-2689-08473AB38032}"/>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3/29/2025</a:t>
            </a:fld>
            <a:endParaRPr lang="en-US"/>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3" name="Picture 2">
            <a:extLst>
              <a:ext uri="{FF2B5EF4-FFF2-40B4-BE49-F238E27FC236}">
                <a16:creationId xmlns:a16="http://schemas.microsoft.com/office/drawing/2014/main" id="{E11F65BB-C8BE-5B8B-6ED5-E5840BF19AF3}"/>
              </a:ext>
            </a:extLst>
          </p:cNvPr>
          <p:cNvPicPr>
            <a:picLocks noChangeAspect="1"/>
          </p:cNvPicPr>
          <p:nvPr userDrawn="1"/>
        </p:nvPicPr>
        <p:blipFill>
          <a:blip r:embed="rId2"/>
          <a:stretch>
            <a:fillRect/>
          </a:stretch>
        </p:blipFill>
        <p:spPr>
          <a:xfrm>
            <a:off x="10582672" y="8352"/>
            <a:ext cx="948242" cy="1363248"/>
          </a:xfrm>
          <a:prstGeom prst="rect">
            <a:avLst/>
          </a:prstGeom>
        </p:spPr>
      </p:pic>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7538281" y="6356350"/>
            <a:ext cx="2743200" cy="365125"/>
          </a:xfrm>
        </p:spPr>
        <p:txBody>
          <a:bodyPr/>
          <a:lstStyle>
            <a:lvl1pPr algn="ctr">
              <a:defRPr/>
            </a:lvl1pPr>
          </a:lstStyle>
          <a:p>
            <a:fld id="{623B2362-B003-4262-AB00-599FB7FA1887}" type="datetime1">
              <a:rPr lang="en-US" smtClean="0"/>
              <a:pPr/>
              <a:t>3/29/2025</a:t>
            </a:fld>
            <a:endParaRPr lang="en-US"/>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7D09D575-8033-E951-83C6-AF12E7495BE6}"/>
              </a:ext>
            </a:extLst>
          </p:cNvPr>
          <p:cNvPicPr>
            <a:picLocks noChangeAspect="1"/>
          </p:cNvPicPr>
          <p:nvPr userDrawn="1"/>
        </p:nvPicPr>
        <p:blipFill>
          <a:blip r:embed="rId3"/>
          <a:stretch>
            <a:fillRect/>
          </a:stretch>
        </p:blipFill>
        <p:spPr>
          <a:xfrm>
            <a:off x="10582672" y="8352"/>
            <a:ext cx="948242" cy="1363248"/>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3/29/2025</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
        <p:nvSpPr>
          <p:cNvPr id="5" name="TextBox 4">
            <a:extLst>
              <a:ext uri="{FF2B5EF4-FFF2-40B4-BE49-F238E27FC236}">
                <a16:creationId xmlns:a16="http://schemas.microsoft.com/office/drawing/2014/main" id="{48875A42-3E08-BA07-4EAF-7048CAD01F80}"/>
              </a:ext>
            </a:extLst>
          </p:cNvPr>
          <p:cNvSpPr txBox="1"/>
          <p:nvPr userDrawn="1"/>
        </p:nvSpPr>
        <p:spPr>
          <a:xfrm>
            <a:off x="4105072" y="6390273"/>
            <a:ext cx="3936975" cy="369332"/>
          </a:xfrm>
          <a:prstGeom prst="rect">
            <a:avLst/>
          </a:prstGeom>
          <a:noFill/>
        </p:spPr>
        <p:txBody>
          <a:bodyPr wrap="none" rtlCol="0">
            <a:spAutoFit/>
          </a:bodyPr>
          <a:lstStyle/>
          <a:p>
            <a:r>
              <a:rPr lang="en-US" dirty="0"/>
              <a:t>IEEE SoutheastCon 2025 – Charlotte, NC</a:t>
            </a:r>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normAutofit fontScale="90000"/>
          </a:bodyPr>
          <a:lstStyle/>
          <a:p>
            <a:r>
              <a:rPr lang="en-US" dirty="0"/>
              <a:t>Conference Committee</a:t>
            </a:r>
            <a:br>
              <a:rPr lang="en-US" dirty="0"/>
            </a:br>
            <a:r>
              <a:rPr lang="en-US" dirty="0"/>
              <a:t>IEEE SoutheastCon 2027</a:t>
            </a:r>
            <a:br>
              <a:rPr lang="en-US" dirty="0"/>
            </a:br>
            <a:r>
              <a:rPr lang="en-US" dirty="0"/>
              <a:t>Approval Request</a:t>
            </a:r>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lstStyle/>
          <a:p>
            <a:r>
              <a:rPr lang="en-US" dirty="0"/>
              <a:t>30 March 2025</a:t>
            </a:r>
          </a:p>
        </p:txBody>
      </p:sp>
    </p:spTree>
    <p:extLst>
      <p:ext uri="{BB962C8B-B14F-4D97-AF65-F5344CB8AC3E}">
        <p14:creationId xmlns:p14="http://schemas.microsoft.com/office/powerpoint/2010/main" val="333581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3D3A-67E8-8112-F206-E05D902D373D}"/>
              </a:ext>
            </a:extLst>
          </p:cNvPr>
          <p:cNvSpPr>
            <a:spLocks noGrp="1"/>
          </p:cNvSpPr>
          <p:nvPr>
            <p:ph type="title"/>
          </p:nvPr>
        </p:nvSpPr>
        <p:spPr/>
        <p:txBody>
          <a:bodyPr/>
          <a:lstStyle/>
          <a:p>
            <a:r>
              <a:rPr lang="en-US" dirty="0"/>
              <a:t>Summary</a:t>
            </a:r>
          </a:p>
        </p:txBody>
      </p:sp>
      <p:graphicFrame>
        <p:nvGraphicFramePr>
          <p:cNvPr id="5" name="Content Placeholder 4">
            <a:extLst>
              <a:ext uri="{FF2B5EF4-FFF2-40B4-BE49-F238E27FC236}">
                <a16:creationId xmlns:a16="http://schemas.microsoft.com/office/drawing/2014/main" id="{CDD6231C-20F8-885B-313C-DD32884030AC}"/>
              </a:ext>
            </a:extLst>
          </p:cNvPr>
          <p:cNvGraphicFramePr>
            <a:graphicFrameLocks noGrp="1"/>
          </p:cNvGraphicFramePr>
          <p:nvPr>
            <p:ph idx="1"/>
            <p:extLst>
              <p:ext uri="{D42A27DB-BD31-4B8C-83A1-F6EECF244321}">
                <p14:modId xmlns:p14="http://schemas.microsoft.com/office/powerpoint/2010/main" val="2141205562"/>
              </p:ext>
            </p:extLst>
          </p:nvPr>
        </p:nvGraphicFramePr>
        <p:xfrm>
          <a:off x="838200" y="2230120"/>
          <a:ext cx="10515600" cy="2667000"/>
        </p:xfrm>
        <a:graphic>
          <a:graphicData uri="http://schemas.openxmlformats.org/drawingml/2006/table">
            <a:tbl>
              <a:tblPr bandRow="1">
                <a:tableStyleId>{F5AB1C69-6EDB-4FF4-983F-18BD219EF322}</a:tableStyleId>
              </a:tblPr>
              <a:tblGrid>
                <a:gridCol w="2520142">
                  <a:extLst>
                    <a:ext uri="{9D8B030D-6E8A-4147-A177-3AD203B41FA5}">
                      <a16:colId xmlns:a16="http://schemas.microsoft.com/office/drawing/2014/main" val="3583619383"/>
                    </a:ext>
                  </a:extLst>
                </a:gridCol>
                <a:gridCol w="7995458">
                  <a:extLst>
                    <a:ext uri="{9D8B030D-6E8A-4147-A177-3AD203B41FA5}">
                      <a16:colId xmlns:a16="http://schemas.microsoft.com/office/drawing/2014/main" val="2121187437"/>
                    </a:ext>
                  </a:extLst>
                </a:gridCol>
              </a:tblGrid>
              <a:tr h="370840">
                <a:tc>
                  <a:txBody>
                    <a:bodyPr/>
                    <a:lstStyle/>
                    <a:p>
                      <a:r>
                        <a:rPr lang="en-US" sz="1800" b="1" dirty="0"/>
                        <a:t>Conference Name</a:t>
                      </a:r>
                    </a:p>
                  </a:txBody>
                  <a:tcPr/>
                </a:tc>
                <a:tc>
                  <a:txBody>
                    <a:bodyPr/>
                    <a:lstStyle/>
                    <a:p>
                      <a:r>
                        <a:rPr lang="en-US" sz="1800" dirty="0"/>
                        <a:t>IEEE Region 3 SoutheastCon 2027</a:t>
                      </a:r>
                    </a:p>
                  </a:txBody>
                  <a:tcPr/>
                </a:tc>
                <a:extLst>
                  <a:ext uri="{0D108BD9-81ED-4DB2-BD59-A6C34878D82A}">
                    <a16:rowId xmlns:a16="http://schemas.microsoft.com/office/drawing/2014/main" val="3200571947"/>
                  </a:ext>
                </a:extLst>
              </a:tr>
              <a:tr h="370840">
                <a:tc>
                  <a:txBody>
                    <a:bodyPr/>
                    <a:lstStyle/>
                    <a:p>
                      <a:r>
                        <a:rPr lang="en-US" sz="1800" b="1" dirty="0"/>
                        <a:t>Location</a:t>
                      </a:r>
                    </a:p>
                  </a:txBody>
                  <a:tcPr/>
                </a:tc>
                <a:tc>
                  <a:txBody>
                    <a:bodyPr/>
                    <a:lstStyle/>
                    <a:p>
                      <a:r>
                        <a:rPr lang="en-US" sz="1800" dirty="0"/>
                        <a:t>Hilton Daytona Beach Oceanfront Resort, Daytona Beach, FL</a:t>
                      </a:r>
                    </a:p>
                  </a:txBody>
                  <a:tcPr/>
                </a:tc>
                <a:extLst>
                  <a:ext uri="{0D108BD9-81ED-4DB2-BD59-A6C34878D82A}">
                    <a16:rowId xmlns:a16="http://schemas.microsoft.com/office/drawing/2014/main" val="3364026685"/>
                  </a:ext>
                </a:extLst>
              </a:tr>
              <a:tr h="370840">
                <a:tc>
                  <a:txBody>
                    <a:bodyPr/>
                    <a:lstStyle/>
                    <a:p>
                      <a:r>
                        <a:rPr lang="en-US" sz="1800" b="1" dirty="0"/>
                        <a:t>Date</a:t>
                      </a:r>
                    </a:p>
                  </a:txBody>
                  <a:tcPr/>
                </a:tc>
                <a:tc>
                  <a:txBody>
                    <a:bodyPr/>
                    <a:lstStyle/>
                    <a:p>
                      <a:r>
                        <a:rPr lang="en-US" sz="1800" dirty="0"/>
                        <a:t>15-18 April 2027</a:t>
                      </a:r>
                    </a:p>
                  </a:txBody>
                  <a:tcPr/>
                </a:tc>
                <a:extLst>
                  <a:ext uri="{0D108BD9-81ED-4DB2-BD59-A6C34878D82A}">
                    <a16:rowId xmlns:a16="http://schemas.microsoft.com/office/drawing/2014/main" val="4207736656"/>
                  </a:ext>
                </a:extLst>
              </a:tr>
              <a:tr h="370840">
                <a:tc>
                  <a:txBody>
                    <a:bodyPr/>
                    <a:lstStyle/>
                    <a:p>
                      <a:r>
                        <a:rPr lang="en-US" sz="1800" b="1" dirty="0"/>
                        <a:t>Theme</a:t>
                      </a:r>
                    </a:p>
                  </a:txBody>
                  <a:tcPr/>
                </a:tc>
                <a:tc>
                  <a:txBody>
                    <a:bodyPr/>
                    <a:lstStyle/>
                    <a:p>
                      <a:r>
                        <a:rPr lang="en-US" sz="1800" dirty="0"/>
                        <a:t>Launching a Space Coast Odyssey: The intersection of Technology for Humanity and the Cosmos</a:t>
                      </a:r>
                    </a:p>
                  </a:txBody>
                  <a:tcPr/>
                </a:tc>
                <a:extLst>
                  <a:ext uri="{0D108BD9-81ED-4DB2-BD59-A6C34878D82A}">
                    <a16:rowId xmlns:a16="http://schemas.microsoft.com/office/drawing/2014/main" val="605024420"/>
                  </a:ext>
                </a:extLst>
              </a:tr>
              <a:tr h="370840">
                <a:tc>
                  <a:txBody>
                    <a:bodyPr/>
                    <a:lstStyle/>
                    <a:p>
                      <a:r>
                        <a:rPr lang="en-US" sz="1800" b="1" dirty="0"/>
                        <a:t>Financial Summary</a:t>
                      </a:r>
                    </a:p>
                    <a:p>
                      <a:r>
                        <a:rPr lang="en-US" sz="1800" b="1" dirty="0"/>
                        <a:t>(Normalized)</a:t>
                      </a:r>
                    </a:p>
                  </a:txBody>
                  <a:tcPr/>
                </a:tc>
                <a:tc>
                  <a:txBody>
                    <a:bodyPr/>
                    <a:lstStyle/>
                    <a:p>
                      <a:pPr>
                        <a:tabLst>
                          <a:tab pos="1141413" algn="l"/>
                        </a:tabLst>
                      </a:pPr>
                      <a:r>
                        <a:rPr lang="en-US" sz="1800" dirty="0"/>
                        <a:t>Revenue:	$339,315</a:t>
                      </a:r>
                    </a:p>
                    <a:p>
                      <a:pPr>
                        <a:tabLst>
                          <a:tab pos="1141413" algn="l"/>
                        </a:tabLst>
                      </a:pPr>
                      <a:r>
                        <a:rPr lang="en-US" sz="1800" dirty="0"/>
                        <a:t>Expenses:	$259,960</a:t>
                      </a:r>
                    </a:p>
                    <a:p>
                      <a:pPr>
                        <a:tabLst>
                          <a:tab pos="1141413" algn="l"/>
                        </a:tabLst>
                      </a:pPr>
                      <a:r>
                        <a:rPr lang="en-US" sz="1800" dirty="0"/>
                        <a:t>Surplus:	$79,355 (23% of Revenue)</a:t>
                      </a:r>
                    </a:p>
                  </a:txBody>
                  <a:tcPr/>
                </a:tc>
                <a:extLst>
                  <a:ext uri="{0D108BD9-81ED-4DB2-BD59-A6C34878D82A}">
                    <a16:rowId xmlns:a16="http://schemas.microsoft.com/office/drawing/2014/main" val="3466496690"/>
                  </a:ext>
                </a:extLst>
              </a:tr>
            </a:tbl>
          </a:graphicData>
        </a:graphic>
      </p:graphicFrame>
    </p:spTree>
    <p:extLst>
      <p:ext uri="{BB962C8B-B14F-4D97-AF65-F5344CB8AC3E}">
        <p14:creationId xmlns:p14="http://schemas.microsoft.com/office/powerpoint/2010/main" val="32662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8C16-89F1-7FD8-DAF1-866E1AE42505}"/>
              </a:ext>
            </a:extLst>
          </p:cNvPr>
          <p:cNvSpPr>
            <a:spLocks noGrp="1"/>
          </p:cNvSpPr>
          <p:nvPr>
            <p:ph type="title"/>
          </p:nvPr>
        </p:nvSpPr>
        <p:spPr/>
        <p:txBody>
          <a:bodyPr/>
          <a:lstStyle/>
          <a:p>
            <a:r>
              <a:rPr lang="en-US" dirty="0"/>
              <a:t>IEEE SoutheastCon 2027 Timeline</a:t>
            </a:r>
          </a:p>
        </p:txBody>
      </p:sp>
      <p:sp>
        <p:nvSpPr>
          <p:cNvPr id="3" name="Content Placeholder 2">
            <a:extLst>
              <a:ext uri="{FF2B5EF4-FFF2-40B4-BE49-F238E27FC236}">
                <a16:creationId xmlns:a16="http://schemas.microsoft.com/office/drawing/2014/main" id="{0E8B073F-21EA-FE07-BF37-6C1B82C34D5E}"/>
              </a:ext>
            </a:extLst>
          </p:cNvPr>
          <p:cNvSpPr>
            <a:spLocks noGrp="1"/>
          </p:cNvSpPr>
          <p:nvPr>
            <p:ph idx="1"/>
          </p:nvPr>
        </p:nvSpPr>
        <p:spPr/>
        <p:txBody>
          <a:bodyPr>
            <a:noAutofit/>
          </a:bodyPr>
          <a:lstStyle/>
          <a:p>
            <a:r>
              <a:rPr lang="en-US" sz="1800" dirty="0"/>
              <a:t>The Conference Committee received 2 proposals for IEEE SoutheastCon 2027</a:t>
            </a:r>
          </a:p>
          <a:p>
            <a:pPr lvl="1"/>
            <a:r>
              <a:rPr lang="en-US" sz="1400" dirty="0"/>
              <a:t>Jamaica Section, 11-14 March 2027, Hilton Rose Hall and Montego Bay Convention Centre, Montego Bay, Jamaica</a:t>
            </a:r>
          </a:p>
          <a:p>
            <a:pPr lvl="1"/>
            <a:r>
              <a:rPr lang="en-US" sz="1400" dirty="0"/>
              <a:t>Joint Canaveral, Daytona, and Orlando Sections, 14-17 April 2027, Hilton Daytona Beach Oceanfront Resort, Daytona Beach, Florida</a:t>
            </a:r>
          </a:p>
          <a:p>
            <a:r>
              <a:rPr lang="en-US" sz="1800" dirty="0"/>
              <a:t>Endorsements/Approvals:</a:t>
            </a:r>
          </a:p>
          <a:p>
            <a:pPr lvl="1"/>
            <a:r>
              <a:rPr lang="en-US" sz="1400" dirty="0"/>
              <a:t>Conference Committee – Endorsed Canaveral, Daytona, and Canaveral proposal on 9 December  2024</a:t>
            </a:r>
          </a:p>
          <a:p>
            <a:pPr lvl="1"/>
            <a:r>
              <a:rPr lang="en-US" sz="1400" dirty="0"/>
              <a:t>Finance Committee – Endorsed Conference Committee decision on 14 January 2025</a:t>
            </a:r>
          </a:p>
          <a:p>
            <a:pPr lvl="1"/>
            <a:r>
              <a:rPr lang="en-US" sz="1400" dirty="0"/>
              <a:t>Executive Committee – Endorsed Conference Committee decision on 27 January 2025</a:t>
            </a:r>
          </a:p>
          <a:p>
            <a:r>
              <a:rPr lang="en-US" sz="1800"/>
              <a:t>While </a:t>
            </a:r>
            <a:r>
              <a:rPr lang="en-US" sz="1800" dirty="0"/>
              <a:t>finances were a key factor in the decision, a major factor was the ability to sustain the student programs and to support students attending the regional conference outside of the United States</a:t>
            </a:r>
          </a:p>
          <a:p>
            <a:r>
              <a:rPr lang="en-US" sz="1800" dirty="0"/>
              <a:t>In addition, the committee saw logistics challenges in having providing meals and transportation for students to an off-site convention center that is not adjacent to the property</a:t>
            </a:r>
          </a:p>
          <a:p>
            <a:r>
              <a:rPr lang="en-US" sz="1800" dirty="0"/>
              <a:t>Finally, security concerns including the Department of State threat level, resulting in restrictive university policies, and the need for travel documents would impact how many students and authors would be able to attend an international conference</a:t>
            </a:r>
          </a:p>
        </p:txBody>
      </p:sp>
    </p:spTree>
    <p:extLst>
      <p:ext uri="{BB962C8B-B14F-4D97-AF65-F5344CB8AC3E}">
        <p14:creationId xmlns:p14="http://schemas.microsoft.com/office/powerpoint/2010/main" val="133302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CE5C-C3A1-ACA0-99BF-C480A224D70A}"/>
              </a:ext>
            </a:extLst>
          </p:cNvPr>
          <p:cNvSpPr>
            <a:spLocks noGrp="1"/>
          </p:cNvSpPr>
          <p:nvPr>
            <p:ph type="title"/>
          </p:nvPr>
        </p:nvSpPr>
        <p:spPr/>
        <p:txBody>
          <a:bodyPr/>
          <a:lstStyle/>
          <a:p>
            <a:r>
              <a:rPr lang="en-US" dirty="0"/>
              <a:t>IEEE SoutheastCon 2027 Timeline</a:t>
            </a:r>
          </a:p>
        </p:txBody>
      </p:sp>
      <p:graphicFrame>
        <p:nvGraphicFramePr>
          <p:cNvPr id="4" name="Table 3">
            <a:extLst>
              <a:ext uri="{FF2B5EF4-FFF2-40B4-BE49-F238E27FC236}">
                <a16:creationId xmlns:a16="http://schemas.microsoft.com/office/drawing/2014/main" id="{EE65D698-7DA5-5FDC-9B27-904B02B66CE4}"/>
              </a:ext>
            </a:extLst>
          </p:cNvPr>
          <p:cNvGraphicFramePr>
            <a:graphicFrameLocks noGrp="1"/>
          </p:cNvGraphicFramePr>
          <p:nvPr>
            <p:extLst>
              <p:ext uri="{D42A27DB-BD31-4B8C-83A1-F6EECF244321}">
                <p14:modId xmlns:p14="http://schemas.microsoft.com/office/powerpoint/2010/main" val="1198064949"/>
              </p:ext>
            </p:extLst>
          </p:nvPr>
        </p:nvGraphicFramePr>
        <p:xfrm>
          <a:off x="2331956" y="2049503"/>
          <a:ext cx="7886700" cy="3337560"/>
        </p:xfrm>
        <a:graphic>
          <a:graphicData uri="http://schemas.openxmlformats.org/drawingml/2006/table">
            <a:tbl>
              <a:tblPr firstRow="1" bandRow="1">
                <a:tableStyleId>{F5AB1C69-6EDB-4FF4-983F-18BD219EF322}</a:tableStyleId>
              </a:tblPr>
              <a:tblGrid>
                <a:gridCol w="1577340">
                  <a:extLst>
                    <a:ext uri="{9D8B030D-6E8A-4147-A177-3AD203B41FA5}">
                      <a16:colId xmlns:a16="http://schemas.microsoft.com/office/drawing/2014/main" val="3913325691"/>
                    </a:ext>
                  </a:extLst>
                </a:gridCol>
                <a:gridCol w="1577340">
                  <a:extLst>
                    <a:ext uri="{9D8B030D-6E8A-4147-A177-3AD203B41FA5}">
                      <a16:colId xmlns:a16="http://schemas.microsoft.com/office/drawing/2014/main" val="3751722788"/>
                    </a:ext>
                  </a:extLst>
                </a:gridCol>
                <a:gridCol w="1577340">
                  <a:extLst>
                    <a:ext uri="{9D8B030D-6E8A-4147-A177-3AD203B41FA5}">
                      <a16:colId xmlns:a16="http://schemas.microsoft.com/office/drawing/2014/main" val="2548329126"/>
                    </a:ext>
                  </a:extLst>
                </a:gridCol>
                <a:gridCol w="1577340">
                  <a:extLst>
                    <a:ext uri="{9D8B030D-6E8A-4147-A177-3AD203B41FA5}">
                      <a16:colId xmlns:a16="http://schemas.microsoft.com/office/drawing/2014/main" val="3080864616"/>
                    </a:ext>
                  </a:extLst>
                </a:gridCol>
                <a:gridCol w="1577340">
                  <a:extLst>
                    <a:ext uri="{9D8B030D-6E8A-4147-A177-3AD203B41FA5}">
                      <a16:colId xmlns:a16="http://schemas.microsoft.com/office/drawing/2014/main" val="2790644905"/>
                    </a:ext>
                  </a:extLst>
                </a:gridCol>
              </a:tblGrid>
              <a:tr h="182880">
                <a:tc>
                  <a:txBody>
                    <a:bodyPr/>
                    <a:lstStyle/>
                    <a:p>
                      <a:pPr algn="ctr"/>
                      <a:r>
                        <a:rPr lang="en-US" dirty="0"/>
                        <a:t>SEP 24</a:t>
                      </a:r>
                    </a:p>
                  </a:txBody>
                  <a:tcPr/>
                </a:tc>
                <a:tc>
                  <a:txBody>
                    <a:bodyPr/>
                    <a:lstStyle/>
                    <a:p>
                      <a:pPr algn="ctr"/>
                      <a:r>
                        <a:rPr lang="en-US" dirty="0"/>
                        <a:t>OCT 24</a:t>
                      </a:r>
                    </a:p>
                  </a:txBody>
                  <a:tcPr/>
                </a:tc>
                <a:tc>
                  <a:txBody>
                    <a:bodyPr/>
                    <a:lstStyle/>
                    <a:p>
                      <a:pPr algn="ctr"/>
                      <a:r>
                        <a:rPr lang="en-US" dirty="0"/>
                        <a:t>NOV 24</a:t>
                      </a:r>
                    </a:p>
                  </a:txBody>
                  <a:tcPr/>
                </a:tc>
                <a:tc>
                  <a:txBody>
                    <a:bodyPr/>
                    <a:lstStyle/>
                    <a:p>
                      <a:pPr algn="ctr"/>
                      <a:r>
                        <a:rPr lang="en-US" dirty="0"/>
                        <a:t>DEC 24</a:t>
                      </a:r>
                    </a:p>
                  </a:txBody>
                  <a:tcPr/>
                </a:tc>
                <a:tc>
                  <a:txBody>
                    <a:bodyPr/>
                    <a:lstStyle/>
                    <a:p>
                      <a:pPr algn="ctr"/>
                      <a:r>
                        <a:rPr lang="en-US" dirty="0"/>
                        <a:t>JAN 25</a:t>
                      </a:r>
                    </a:p>
                  </a:txBody>
                  <a:tcPr/>
                </a:tc>
                <a:extLst>
                  <a:ext uri="{0D108BD9-81ED-4DB2-BD59-A6C34878D82A}">
                    <a16:rowId xmlns:a16="http://schemas.microsoft.com/office/drawing/2014/main" val="1962173857"/>
                  </a:ext>
                </a:extLst>
              </a:tr>
              <a:tr h="29718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2891458"/>
                  </a:ext>
                </a:extLst>
              </a:tr>
            </a:tbl>
          </a:graphicData>
        </a:graphic>
      </p:graphicFrame>
      <p:sp>
        <p:nvSpPr>
          <p:cNvPr id="6" name="Arrow: Pentagon 5">
            <a:extLst>
              <a:ext uri="{FF2B5EF4-FFF2-40B4-BE49-F238E27FC236}">
                <a16:creationId xmlns:a16="http://schemas.microsoft.com/office/drawing/2014/main" id="{E3496B8E-D95D-1E22-7DE8-5644FDAE8848}"/>
              </a:ext>
            </a:extLst>
          </p:cNvPr>
          <p:cNvSpPr/>
          <p:nvPr/>
        </p:nvSpPr>
        <p:spPr>
          <a:xfrm>
            <a:off x="2342681" y="2444800"/>
            <a:ext cx="2173693" cy="228600"/>
          </a:xfrm>
          <a:prstGeom prst="homePlate">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Evaluation Criteria and Templates</a:t>
            </a:r>
          </a:p>
        </p:txBody>
      </p:sp>
      <p:sp>
        <p:nvSpPr>
          <p:cNvPr id="7" name="Diamond 6">
            <a:extLst>
              <a:ext uri="{FF2B5EF4-FFF2-40B4-BE49-F238E27FC236}">
                <a16:creationId xmlns:a16="http://schemas.microsoft.com/office/drawing/2014/main" id="{C787BE11-3BDD-2B65-3D05-D3B3B8D114C4}"/>
              </a:ext>
            </a:extLst>
          </p:cNvPr>
          <p:cNvSpPr/>
          <p:nvPr/>
        </p:nvSpPr>
        <p:spPr>
          <a:xfrm>
            <a:off x="4570241" y="2789630"/>
            <a:ext cx="228600" cy="228600"/>
          </a:xfrm>
          <a:prstGeom prst="diamond">
            <a:avLst/>
          </a:prstGeom>
          <a:solidFill>
            <a:schemeClr val="accent5"/>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40F81C-F682-9A75-3994-E06203FC601E}"/>
              </a:ext>
            </a:extLst>
          </p:cNvPr>
          <p:cNvSpPr txBox="1"/>
          <p:nvPr/>
        </p:nvSpPr>
        <p:spPr>
          <a:xfrm>
            <a:off x="4341641" y="3041391"/>
            <a:ext cx="685800" cy="358321"/>
          </a:xfrm>
          <a:prstGeom prst="rect">
            <a:avLst/>
          </a:prstGeom>
        </p:spPr>
        <p:txBody>
          <a:bodyPr wrap="square" rtlCol="0">
            <a:noAutofit/>
          </a:bodyPr>
          <a:lstStyle/>
          <a:p>
            <a:pPr algn="ctr"/>
            <a:r>
              <a:rPr lang="en-US" sz="900" dirty="0"/>
              <a:t>10/16 Proposals Due</a:t>
            </a:r>
          </a:p>
        </p:txBody>
      </p:sp>
      <p:sp>
        <p:nvSpPr>
          <p:cNvPr id="9" name="Arrow: Pentagon 8">
            <a:extLst>
              <a:ext uri="{FF2B5EF4-FFF2-40B4-BE49-F238E27FC236}">
                <a16:creationId xmlns:a16="http://schemas.microsoft.com/office/drawing/2014/main" id="{88445078-02A5-D147-B422-41EA9D888E60}"/>
              </a:ext>
            </a:extLst>
          </p:cNvPr>
          <p:cNvSpPr/>
          <p:nvPr/>
        </p:nvSpPr>
        <p:spPr>
          <a:xfrm>
            <a:off x="5019060" y="2444800"/>
            <a:ext cx="788515" cy="228600"/>
          </a:xfrm>
          <a:prstGeom prst="homePlate">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Site Visits</a:t>
            </a:r>
          </a:p>
        </p:txBody>
      </p:sp>
      <p:sp>
        <p:nvSpPr>
          <p:cNvPr id="10" name="Diamond 9">
            <a:extLst>
              <a:ext uri="{FF2B5EF4-FFF2-40B4-BE49-F238E27FC236}">
                <a16:creationId xmlns:a16="http://schemas.microsoft.com/office/drawing/2014/main" id="{00C8DCEB-AEB1-0251-75C1-6B074E978903}"/>
              </a:ext>
            </a:extLst>
          </p:cNvPr>
          <p:cNvSpPr/>
          <p:nvPr/>
        </p:nvSpPr>
        <p:spPr>
          <a:xfrm>
            <a:off x="5507859" y="4011880"/>
            <a:ext cx="228600" cy="228600"/>
          </a:xfrm>
          <a:prstGeom prst="diamond">
            <a:avLst/>
          </a:prstGeom>
          <a:solidFill>
            <a:schemeClr val="accent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2C3067-9D97-CDC1-C442-22EE40535C9C}"/>
              </a:ext>
            </a:extLst>
          </p:cNvPr>
          <p:cNvSpPr txBox="1"/>
          <p:nvPr/>
        </p:nvSpPr>
        <p:spPr>
          <a:xfrm>
            <a:off x="5279259" y="4263641"/>
            <a:ext cx="685800" cy="358321"/>
          </a:xfrm>
          <a:prstGeom prst="rect">
            <a:avLst/>
          </a:prstGeom>
        </p:spPr>
        <p:txBody>
          <a:bodyPr wrap="square" rtlCol="0">
            <a:noAutofit/>
          </a:bodyPr>
          <a:lstStyle/>
          <a:p>
            <a:pPr algn="ctr"/>
            <a:r>
              <a:rPr lang="en-US" sz="900" dirty="0"/>
              <a:t>11/1 Questions to OUs</a:t>
            </a:r>
          </a:p>
        </p:txBody>
      </p:sp>
      <p:sp>
        <p:nvSpPr>
          <p:cNvPr id="12" name="Arrow: Pentagon 11">
            <a:extLst>
              <a:ext uri="{FF2B5EF4-FFF2-40B4-BE49-F238E27FC236}">
                <a16:creationId xmlns:a16="http://schemas.microsoft.com/office/drawing/2014/main" id="{DD44CE1A-1B53-2FBF-79C3-86F167374885}"/>
              </a:ext>
            </a:extLst>
          </p:cNvPr>
          <p:cNvSpPr/>
          <p:nvPr/>
        </p:nvSpPr>
        <p:spPr>
          <a:xfrm>
            <a:off x="2342682" y="2789630"/>
            <a:ext cx="2173693" cy="228600"/>
          </a:xfrm>
          <a:prstGeom prst="homePlate">
            <a:avLst/>
          </a:prstGeom>
          <a:solidFill>
            <a:schemeClr val="accent5"/>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Proposal Preparation</a:t>
            </a:r>
          </a:p>
        </p:txBody>
      </p:sp>
      <p:sp>
        <p:nvSpPr>
          <p:cNvPr id="13" name="Arrow: Pentagon 12">
            <a:extLst>
              <a:ext uri="{FF2B5EF4-FFF2-40B4-BE49-F238E27FC236}">
                <a16:creationId xmlns:a16="http://schemas.microsoft.com/office/drawing/2014/main" id="{2CF8833C-A958-4A07-59EB-1A74620D7A9F}"/>
              </a:ext>
            </a:extLst>
          </p:cNvPr>
          <p:cNvSpPr/>
          <p:nvPr/>
        </p:nvSpPr>
        <p:spPr>
          <a:xfrm>
            <a:off x="4684541" y="4011880"/>
            <a:ext cx="788515" cy="228600"/>
          </a:xfrm>
          <a:prstGeom prst="homePlate">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Questions</a:t>
            </a:r>
          </a:p>
        </p:txBody>
      </p:sp>
      <p:sp>
        <p:nvSpPr>
          <p:cNvPr id="14" name="Arrow: Pentagon 13">
            <a:extLst>
              <a:ext uri="{FF2B5EF4-FFF2-40B4-BE49-F238E27FC236}">
                <a16:creationId xmlns:a16="http://schemas.microsoft.com/office/drawing/2014/main" id="{3C0A12A5-CE21-CCE4-1391-97DFE020C853}"/>
              </a:ext>
            </a:extLst>
          </p:cNvPr>
          <p:cNvSpPr/>
          <p:nvPr/>
        </p:nvSpPr>
        <p:spPr>
          <a:xfrm>
            <a:off x="4684541" y="4875653"/>
            <a:ext cx="1590765" cy="228600"/>
          </a:xfrm>
          <a:prstGeom prst="homePlate">
            <a:avLst/>
          </a:prstGeom>
          <a:solidFill>
            <a:schemeClr val="accent5"/>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Prepare Presentations</a:t>
            </a:r>
          </a:p>
        </p:txBody>
      </p:sp>
      <p:sp>
        <p:nvSpPr>
          <p:cNvPr id="15" name="Diamond 14">
            <a:extLst>
              <a:ext uri="{FF2B5EF4-FFF2-40B4-BE49-F238E27FC236}">
                <a16:creationId xmlns:a16="http://schemas.microsoft.com/office/drawing/2014/main" id="{246CDB77-5B67-5B14-5FD3-12F848BA2796}"/>
              </a:ext>
            </a:extLst>
          </p:cNvPr>
          <p:cNvSpPr/>
          <p:nvPr/>
        </p:nvSpPr>
        <p:spPr>
          <a:xfrm>
            <a:off x="6312862" y="4875653"/>
            <a:ext cx="228600" cy="228600"/>
          </a:xfrm>
          <a:prstGeom prst="diamond">
            <a:avLst/>
          </a:prstGeom>
          <a:solidFill>
            <a:schemeClr val="accent5"/>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F547D3F-0A5B-FD77-CE29-4C121895514D}"/>
              </a:ext>
            </a:extLst>
          </p:cNvPr>
          <p:cNvSpPr txBox="1"/>
          <p:nvPr/>
        </p:nvSpPr>
        <p:spPr>
          <a:xfrm>
            <a:off x="6084262" y="5127414"/>
            <a:ext cx="685800" cy="358321"/>
          </a:xfrm>
          <a:prstGeom prst="rect">
            <a:avLst/>
          </a:prstGeom>
        </p:spPr>
        <p:txBody>
          <a:bodyPr wrap="square" rtlCol="0">
            <a:noAutofit/>
          </a:bodyPr>
          <a:lstStyle/>
          <a:p>
            <a:pPr algn="ctr"/>
            <a:r>
              <a:rPr lang="en-US" sz="900" dirty="0"/>
              <a:t>11/18 Present to </a:t>
            </a:r>
            <a:r>
              <a:rPr lang="en-US" sz="900" dirty="0" err="1"/>
              <a:t>ConfCom</a:t>
            </a:r>
            <a:endParaRPr lang="en-US" sz="900" dirty="0"/>
          </a:p>
        </p:txBody>
      </p:sp>
      <p:sp>
        <p:nvSpPr>
          <p:cNvPr id="17" name="Arrow: Pentagon 16">
            <a:extLst>
              <a:ext uri="{FF2B5EF4-FFF2-40B4-BE49-F238E27FC236}">
                <a16:creationId xmlns:a16="http://schemas.microsoft.com/office/drawing/2014/main" id="{1309E0A1-34A3-8326-1B7E-F771F865C5E7}"/>
              </a:ext>
            </a:extLst>
          </p:cNvPr>
          <p:cNvSpPr/>
          <p:nvPr/>
        </p:nvSpPr>
        <p:spPr>
          <a:xfrm>
            <a:off x="4852707" y="2792796"/>
            <a:ext cx="2424085" cy="228600"/>
          </a:xfrm>
          <a:prstGeom prst="homePlate">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Evaluate Proposals</a:t>
            </a:r>
          </a:p>
        </p:txBody>
      </p:sp>
      <p:sp>
        <p:nvSpPr>
          <p:cNvPr id="18" name="Diamond 17">
            <a:extLst>
              <a:ext uri="{FF2B5EF4-FFF2-40B4-BE49-F238E27FC236}">
                <a16:creationId xmlns:a16="http://schemas.microsoft.com/office/drawing/2014/main" id="{EED2A584-5E8F-E369-1416-B1C9BC1C62B8}"/>
              </a:ext>
            </a:extLst>
          </p:cNvPr>
          <p:cNvSpPr/>
          <p:nvPr/>
        </p:nvSpPr>
        <p:spPr>
          <a:xfrm>
            <a:off x="7327624" y="2789630"/>
            <a:ext cx="228600" cy="228600"/>
          </a:xfrm>
          <a:prstGeom prst="diamond">
            <a:avLst/>
          </a:prstGeom>
          <a:solidFill>
            <a:schemeClr val="accent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C382C5-B4A7-1BCF-6000-FB4183BB16F4}"/>
              </a:ext>
            </a:extLst>
          </p:cNvPr>
          <p:cNvSpPr txBox="1"/>
          <p:nvPr/>
        </p:nvSpPr>
        <p:spPr>
          <a:xfrm>
            <a:off x="7099024" y="3041391"/>
            <a:ext cx="685800" cy="358321"/>
          </a:xfrm>
          <a:prstGeom prst="rect">
            <a:avLst/>
          </a:prstGeom>
        </p:spPr>
        <p:txBody>
          <a:bodyPr wrap="square" rtlCol="0">
            <a:noAutofit/>
          </a:bodyPr>
          <a:lstStyle/>
          <a:p>
            <a:pPr algn="ctr"/>
            <a:r>
              <a:rPr lang="en-US" sz="900" dirty="0"/>
              <a:t>12/9 </a:t>
            </a:r>
            <a:r>
              <a:rPr lang="en-US" sz="900" dirty="0" err="1"/>
              <a:t>ConfCom</a:t>
            </a:r>
            <a:r>
              <a:rPr lang="en-US" sz="900" dirty="0"/>
              <a:t> Vote</a:t>
            </a:r>
          </a:p>
        </p:txBody>
      </p:sp>
      <p:sp>
        <p:nvSpPr>
          <p:cNvPr id="20" name="Diamond 19">
            <a:extLst>
              <a:ext uri="{FF2B5EF4-FFF2-40B4-BE49-F238E27FC236}">
                <a16:creationId xmlns:a16="http://schemas.microsoft.com/office/drawing/2014/main" id="{B6675BB6-51C4-850D-2398-1579E1B4EC48}"/>
              </a:ext>
            </a:extLst>
          </p:cNvPr>
          <p:cNvSpPr/>
          <p:nvPr/>
        </p:nvSpPr>
        <p:spPr>
          <a:xfrm>
            <a:off x="9316509" y="3529757"/>
            <a:ext cx="228600" cy="228600"/>
          </a:xfrm>
          <a:prstGeom prst="diamond">
            <a:avLst/>
          </a:prstGeom>
          <a:solidFill>
            <a:schemeClr val="accent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93418D-9BB1-9A14-A5FF-C532765962AD}"/>
              </a:ext>
            </a:extLst>
          </p:cNvPr>
          <p:cNvSpPr txBox="1"/>
          <p:nvPr/>
        </p:nvSpPr>
        <p:spPr>
          <a:xfrm>
            <a:off x="9087909" y="3781518"/>
            <a:ext cx="685800" cy="358321"/>
          </a:xfrm>
          <a:prstGeom prst="rect">
            <a:avLst/>
          </a:prstGeom>
        </p:spPr>
        <p:txBody>
          <a:bodyPr wrap="square" rtlCol="0">
            <a:noAutofit/>
          </a:bodyPr>
          <a:lstStyle/>
          <a:p>
            <a:pPr algn="ctr"/>
            <a:r>
              <a:rPr lang="en-US" sz="900" dirty="0"/>
              <a:t>1/14 </a:t>
            </a:r>
            <a:r>
              <a:rPr lang="en-US" sz="900" dirty="0" err="1"/>
              <a:t>FinCom</a:t>
            </a:r>
            <a:r>
              <a:rPr lang="en-US" sz="900" dirty="0"/>
              <a:t> Review</a:t>
            </a:r>
          </a:p>
        </p:txBody>
      </p:sp>
      <p:sp>
        <p:nvSpPr>
          <p:cNvPr id="22" name="Diamond 21">
            <a:extLst>
              <a:ext uri="{FF2B5EF4-FFF2-40B4-BE49-F238E27FC236}">
                <a16:creationId xmlns:a16="http://schemas.microsoft.com/office/drawing/2014/main" id="{6EC28D79-0BD8-4FD1-3BD3-A9CBB399239F}"/>
              </a:ext>
            </a:extLst>
          </p:cNvPr>
          <p:cNvSpPr/>
          <p:nvPr/>
        </p:nvSpPr>
        <p:spPr>
          <a:xfrm>
            <a:off x="9855356" y="2792796"/>
            <a:ext cx="228600" cy="228600"/>
          </a:xfrm>
          <a:prstGeom prst="diamond">
            <a:avLst/>
          </a:prstGeom>
          <a:solidFill>
            <a:schemeClr val="accent4"/>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DFC1E4-7633-86B3-020A-E51032A14404}"/>
              </a:ext>
            </a:extLst>
          </p:cNvPr>
          <p:cNvSpPr txBox="1"/>
          <p:nvPr/>
        </p:nvSpPr>
        <p:spPr>
          <a:xfrm>
            <a:off x="9626756" y="3044557"/>
            <a:ext cx="685800" cy="358321"/>
          </a:xfrm>
          <a:prstGeom prst="rect">
            <a:avLst/>
          </a:prstGeom>
        </p:spPr>
        <p:txBody>
          <a:bodyPr wrap="square" rtlCol="0">
            <a:noAutofit/>
          </a:bodyPr>
          <a:lstStyle/>
          <a:p>
            <a:pPr algn="ctr"/>
            <a:r>
              <a:rPr lang="en-US" sz="900" dirty="0"/>
              <a:t>1/27</a:t>
            </a:r>
          </a:p>
          <a:p>
            <a:pPr algn="ctr"/>
            <a:r>
              <a:rPr lang="en-US" sz="900" dirty="0"/>
              <a:t>R3 ExCom Review</a:t>
            </a:r>
          </a:p>
        </p:txBody>
      </p:sp>
    </p:spTree>
    <p:extLst>
      <p:ext uri="{BB962C8B-B14F-4D97-AF65-F5344CB8AC3E}">
        <p14:creationId xmlns:p14="http://schemas.microsoft.com/office/powerpoint/2010/main" val="313024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C84E-6F2A-9A0F-482E-0B4CB80DD75C}"/>
              </a:ext>
            </a:extLst>
          </p:cNvPr>
          <p:cNvSpPr>
            <a:spLocks noGrp="1"/>
          </p:cNvSpPr>
          <p:nvPr>
            <p:ph type="title"/>
          </p:nvPr>
        </p:nvSpPr>
        <p:spPr/>
        <p:txBody>
          <a:bodyPr/>
          <a:lstStyle/>
          <a:p>
            <a:r>
              <a:rPr lang="en-US" dirty="0"/>
              <a:t>Local Organizing Committee</a:t>
            </a:r>
          </a:p>
        </p:txBody>
      </p:sp>
      <p:sp>
        <p:nvSpPr>
          <p:cNvPr id="3" name="Content Placeholder 2">
            <a:extLst>
              <a:ext uri="{FF2B5EF4-FFF2-40B4-BE49-F238E27FC236}">
                <a16:creationId xmlns:a16="http://schemas.microsoft.com/office/drawing/2014/main" id="{CC8AEFBC-C182-2DEE-1315-667FE7FAB61D}"/>
              </a:ext>
            </a:extLst>
          </p:cNvPr>
          <p:cNvSpPr>
            <a:spLocks noGrp="1"/>
          </p:cNvSpPr>
          <p:nvPr>
            <p:ph idx="1"/>
          </p:nvPr>
        </p:nvSpPr>
        <p:spPr/>
        <p:txBody>
          <a:bodyPr>
            <a:normAutofit/>
          </a:bodyPr>
          <a:lstStyle/>
          <a:p>
            <a:pPr marL="0" indent="0">
              <a:buNone/>
            </a:pPr>
            <a:r>
              <a:rPr lang="en-US" sz="2400" dirty="0"/>
              <a:t>The 2027 committee draws upon experiences from the Orlando Section, which has hosted 4 previous </a:t>
            </a:r>
            <a:r>
              <a:rPr lang="en-US" sz="2400" dirty="0" err="1"/>
              <a:t>SoutheastCons</a:t>
            </a:r>
            <a:r>
              <a:rPr lang="en-US" sz="2400" dirty="0"/>
              <a:t> (1974, 1998, 2012, and 2023), as well as local Space Coast knowledge from Canaveral and Daytona Sections</a:t>
            </a:r>
          </a:p>
        </p:txBody>
      </p:sp>
      <p:graphicFrame>
        <p:nvGraphicFramePr>
          <p:cNvPr id="4" name="Table 3">
            <a:extLst>
              <a:ext uri="{FF2B5EF4-FFF2-40B4-BE49-F238E27FC236}">
                <a16:creationId xmlns:a16="http://schemas.microsoft.com/office/drawing/2014/main" id="{F43DBDCE-9A6F-DBBD-2309-A715887869F9}"/>
              </a:ext>
            </a:extLst>
          </p:cNvPr>
          <p:cNvGraphicFramePr>
            <a:graphicFrameLocks noGrp="1"/>
          </p:cNvGraphicFramePr>
          <p:nvPr>
            <p:extLst>
              <p:ext uri="{D42A27DB-BD31-4B8C-83A1-F6EECF244321}">
                <p14:modId xmlns:p14="http://schemas.microsoft.com/office/powerpoint/2010/main" val="13087833"/>
              </p:ext>
            </p:extLst>
          </p:nvPr>
        </p:nvGraphicFramePr>
        <p:xfrm>
          <a:off x="2032000" y="2529499"/>
          <a:ext cx="8128000" cy="323596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1538450137"/>
                    </a:ext>
                  </a:extLst>
                </a:gridCol>
                <a:gridCol w="4064000">
                  <a:extLst>
                    <a:ext uri="{9D8B030D-6E8A-4147-A177-3AD203B41FA5}">
                      <a16:colId xmlns:a16="http://schemas.microsoft.com/office/drawing/2014/main" val="3295279421"/>
                    </a:ext>
                  </a:extLst>
                </a:gridCol>
              </a:tblGrid>
              <a:tr h="370840">
                <a:tc>
                  <a:txBody>
                    <a:bodyPr/>
                    <a:lstStyle/>
                    <a:p>
                      <a:pPr algn="ctr"/>
                      <a:r>
                        <a:rPr lang="en-US" dirty="0"/>
                        <a:t>Role</a:t>
                      </a:r>
                    </a:p>
                  </a:txBody>
                  <a:tcPr/>
                </a:tc>
                <a:tc>
                  <a:txBody>
                    <a:bodyPr/>
                    <a:lstStyle/>
                    <a:p>
                      <a:pPr algn="ctr"/>
                      <a:r>
                        <a:rPr lang="en-US" dirty="0"/>
                        <a:t>Committee Member</a:t>
                      </a:r>
                    </a:p>
                  </a:txBody>
                  <a:tcPr/>
                </a:tc>
                <a:extLst>
                  <a:ext uri="{0D108BD9-81ED-4DB2-BD59-A6C34878D82A}">
                    <a16:rowId xmlns:a16="http://schemas.microsoft.com/office/drawing/2014/main" val="3776105396"/>
                  </a:ext>
                </a:extLst>
              </a:tr>
              <a:tr h="274320">
                <a:tc>
                  <a:txBody>
                    <a:bodyPr/>
                    <a:lstStyle/>
                    <a:p>
                      <a:pPr algn="ctr"/>
                      <a:r>
                        <a:rPr lang="en-US" sz="1400" dirty="0"/>
                        <a:t>Chair</a:t>
                      </a:r>
                    </a:p>
                  </a:txBody>
                  <a:tcPr/>
                </a:tc>
                <a:tc>
                  <a:txBody>
                    <a:bodyPr/>
                    <a:lstStyle/>
                    <a:p>
                      <a:pPr algn="ctr"/>
                      <a:r>
                        <a:rPr lang="en-US" sz="1400" dirty="0"/>
                        <a:t>Macaulay  Osaisai (Canaveral)</a:t>
                      </a:r>
                    </a:p>
                  </a:txBody>
                  <a:tcPr/>
                </a:tc>
                <a:extLst>
                  <a:ext uri="{0D108BD9-81ED-4DB2-BD59-A6C34878D82A}">
                    <a16:rowId xmlns:a16="http://schemas.microsoft.com/office/drawing/2014/main" val="3180147655"/>
                  </a:ext>
                </a:extLst>
              </a:tr>
              <a:tr h="274320">
                <a:tc>
                  <a:txBody>
                    <a:bodyPr/>
                    <a:lstStyle/>
                    <a:p>
                      <a:pPr algn="ctr"/>
                      <a:r>
                        <a:rPr lang="en-US" sz="1400" dirty="0"/>
                        <a:t>Vice Chair</a:t>
                      </a:r>
                    </a:p>
                  </a:txBody>
                  <a:tcPr/>
                </a:tc>
                <a:tc>
                  <a:txBody>
                    <a:bodyPr/>
                    <a:lstStyle/>
                    <a:p>
                      <a:pPr algn="ctr"/>
                      <a:r>
                        <a:rPr lang="en-US" sz="1400" dirty="0"/>
                        <a:t>Varadraj Gurupur (Orlando)</a:t>
                      </a:r>
                    </a:p>
                  </a:txBody>
                  <a:tcPr/>
                </a:tc>
                <a:extLst>
                  <a:ext uri="{0D108BD9-81ED-4DB2-BD59-A6C34878D82A}">
                    <a16:rowId xmlns:a16="http://schemas.microsoft.com/office/drawing/2014/main" val="690074050"/>
                  </a:ext>
                </a:extLst>
              </a:tr>
              <a:tr h="274320">
                <a:tc>
                  <a:txBody>
                    <a:bodyPr/>
                    <a:lstStyle/>
                    <a:p>
                      <a:pPr algn="ctr"/>
                      <a:r>
                        <a:rPr lang="en-US" sz="1400" dirty="0"/>
                        <a:t>Secretary</a:t>
                      </a:r>
                    </a:p>
                  </a:txBody>
                  <a:tcPr/>
                </a:tc>
                <a:tc>
                  <a:txBody>
                    <a:bodyPr/>
                    <a:lstStyle/>
                    <a:p>
                      <a:pPr algn="ctr"/>
                      <a:r>
                        <a:rPr lang="en-US" sz="1400" dirty="0"/>
                        <a:t>Vincent Socci (Canaveral)</a:t>
                      </a:r>
                    </a:p>
                  </a:txBody>
                  <a:tcPr/>
                </a:tc>
                <a:extLst>
                  <a:ext uri="{0D108BD9-81ED-4DB2-BD59-A6C34878D82A}">
                    <a16:rowId xmlns:a16="http://schemas.microsoft.com/office/drawing/2014/main" val="4266623578"/>
                  </a:ext>
                </a:extLst>
              </a:tr>
              <a:tr h="274320">
                <a:tc>
                  <a:txBody>
                    <a:bodyPr/>
                    <a:lstStyle/>
                    <a:p>
                      <a:pPr algn="ctr"/>
                      <a:r>
                        <a:rPr lang="en-US" sz="1400" dirty="0"/>
                        <a:t>Treasurer</a:t>
                      </a:r>
                    </a:p>
                  </a:txBody>
                  <a:tcPr/>
                </a:tc>
                <a:tc>
                  <a:txBody>
                    <a:bodyPr/>
                    <a:lstStyle/>
                    <a:p>
                      <a:pPr algn="ctr"/>
                      <a:r>
                        <a:rPr lang="en-US" sz="1400" dirty="0"/>
                        <a:t>Jianhua Liu (Daytona)</a:t>
                      </a:r>
                    </a:p>
                    <a:p>
                      <a:pPr algn="ctr"/>
                      <a:r>
                        <a:rPr lang="en-US" sz="1400" dirty="0"/>
                        <a:t>William Nutter (Assistant - Canaveral)</a:t>
                      </a:r>
                    </a:p>
                  </a:txBody>
                  <a:tcPr/>
                </a:tc>
                <a:extLst>
                  <a:ext uri="{0D108BD9-81ED-4DB2-BD59-A6C34878D82A}">
                    <a16:rowId xmlns:a16="http://schemas.microsoft.com/office/drawing/2014/main" val="3157419386"/>
                  </a:ext>
                </a:extLst>
              </a:tr>
              <a:tr h="274320">
                <a:tc>
                  <a:txBody>
                    <a:bodyPr/>
                    <a:lstStyle/>
                    <a:p>
                      <a:pPr algn="ctr"/>
                      <a:r>
                        <a:rPr lang="en-US" sz="1400" dirty="0"/>
                        <a:t>Technical Programs</a:t>
                      </a:r>
                    </a:p>
                  </a:txBody>
                  <a:tcPr/>
                </a:tc>
                <a:tc>
                  <a:txBody>
                    <a:bodyPr/>
                    <a:lstStyle/>
                    <a:p>
                      <a:pPr algn="ctr"/>
                      <a:r>
                        <a:rPr lang="en-US" sz="1400" dirty="0"/>
                        <a:t>Varadraj Gurupur (Orlando)</a:t>
                      </a:r>
                    </a:p>
                    <a:p>
                      <a:pPr algn="ctr"/>
                      <a:r>
                        <a:rPr lang="en-US" sz="1400" dirty="0"/>
                        <a:t>Paul </a:t>
                      </a:r>
                      <a:r>
                        <a:rPr lang="en-US" sz="1400" dirty="0" err="1"/>
                        <a:t>Neffenegger</a:t>
                      </a:r>
                      <a:r>
                        <a:rPr lang="en-US" sz="1400" dirty="0"/>
                        <a:t> (</a:t>
                      </a:r>
                      <a:r>
                        <a:rPr lang="en-US" sz="1400"/>
                        <a:t>Vice-Chair Canaveral)</a:t>
                      </a:r>
                      <a:endParaRPr lang="en-US" sz="1400" dirty="0"/>
                    </a:p>
                  </a:txBody>
                  <a:tcPr/>
                </a:tc>
                <a:extLst>
                  <a:ext uri="{0D108BD9-81ED-4DB2-BD59-A6C34878D82A}">
                    <a16:rowId xmlns:a16="http://schemas.microsoft.com/office/drawing/2014/main" val="2989569022"/>
                  </a:ext>
                </a:extLst>
              </a:tr>
              <a:tr h="274320">
                <a:tc>
                  <a:txBody>
                    <a:bodyPr/>
                    <a:lstStyle/>
                    <a:p>
                      <a:pPr algn="ctr"/>
                      <a:r>
                        <a:rPr lang="en-US" sz="1400" dirty="0"/>
                        <a:t>Logistics</a:t>
                      </a:r>
                    </a:p>
                  </a:txBody>
                  <a:tcPr/>
                </a:tc>
                <a:tc>
                  <a:txBody>
                    <a:bodyPr/>
                    <a:lstStyle/>
                    <a:p>
                      <a:pPr algn="ctr"/>
                      <a:r>
                        <a:rPr lang="en-US" sz="1400" dirty="0"/>
                        <a:t>Keith Garfield (Daytona)</a:t>
                      </a:r>
                    </a:p>
                  </a:txBody>
                  <a:tcPr/>
                </a:tc>
                <a:extLst>
                  <a:ext uri="{0D108BD9-81ED-4DB2-BD59-A6C34878D82A}">
                    <a16:rowId xmlns:a16="http://schemas.microsoft.com/office/drawing/2014/main" val="1513710939"/>
                  </a:ext>
                </a:extLst>
              </a:tr>
              <a:tr h="274320">
                <a:tc>
                  <a:txBody>
                    <a:bodyPr/>
                    <a:lstStyle/>
                    <a:p>
                      <a:pPr algn="ctr"/>
                      <a:r>
                        <a:rPr lang="en-US" sz="1400" dirty="0"/>
                        <a:t>Tutorials, Workshops, and Demonstrations</a:t>
                      </a:r>
                    </a:p>
                  </a:txBody>
                  <a:tcPr/>
                </a:tc>
                <a:tc>
                  <a:txBody>
                    <a:bodyPr/>
                    <a:lstStyle/>
                    <a:p>
                      <a:pPr algn="ctr"/>
                      <a:r>
                        <a:rPr lang="en-US" sz="1400" dirty="0"/>
                        <a:t>Paul </a:t>
                      </a:r>
                      <a:r>
                        <a:rPr lang="en-US" sz="1400" dirty="0" err="1"/>
                        <a:t>Neffenegger</a:t>
                      </a:r>
                      <a:r>
                        <a:rPr lang="en-US" sz="1400" dirty="0"/>
                        <a:t> (Canaveral)</a:t>
                      </a:r>
                    </a:p>
                  </a:txBody>
                  <a:tcPr/>
                </a:tc>
                <a:extLst>
                  <a:ext uri="{0D108BD9-81ED-4DB2-BD59-A6C34878D82A}">
                    <a16:rowId xmlns:a16="http://schemas.microsoft.com/office/drawing/2014/main" val="3606862531"/>
                  </a:ext>
                </a:extLst>
              </a:tr>
              <a:tr h="274320">
                <a:tc>
                  <a:txBody>
                    <a:bodyPr/>
                    <a:lstStyle/>
                    <a:p>
                      <a:pPr algn="ctr"/>
                      <a:r>
                        <a:rPr lang="en-US" sz="1400" dirty="0"/>
                        <a:t>Student Programs</a:t>
                      </a:r>
                    </a:p>
                  </a:txBody>
                  <a:tcPr/>
                </a:tc>
                <a:tc>
                  <a:txBody>
                    <a:bodyPr/>
                    <a:lstStyle/>
                    <a:p>
                      <a:pPr algn="ctr"/>
                      <a:r>
                        <a:rPr lang="en-US" sz="1400" dirty="0"/>
                        <a:t>Giji Skaria (Orlando)</a:t>
                      </a:r>
                    </a:p>
                  </a:txBody>
                  <a:tcPr/>
                </a:tc>
                <a:extLst>
                  <a:ext uri="{0D108BD9-81ED-4DB2-BD59-A6C34878D82A}">
                    <a16:rowId xmlns:a16="http://schemas.microsoft.com/office/drawing/2014/main" val="2426457800"/>
                  </a:ext>
                </a:extLst>
              </a:tr>
            </a:tbl>
          </a:graphicData>
        </a:graphic>
      </p:graphicFrame>
    </p:spTree>
    <p:extLst>
      <p:ext uri="{BB962C8B-B14F-4D97-AF65-F5344CB8AC3E}">
        <p14:creationId xmlns:p14="http://schemas.microsoft.com/office/powerpoint/2010/main" val="155954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mbry–Riddle Aeronautical University brand resources ...">
            <a:extLst>
              <a:ext uri="{FF2B5EF4-FFF2-40B4-BE49-F238E27FC236}">
                <a16:creationId xmlns:a16="http://schemas.microsoft.com/office/drawing/2014/main" id="{8B8B0E53-34C7-E3E9-DC60-482792824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2783948"/>
            <a:ext cx="3714750" cy="2653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1DEEC1-E50C-3438-2155-DCE5DE1B3771}"/>
              </a:ext>
            </a:extLst>
          </p:cNvPr>
          <p:cNvSpPr>
            <a:spLocks noGrp="1"/>
          </p:cNvSpPr>
          <p:nvPr>
            <p:ph type="title"/>
          </p:nvPr>
        </p:nvSpPr>
        <p:spPr/>
        <p:txBody>
          <a:bodyPr>
            <a:normAutofit fontScale="90000"/>
          </a:bodyPr>
          <a:lstStyle/>
          <a:p>
            <a:r>
              <a:rPr lang="en-US" dirty="0"/>
              <a:t>IEEE SoutheastCon 2027</a:t>
            </a:r>
            <a:br>
              <a:rPr lang="en-US" dirty="0"/>
            </a:br>
            <a:r>
              <a:rPr lang="en-US" dirty="0"/>
              <a:t>Host Universities</a:t>
            </a:r>
          </a:p>
        </p:txBody>
      </p:sp>
      <p:pic>
        <p:nvPicPr>
          <p:cNvPr id="1026" name="Picture 2">
            <a:extLst>
              <a:ext uri="{FF2B5EF4-FFF2-40B4-BE49-F238E27FC236}">
                <a16:creationId xmlns:a16="http://schemas.microsoft.com/office/drawing/2014/main" id="{69918F22-AAC4-11B5-3937-84BCF12AD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4977591"/>
            <a:ext cx="3714750" cy="569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145B14A-9FD9-3E23-8B6B-2117CD538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131" y="2031313"/>
            <a:ext cx="1281737" cy="128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9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9AB8-BD6E-E899-7E7C-6FC39DC734CF}"/>
              </a:ext>
            </a:extLst>
          </p:cNvPr>
          <p:cNvSpPr>
            <a:spLocks noGrp="1"/>
          </p:cNvSpPr>
          <p:nvPr>
            <p:ph type="title"/>
          </p:nvPr>
        </p:nvSpPr>
        <p:spPr/>
        <p:txBody>
          <a:bodyPr/>
          <a:lstStyle/>
          <a:p>
            <a:r>
              <a:rPr lang="en-US" dirty="0"/>
              <a:t>Hotel Information</a:t>
            </a:r>
          </a:p>
        </p:txBody>
      </p:sp>
      <p:sp>
        <p:nvSpPr>
          <p:cNvPr id="3" name="Content Placeholder 2">
            <a:extLst>
              <a:ext uri="{FF2B5EF4-FFF2-40B4-BE49-F238E27FC236}">
                <a16:creationId xmlns:a16="http://schemas.microsoft.com/office/drawing/2014/main" id="{9E6CA1B4-F34B-CBD8-30EF-777E77EC0F99}"/>
              </a:ext>
            </a:extLst>
          </p:cNvPr>
          <p:cNvSpPr>
            <a:spLocks noGrp="1"/>
          </p:cNvSpPr>
          <p:nvPr>
            <p:ph idx="1"/>
          </p:nvPr>
        </p:nvSpPr>
        <p:spPr/>
        <p:txBody>
          <a:bodyPr/>
          <a:lstStyle/>
          <a:p>
            <a:pPr marL="0" indent="0">
              <a:buNone/>
            </a:pPr>
            <a:r>
              <a:rPr lang="en-US" sz="2400" dirty="0"/>
              <a:t>The Hilton Daytona Beach Oceanfront Resort is a short drive from Daytona Beach International Airport</a:t>
            </a:r>
          </a:p>
          <a:p>
            <a:r>
              <a:rPr lang="en-US" sz="1800" dirty="0"/>
              <a:t>We have been offered a $219/night rate for </a:t>
            </a:r>
            <a:br>
              <a:rPr lang="en-US" sz="1800" dirty="0"/>
            </a:br>
            <a:r>
              <a:rPr lang="en-US" sz="1800" dirty="0"/>
              <a:t>IEEE SoutheastCon 2027</a:t>
            </a:r>
          </a:p>
          <a:p>
            <a:r>
              <a:rPr lang="en-US" sz="1800" dirty="0"/>
              <a:t>Orlando-Sanford (SFB) is a 50-minute drive</a:t>
            </a:r>
            <a:br>
              <a:rPr lang="en-US" sz="1800" dirty="0"/>
            </a:br>
            <a:r>
              <a:rPr lang="en-US" sz="1800" dirty="0"/>
              <a:t>Orlando International airport is a 75-minute drive</a:t>
            </a:r>
          </a:p>
          <a:p>
            <a:r>
              <a:rPr lang="en-US" sz="1800" dirty="0"/>
              <a:t>The conference is being offered the entire conference</a:t>
            </a:r>
            <a:br>
              <a:rPr lang="en-US" sz="1800" dirty="0"/>
            </a:br>
            <a:r>
              <a:rPr lang="en-US" sz="1800" dirty="0"/>
              <a:t>space (approximately 50,000 square feet) including</a:t>
            </a:r>
          </a:p>
          <a:p>
            <a:pPr lvl="1"/>
            <a:r>
              <a:rPr lang="en-US" sz="1600" dirty="0"/>
              <a:t>17,000 square foot Coquina Ballroom with</a:t>
            </a:r>
            <a:br>
              <a:rPr lang="en-US" sz="1600" dirty="0"/>
            </a:br>
            <a:r>
              <a:rPr lang="en-US" sz="1600" dirty="0"/>
              <a:t>5,000 square feet of pre-function space</a:t>
            </a:r>
          </a:p>
          <a:p>
            <a:pPr lvl="1"/>
            <a:r>
              <a:rPr lang="en-US" sz="1600" dirty="0"/>
              <a:t>8,500 square foot Grand Ballroom</a:t>
            </a:r>
          </a:p>
        </p:txBody>
      </p:sp>
      <p:pic>
        <p:nvPicPr>
          <p:cNvPr id="6" name="Picture 5">
            <a:extLst>
              <a:ext uri="{FF2B5EF4-FFF2-40B4-BE49-F238E27FC236}">
                <a16:creationId xmlns:a16="http://schemas.microsoft.com/office/drawing/2014/main" id="{EA94B62D-2213-76DB-D558-F2D7AAEFEA01}"/>
              </a:ext>
            </a:extLst>
          </p:cNvPr>
          <p:cNvPicPr>
            <a:picLocks noChangeAspect="1"/>
          </p:cNvPicPr>
          <p:nvPr/>
        </p:nvPicPr>
        <p:blipFill>
          <a:blip r:embed="rId2"/>
          <a:stretch>
            <a:fillRect/>
          </a:stretch>
        </p:blipFill>
        <p:spPr>
          <a:xfrm>
            <a:off x="6325985" y="2147094"/>
            <a:ext cx="5791200" cy="2563812"/>
          </a:xfrm>
          <a:prstGeom prst="rect">
            <a:avLst/>
          </a:prstGeom>
        </p:spPr>
      </p:pic>
    </p:spTree>
    <p:extLst>
      <p:ext uri="{BB962C8B-B14F-4D97-AF65-F5344CB8AC3E}">
        <p14:creationId xmlns:p14="http://schemas.microsoft.com/office/powerpoint/2010/main" val="33456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03F5-C269-6CA8-23C4-F10727964457}"/>
              </a:ext>
            </a:extLst>
          </p:cNvPr>
          <p:cNvSpPr>
            <a:spLocks noGrp="1"/>
          </p:cNvSpPr>
          <p:nvPr>
            <p:ph type="title"/>
          </p:nvPr>
        </p:nvSpPr>
        <p:spPr/>
        <p:txBody>
          <a:bodyPr/>
          <a:lstStyle/>
          <a:p>
            <a:r>
              <a:rPr lang="en-US" dirty="0"/>
              <a:t>Financial Summary</a:t>
            </a:r>
          </a:p>
        </p:txBody>
      </p:sp>
      <p:sp>
        <p:nvSpPr>
          <p:cNvPr id="3" name="Content Placeholder 2">
            <a:extLst>
              <a:ext uri="{FF2B5EF4-FFF2-40B4-BE49-F238E27FC236}">
                <a16:creationId xmlns:a16="http://schemas.microsoft.com/office/drawing/2014/main" id="{D3605519-3164-6052-8D86-1A03A29D3D49}"/>
              </a:ext>
            </a:extLst>
          </p:cNvPr>
          <p:cNvSpPr>
            <a:spLocks noGrp="1"/>
          </p:cNvSpPr>
          <p:nvPr>
            <p:ph idx="1"/>
          </p:nvPr>
        </p:nvSpPr>
        <p:spPr/>
        <p:txBody>
          <a:bodyPr>
            <a:normAutofit/>
          </a:bodyPr>
          <a:lstStyle/>
          <a:p>
            <a:pPr marL="0" indent="0">
              <a:buNone/>
            </a:pPr>
            <a:r>
              <a:rPr lang="en-US" sz="2400" dirty="0"/>
              <a:t>Based on current budget, we anticipate a 23% surplus on revenue assuming exhibitor and patron support for the conference</a:t>
            </a:r>
          </a:p>
        </p:txBody>
      </p:sp>
      <p:graphicFrame>
        <p:nvGraphicFramePr>
          <p:cNvPr id="5" name="Table 4">
            <a:extLst>
              <a:ext uri="{FF2B5EF4-FFF2-40B4-BE49-F238E27FC236}">
                <a16:creationId xmlns:a16="http://schemas.microsoft.com/office/drawing/2014/main" id="{FD11051A-5F93-0771-A47D-2712D7B32845}"/>
              </a:ext>
            </a:extLst>
          </p:cNvPr>
          <p:cNvGraphicFramePr>
            <a:graphicFrameLocks noGrp="1"/>
          </p:cNvGraphicFramePr>
          <p:nvPr>
            <p:extLst>
              <p:ext uri="{D42A27DB-BD31-4B8C-83A1-F6EECF244321}">
                <p14:modId xmlns:p14="http://schemas.microsoft.com/office/powerpoint/2010/main" val="752117472"/>
              </p:ext>
            </p:extLst>
          </p:nvPr>
        </p:nvGraphicFramePr>
        <p:xfrm>
          <a:off x="4738253" y="2458186"/>
          <a:ext cx="2743200" cy="914400"/>
        </p:xfrm>
        <a:graphic>
          <a:graphicData uri="http://schemas.openxmlformats.org/drawingml/2006/table">
            <a:tbl>
              <a:tblPr bandRow="1">
                <a:tableStyleId>{F5AB1C69-6EDB-4FF4-983F-18BD219EF322}</a:tableStyleId>
              </a:tblPr>
              <a:tblGrid>
                <a:gridCol w="1371600">
                  <a:extLst>
                    <a:ext uri="{9D8B030D-6E8A-4147-A177-3AD203B41FA5}">
                      <a16:colId xmlns:a16="http://schemas.microsoft.com/office/drawing/2014/main" val="2948806300"/>
                    </a:ext>
                  </a:extLst>
                </a:gridCol>
                <a:gridCol w="1371600">
                  <a:extLst>
                    <a:ext uri="{9D8B030D-6E8A-4147-A177-3AD203B41FA5}">
                      <a16:colId xmlns:a16="http://schemas.microsoft.com/office/drawing/2014/main" val="2904222293"/>
                    </a:ext>
                  </a:extLst>
                </a:gridCol>
              </a:tblGrid>
              <a:tr h="182880">
                <a:tc>
                  <a:txBody>
                    <a:bodyPr/>
                    <a:lstStyle/>
                    <a:p>
                      <a:pPr algn="ctr"/>
                      <a:r>
                        <a:rPr lang="en-US" sz="1400" b="1" dirty="0"/>
                        <a:t>Revenue</a:t>
                      </a:r>
                    </a:p>
                  </a:txBody>
                  <a:tcPr/>
                </a:tc>
                <a:tc>
                  <a:txBody>
                    <a:bodyPr/>
                    <a:lstStyle/>
                    <a:p>
                      <a:pPr algn="r"/>
                      <a:r>
                        <a:rPr lang="en-US" sz="1400" dirty="0"/>
                        <a:t>$339,315</a:t>
                      </a:r>
                    </a:p>
                  </a:txBody>
                  <a:tcPr/>
                </a:tc>
                <a:extLst>
                  <a:ext uri="{0D108BD9-81ED-4DB2-BD59-A6C34878D82A}">
                    <a16:rowId xmlns:a16="http://schemas.microsoft.com/office/drawing/2014/main" val="2423022460"/>
                  </a:ext>
                </a:extLst>
              </a:tr>
              <a:tr h="182880">
                <a:tc>
                  <a:txBody>
                    <a:bodyPr/>
                    <a:lstStyle/>
                    <a:p>
                      <a:pPr algn="ctr"/>
                      <a:r>
                        <a:rPr lang="en-US" sz="1400" b="1" dirty="0"/>
                        <a:t>Expenses</a:t>
                      </a:r>
                    </a:p>
                  </a:txBody>
                  <a:tcPr/>
                </a:tc>
                <a:tc>
                  <a:txBody>
                    <a:bodyPr/>
                    <a:lstStyle/>
                    <a:p>
                      <a:pPr algn="r"/>
                      <a:r>
                        <a:rPr lang="en-US" sz="1400" dirty="0"/>
                        <a:t>$259,960</a:t>
                      </a:r>
                    </a:p>
                  </a:txBody>
                  <a:tcPr/>
                </a:tc>
                <a:extLst>
                  <a:ext uri="{0D108BD9-81ED-4DB2-BD59-A6C34878D82A}">
                    <a16:rowId xmlns:a16="http://schemas.microsoft.com/office/drawing/2014/main" val="106492820"/>
                  </a:ext>
                </a:extLst>
              </a:tr>
              <a:tr h="182880">
                <a:tc>
                  <a:txBody>
                    <a:bodyPr/>
                    <a:lstStyle/>
                    <a:p>
                      <a:pPr algn="ctr"/>
                      <a:r>
                        <a:rPr lang="en-US" sz="1400" b="1" dirty="0"/>
                        <a:t>Surplus</a:t>
                      </a:r>
                    </a:p>
                  </a:txBody>
                  <a:tcPr/>
                </a:tc>
                <a:tc>
                  <a:txBody>
                    <a:bodyPr/>
                    <a:lstStyle/>
                    <a:p>
                      <a:pPr algn="r"/>
                      <a:r>
                        <a:rPr lang="en-US" sz="1400" dirty="0"/>
                        <a:t>$79,355</a:t>
                      </a:r>
                    </a:p>
                  </a:txBody>
                  <a:tcPr/>
                </a:tc>
                <a:extLst>
                  <a:ext uri="{0D108BD9-81ED-4DB2-BD59-A6C34878D82A}">
                    <a16:rowId xmlns:a16="http://schemas.microsoft.com/office/drawing/2014/main" val="3590737860"/>
                  </a:ext>
                </a:extLst>
              </a:tr>
            </a:tbl>
          </a:graphicData>
        </a:graphic>
      </p:graphicFrame>
      <p:graphicFrame>
        <p:nvGraphicFramePr>
          <p:cNvPr id="6" name="Table 5">
            <a:extLst>
              <a:ext uri="{FF2B5EF4-FFF2-40B4-BE49-F238E27FC236}">
                <a16:creationId xmlns:a16="http://schemas.microsoft.com/office/drawing/2014/main" id="{DF5144AF-65A9-CA19-64EA-9C2D170E7D8A}"/>
              </a:ext>
            </a:extLst>
          </p:cNvPr>
          <p:cNvGraphicFramePr>
            <a:graphicFrameLocks noGrp="1"/>
          </p:cNvGraphicFramePr>
          <p:nvPr>
            <p:extLst>
              <p:ext uri="{D42A27DB-BD31-4B8C-83A1-F6EECF244321}">
                <p14:modId xmlns:p14="http://schemas.microsoft.com/office/powerpoint/2010/main" val="626281220"/>
              </p:ext>
            </p:extLst>
          </p:nvPr>
        </p:nvGraphicFramePr>
        <p:xfrm>
          <a:off x="2177229" y="3586899"/>
          <a:ext cx="2743200" cy="1828800"/>
        </p:xfrm>
        <a:graphic>
          <a:graphicData uri="http://schemas.openxmlformats.org/drawingml/2006/table">
            <a:tbl>
              <a:tblPr firstRow="1" lastRow="1" bandRow="1">
                <a:tableStyleId>{F5AB1C69-6EDB-4FF4-983F-18BD219EF322}</a:tableStyleId>
              </a:tblPr>
              <a:tblGrid>
                <a:gridCol w="1371600">
                  <a:extLst>
                    <a:ext uri="{9D8B030D-6E8A-4147-A177-3AD203B41FA5}">
                      <a16:colId xmlns:a16="http://schemas.microsoft.com/office/drawing/2014/main" val="2948806300"/>
                    </a:ext>
                  </a:extLst>
                </a:gridCol>
                <a:gridCol w="1371600">
                  <a:extLst>
                    <a:ext uri="{9D8B030D-6E8A-4147-A177-3AD203B41FA5}">
                      <a16:colId xmlns:a16="http://schemas.microsoft.com/office/drawing/2014/main" val="2904222293"/>
                    </a:ext>
                  </a:extLst>
                </a:gridCol>
              </a:tblGrid>
              <a:tr h="182880">
                <a:tc>
                  <a:txBody>
                    <a:bodyPr/>
                    <a:lstStyle/>
                    <a:p>
                      <a:pPr algn="ctr"/>
                      <a:r>
                        <a:rPr lang="en-US" sz="1400" b="1" dirty="0"/>
                        <a:t>Revenue Item</a:t>
                      </a:r>
                    </a:p>
                  </a:txBody>
                  <a:tcPr/>
                </a:tc>
                <a:tc>
                  <a:txBody>
                    <a:bodyPr/>
                    <a:lstStyle/>
                    <a:p>
                      <a:pPr algn="ctr"/>
                      <a:r>
                        <a:rPr lang="en-US" sz="1400" dirty="0"/>
                        <a:t>Amount</a:t>
                      </a:r>
                    </a:p>
                  </a:txBody>
                  <a:tcPr/>
                </a:tc>
                <a:extLst>
                  <a:ext uri="{0D108BD9-81ED-4DB2-BD59-A6C34878D82A}">
                    <a16:rowId xmlns:a16="http://schemas.microsoft.com/office/drawing/2014/main" val="2423022460"/>
                  </a:ext>
                </a:extLst>
              </a:tr>
              <a:tr h="182880">
                <a:tc>
                  <a:txBody>
                    <a:bodyPr/>
                    <a:lstStyle/>
                    <a:p>
                      <a:pPr algn="ctr"/>
                      <a:r>
                        <a:rPr lang="en-US" sz="1400" b="1" dirty="0"/>
                        <a:t>Registration</a:t>
                      </a:r>
                    </a:p>
                  </a:txBody>
                  <a:tcPr/>
                </a:tc>
                <a:tc>
                  <a:txBody>
                    <a:bodyPr/>
                    <a:lstStyle/>
                    <a:p>
                      <a:pPr algn="r"/>
                      <a:r>
                        <a:rPr lang="en-US" sz="1400" dirty="0"/>
                        <a:t>$310,875</a:t>
                      </a:r>
                    </a:p>
                  </a:txBody>
                  <a:tcPr/>
                </a:tc>
                <a:extLst>
                  <a:ext uri="{0D108BD9-81ED-4DB2-BD59-A6C34878D82A}">
                    <a16:rowId xmlns:a16="http://schemas.microsoft.com/office/drawing/2014/main" val="106492820"/>
                  </a:ext>
                </a:extLst>
              </a:tr>
              <a:tr h="182880">
                <a:tc>
                  <a:txBody>
                    <a:bodyPr/>
                    <a:lstStyle/>
                    <a:p>
                      <a:pPr algn="ctr"/>
                      <a:r>
                        <a:rPr lang="en-US" sz="1400" b="1" dirty="0"/>
                        <a:t>Tutorials</a:t>
                      </a:r>
                    </a:p>
                  </a:txBody>
                  <a:tcPr/>
                </a:tc>
                <a:tc>
                  <a:txBody>
                    <a:bodyPr/>
                    <a:lstStyle/>
                    <a:p>
                      <a:pPr algn="r"/>
                      <a:r>
                        <a:rPr lang="en-US" sz="1400" dirty="0"/>
                        <a:t>$2,690</a:t>
                      </a:r>
                    </a:p>
                  </a:txBody>
                  <a:tcPr/>
                </a:tc>
                <a:extLst>
                  <a:ext uri="{0D108BD9-81ED-4DB2-BD59-A6C34878D82A}">
                    <a16:rowId xmlns:a16="http://schemas.microsoft.com/office/drawing/2014/main" val="3590737860"/>
                  </a:ext>
                </a:extLst>
              </a:tr>
              <a:tr h="182880">
                <a:tc>
                  <a:txBody>
                    <a:bodyPr/>
                    <a:lstStyle/>
                    <a:p>
                      <a:pPr algn="ctr"/>
                      <a:r>
                        <a:rPr lang="en-US" sz="1400" b="1" dirty="0"/>
                        <a:t>Exhibits</a:t>
                      </a:r>
                    </a:p>
                  </a:txBody>
                  <a:tcPr/>
                </a:tc>
                <a:tc>
                  <a:txBody>
                    <a:bodyPr/>
                    <a:lstStyle/>
                    <a:p>
                      <a:pPr algn="r"/>
                      <a:r>
                        <a:rPr lang="en-US" sz="1400" dirty="0"/>
                        <a:t>$15,750</a:t>
                      </a:r>
                    </a:p>
                  </a:txBody>
                  <a:tcPr/>
                </a:tc>
                <a:extLst>
                  <a:ext uri="{0D108BD9-81ED-4DB2-BD59-A6C34878D82A}">
                    <a16:rowId xmlns:a16="http://schemas.microsoft.com/office/drawing/2014/main" val="529628510"/>
                  </a:ext>
                </a:extLst>
              </a:tr>
              <a:tr h="182880">
                <a:tc>
                  <a:txBody>
                    <a:bodyPr/>
                    <a:lstStyle/>
                    <a:p>
                      <a:pPr algn="ctr"/>
                      <a:r>
                        <a:rPr lang="en-US" sz="1400" b="1" dirty="0"/>
                        <a:t>Loans</a:t>
                      </a:r>
                    </a:p>
                  </a:txBody>
                  <a:tcPr/>
                </a:tc>
                <a:tc>
                  <a:txBody>
                    <a:bodyPr/>
                    <a:lstStyle/>
                    <a:p>
                      <a:pPr algn="r"/>
                      <a:r>
                        <a:rPr lang="en-US" sz="1400" dirty="0"/>
                        <a:t>$10,000</a:t>
                      </a:r>
                    </a:p>
                  </a:txBody>
                  <a:tcPr/>
                </a:tc>
                <a:extLst>
                  <a:ext uri="{0D108BD9-81ED-4DB2-BD59-A6C34878D82A}">
                    <a16:rowId xmlns:a16="http://schemas.microsoft.com/office/drawing/2014/main" val="2062909638"/>
                  </a:ext>
                </a:extLst>
              </a:tr>
              <a:tr h="182880">
                <a:tc>
                  <a:txBody>
                    <a:bodyPr/>
                    <a:lstStyle/>
                    <a:p>
                      <a:pPr algn="ctr"/>
                      <a:r>
                        <a:rPr lang="en-US" sz="1400" b="1" dirty="0"/>
                        <a:t>Total</a:t>
                      </a:r>
                    </a:p>
                  </a:txBody>
                  <a:tcPr/>
                </a:tc>
                <a:tc>
                  <a:txBody>
                    <a:bodyPr/>
                    <a:lstStyle/>
                    <a:p>
                      <a:pPr algn="r"/>
                      <a:r>
                        <a:rPr lang="en-US" sz="1400" dirty="0"/>
                        <a:t>$339,315</a:t>
                      </a:r>
                    </a:p>
                  </a:txBody>
                  <a:tcPr/>
                </a:tc>
                <a:extLst>
                  <a:ext uri="{0D108BD9-81ED-4DB2-BD59-A6C34878D82A}">
                    <a16:rowId xmlns:a16="http://schemas.microsoft.com/office/drawing/2014/main" val="2045557151"/>
                  </a:ext>
                </a:extLst>
              </a:tr>
            </a:tbl>
          </a:graphicData>
        </a:graphic>
      </p:graphicFrame>
      <p:graphicFrame>
        <p:nvGraphicFramePr>
          <p:cNvPr id="7" name="Table 6">
            <a:extLst>
              <a:ext uri="{FF2B5EF4-FFF2-40B4-BE49-F238E27FC236}">
                <a16:creationId xmlns:a16="http://schemas.microsoft.com/office/drawing/2014/main" id="{83C47DBE-E8FC-73B1-F3C3-A2899E034656}"/>
              </a:ext>
            </a:extLst>
          </p:cNvPr>
          <p:cNvGraphicFramePr>
            <a:graphicFrameLocks noGrp="1"/>
          </p:cNvGraphicFramePr>
          <p:nvPr>
            <p:extLst>
              <p:ext uri="{D42A27DB-BD31-4B8C-83A1-F6EECF244321}">
                <p14:modId xmlns:p14="http://schemas.microsoft.com/office/powerpoint/2010/main" val="2387445464"/>
              </p:ext>
            </p:extLst>
          </p:nvPr>
        </p:nvGraphicFramePr>
        <p:xfrm>
          <a:off x="6570390" y="3586899"/>
          <a:ext cx="3472088" cy="1828800"/>
        </p:xfrm>
        <a:graphic>
          <a:graphicData uri="http://schemas.openxmlformats.org/drawingml/2006/table">
            <a:tbl>
              <a:tblPr firstRow="1" lastRow="1" bandRow="1">
                <a:tableStyleId>{F5AB1C69-6EDB-4FF4-983F-18BD219EF322}</a:tableStyleId>
              </a:tblPr>
              <a:tblGrid>
                <a:gridCol w="1736044">
                  <a:extLst>
                    <a:ext uri="{9D8B030D-6E8A-4147-A177-3AD203B41FA5}">
                      <a16:colId xmlns:a16="http://schemas.microsoft.com/office/drawing/2014/main" val="2948806300"/>
                    </a:ext>
                  </a:extLst>
                </a:gridCol>
                <a:gridCol w="1736044">
                  <a:extLst>
                    <a:ext uri="{9D8B030D-6E8A-4147-A177-3AD203B41FA5}">
                      <a16:colId xmlns:a16="http://schemas.microsoft.com/office/drawing/2014/main" val="2904222293"/>
                    </a:ext>
                  </a:extLst>
                </a:gridCol>
              </a:tblGrid>
              <a:tr h="182880">
                <a:tc>
                  <a:txBody>
                    <a:bodyPr/>
                    <a:lstStyle/>
                    <a:p>
                      <a:pPr algn="ctr"/>
                      <a:r>
                        <a:rPr lang="en-US" sz="1400" b="1" dirty="0"/>
                        <a:t>Expense Item</a:t>
                      </a:r>
                    </a:p>
                  </a:txBody>
                  <a:tcPr/>
                </a:tc>
                <a:tc>
                  <a:txBody>
                    <a:bodyPr/>
                    <a:lstStyle/>
                    <a:p>
                      <a:pPr algn="ctr"/>
                      <a:r>
                        <a:rPr lang="en-US" sz="1400" dirty="0"/>
                        <a:t>Amount</a:t>
                      </a:r>
                    </a:p>
                  </a:txBody>
                  <a:tcPr/>
                </a:tc>
                <a:extLst>
                  <a:ext uri="{0D108BD9-81ED-4DB2-BD59-A6C34878D82A}">
                    <a16:rowId xmlns:a16="http://schemas.microsoft.com/office/drawing/2014/main" val="2423022460"/>
                  </a:ext>
                </a:extLst>
              </a:tr>
              <a:tr h="182880">
                <a:tc>
                  <a:txBody>
                    <a:bodyPr/>
                    <a:lstStyle/>
                    <a:p>
                      <a:pPr algn="ctr"/>
                      <a:r>
                        <a:rPr lang="en-US" sz="1400" b="1" dirty="0"/>
                        <a:t>Registration</a:t>
                      </a:r>
                    </a:p>
                  </a:txBody>
                  <a:tcPr/>
                </a:tc>
                <a:tc>
                  <a:txBody>
                    <a:bodyPr/>
                    <a:lstStyle/>
                    <a:p>
                      <a:pPr algn="r"/>
                      <a:r>
                        <a:rPr lang="en-US" sz="1400" dirty="0"/>
                        <a:t>$33,600</a:t>
                      </a:r>
                    </a:p>
                  </a:txBody>
                  <a:tcPr/>
                </a:tc>
                <a:extLst>
                  <a:ext uri="{0D108BD9-81ED-4DB2-BD59-A6C34878D82A}">
                    <a16:rowId xmlns:a16="http://schemas.microsoft.com/office/drawing/2014/main" val="106492820"/>
                  </a:ext>
                </a:extLst>
              </a:tr>
              <a:tr h="182880">
                <a:tc>
                  <a:txBody>
                    <a:bodyPr/>
                    <a:lstStyle/>
                    <a:p>
                      <a:pPr algn="ctr"/>
                      <a:r>
                        <a:rPr lang="en-US" sz="1400" b="1" dirty="0"/>
                        <a:t>Conference Logistics</a:t>
                      </a:r>
                    </a:p>
                  </a:txBody>
                  <a:tcPr/>
                </a:tc>
                <a:tc>
                  <a:txBody>
                    <a:bodyPr/>
                    <a:lstStyle/>
                    <a:p>
                      <a:pPr algn="r"/>
                      <a:r>
                        <a:rPr lang="en-US" sz="1400" dirty="0"/>
                        <a:t>$49,000</a:t>
                      </a:r>
                    </a:p>
                  </a:txBody>
                  <a:tcPr/>
                </a:tc>
                <a:extLst>
                  <a:ext uri="{0D108BD9-81ED-4DB2-BD59-A6C34878D82A}">
                    <a16:rowId xmlns:a16="http://schemas.microsoft.com/office/drawing/2014/main" val="3590737860"/>
                  </a:ext>
                </a:extLst>
              </a:tr>
              <a:tr h="182880">
                <a:tc>
                  <a:txBody>
                    <a:bodyPr/>
                    <a:lstStyle/>
                    <a:p>
                      <a:pPr algn="ctr"/>
                      <a:r>
                        <a:rPr lang="en-US" sz="1400" b="1" dirty="0"/>
                        <a:t>Food and Beverage</a:t>
                      </a:r>
                    </a:p>
                  </a:txBody>
                  <a:tcPr/>
                </a:tc>
                <a:tc>
                  <a:txBody>
                    <a:bodyPr/>
                    <a:lstStyle/>
                    <a:p>
                      <a:pPr algn="r"/>
                      <a:r>
                        <a:rPr lang="en-US" sz="1400" dirty="0"/>
                        <a:t>$114,908</a:t>
                      </a:r>
                    </a:p>
                  </a:txBody>
                  <a:tcPr/>
                </a:tc>
                <a:extLst>
                  <a:ext uri="{0D108BD9-81ED-4DB2-BD59-A6C34878D82A}">
                    <a16:rowId xmlns:a16="http://schemas.microsoft.com/office/drawing/2014/main" val="529628510"/>
                  </a:ext>
                </a:extLst>
              </a:tr>
              <a:tr h="182880">
                <a:tc>
                  <a:txBody>
                    <a:bodyPr/>
                    <a:lstStyle/>
                    <a:p>
                      <a:pPr algn="ctr"/>
                      <a:r>
                        <a:rPr lang="en-US" sz="1400" b="1" dirty="0"/>
                        <a:t>Conference Admin</a:t>
                      </a:r>
                    </a:p>
                  </a:txBody>
                  <a:tcPr/>
                </a:tc>
                <a:tc>
                  <a:txBody>
                    <a:bodyPr/>
                    <a:lstStyle/>
                    <a:p>
                      <a:pPr algn="r"/>
                      <a:r>
                        <a:rPr lang="en-US" sz="1400" dirty="0"/>
                        <a:t>$52,542</a:t>
                      </a:r>
                      <a:endParaRPr lang="en-US" sz="1400" b="0" dirty="0"/>
                    </a:p>
                  </a:txBody>
                  <a:tcPr/>
                </a:tc>
                <a:extLst>
                  <a:ext uri="{0D108BD9-81ED-4DB2-BD59-A6C34878D82A}">
                    <a16:rowId xmlns:a16="http://schemas.microsoft.com/office/drawing/2014/main" val="2062909638"/>
                  </a:ext>
                </a:extLst>
              </a:tr>
              <a:tr h="182880">
                <a:tc>
                  <a:txBody>
                    <a:bodyPr/>
                    <a:lstStyle/>
                    <a:p>
                      <a:pPr algn="ctr"/>
                      <a:r>
                        <a:rPr lang="en-US" sz="1400" b="1" dirty="0"/>
                        <a:t>Total</a:t>
                      </a:r>
                    </a:p>
                  </a:txBody>
                  <a:tcPr/>
                </a:tc>
                <a:tc>
                  <a:txBody>
                    <a:bodyPr/>
                    <a:lstStyle/>
                    <a:p>
                      <a:pPr algn="r"/>
                      <a:r>
                        <a:rPr lang="en-US" sz="1400" dirty="0"/>
                        <a:t>$259,960</a:t>
                      </a:r>
                    </a:p>
                  </a:txBody>
                  <a:tcPr/>
                </a:tc>
                <a:extLst>
                  <a:ext uri="{0D108BD9-81ED-4DB2-BD59-A6C34878D82A}">
                    <a16:rowId xmlns:a16="http://schemas.microsoft.com/office/drawing/2014/main" val="2045557151"/>
                  </a:ext>
                </a:extLst>
              </a:tr>
            </a:tbl>
          </a:graphicData>
        </a:graphic>
      </p:graphicFrame>
    </p:spTree>
    <p:extLst>
      <p:ext uri="{BB962C8B-B14F-4D97-AF65-F5344CB8AC3E}">
        <p14:creationId xmlns:p14="http://schemas.microsoft.com/office/powerpoint/2010/main" val="96799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18DD-6CB9-8822-22B3-63F93A91D702}"/>
              </a:ext>
            </a:extLst>
          </p:cNvPr>
          <p:cNvSpPr>
            <a:spLocks noGrp="1"/>
          </p:cNvSpPr>
          <p:nvPr>
            <p:ph type="title"/>
          </p:nvPr>
        </p:nvSpPr>
        <p:spPr/>
        <p:txBody>
          <a:bodyPr/>
          <a:lstStyle/>
          <a:p>
            <a:r>
              <a:rPr lang="en-US" dirty="0"/>
              <a:t>Motion from Conference Committee</a:t>
            </a:r>
          </a:p>
        </p:txBody>
      </p:sp>
      <p:sp>
        <p:nvSpPr>
          <p:cNvPr id="3" name="Content Placeholder 2">
            <a:extLst>
              <a:ext uri="{FF2B5EF4-FFF2-40B4-BE49-F238E27FC236}">
                <a16:creationId xmlns:a16="http://schemas.microsoft.com/office/drawing/2014/main" id="{C8191558-1C4C-9E4C-AFD5-716598DA96B6}"/>
              </a:ext>
            </a:extLst>
          </p:cNvPr>
          <p:cNvSpPr>
            <a:spLocks noGrp="1"/>
          </p:cNvSpPr>
          <p:nvPr>
            <p:ph idx="1"/>
          </p:nvPr>
        </p:nvSpPr>
        <p:spPr/>
        <p:txBody>
          <a:bodyPr/>
          <a:lstStyle/>
          <a:p>
            <a:r>
              <a:rPr lang="en-US" dirty="0"/>
              <a:t>Motion to Approve the Canaveral, Daytona, and Orlando Sections as the Host OUs of IEEE SoutheastCon 2027</a:t>
            </a:r>
          </a:p>
        </p:txBody>
      </p:sp>
    </p:spTree>
    <p:extLst>
      <p:ext uri="{BB962C8B-B14F-4D97-AF65-F5344CB8AC3E}">
        <p14:creationId xmlns:p14="http://schemas.microsoft.com/office/powerpoint/2010/main" val="3825277486"/>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4471</TotalTime>
  <Words>622</Words>
  <Application>Microsoft Office PowerPoint</Application>
  <PresentationFormat>Widescreen</PresentationFormat>
  <Paragraphs>110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Conference Committee IEEE SoutheastCon 2027 Approval Request</vt:lpstr>
      <vt:lpstr>Summary</vt:lpstr>
      <vt:lpstr>IEEE SoutheastCon 2027 Timeline</vt:lpstr>
      <vt:lpstr>IEEE SoutheastCon 2027 Timeline</vt:lpstr>
      <vt:lpstr>Local Organizing Committee</vt:lpstr>
      <vt:lpstr>IEEE SoutheastCon 2027 Host Universities</vt:lpstr>
      <vt:lpstr>Hotel Information</vt:lpstr>
      <vt:lpstr>Financial Summary</vt:lpstr>
      <vt:lpstr>Motion from Conference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Pat Donohoe</cp:lastModifiedBy>
  <cp:revision>5</cp:revision>
  <dcterms:created xsi:type="dcterms:W3CDTF">2024-01-28T22:59:39Z</dcterms:created>
  <dcterms:modified xsi:type="dcterms:W3CDTF">2025-03-29T14:00:26Z</dcterms:modified>
</cp:coreProperties>
</file>