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50" r:id="rId2"/>
    <p:sldId id="461" r:id="rId3"/>
    <p:sldId id="462" r:id="rId4"/>
    <p:sldId id="379" r:id="rId5"/>
    <p:sldId id="380" r:id="rId6"/>
    <p:sldId id="381" r:id="rId7"/>
    <p:sldId id="382" r:id="rId8"/>
    <p:sldId id="383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58" r:id="rId20"/>
    <p:sldId id="459" r:id="rId21"/>
    <p:sldId id="460" r:id="rId22"/>
    <p:sldId id="446" r:id="rId23"/>
    <p:sldId id="453" r:id="rId24"/>
    <p:sldId id="449" r:id="rId25"/>
    <p:sldId id="454" r:id="rId26"/>
    <p:sldId id="457" r:id="rId27"/>
    <p:sldId id="448" r:id="rId28"/>
    <p:sldId id="455" r:id="rId29"/>
    <p:sldId id="451" r:id="rId30"/>
    <p:sldId id="450" r:id="rId31"/>
    <p:sldId id="452" r:id="rId32"/>
    <p:sldId id="447" r:id="rId33"/>
    <p:sldId id="463" r:id="rId34"/>
    <p:sldId id="44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Staecker" initials="PS" lastIdx="3" clrIdx="0"/>
  <p:cmAuthor id="1" name="Steve Welch" initials="S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02" autoAdjust="0"/>
    <p:restoredTop sz="80247" autoAdjust="0"/>
  </p:normalViewPr>
  <p:slideViewPr>
    <p:cSldViewPr>
      <p:cViewPr varScale="1">
        <p:scale>
          <a:sx n="75" d="100"/>
          <a:sy n="75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19BC9-E3B4-433D-B8C9-62F1F1FD9117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A1740F-BC9C-44A7-88FB-C7E60E6CD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302D3A-4049-4B44-A809-60541FD4AF93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9C639D-A7E3-4B2D-86D2-548741550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C639D-A7E3-4B2D-86D2-5487415500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B87429-4E50-47B1-95C0-430B9DF3FB51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1201B-9307-41E6-A70C-CAC662E2DAFB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366C36-EEA4-4EA9-8111-F56273CBA41C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4DAA6D-95FA-4EFE-9166-93CC85762E9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909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629E4-4CC5-43F8-8B3C-4A09AA52E375}" type="datetime1">
              <a:rPr lang="en-US" smtClean="0"/>
              <a:pPr/>
              <a:t>4/7/2011</a:t>
            </a:fld>
            <a:endParaRPr lang="en-US" smtClean="0"/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4BA6D2-D06B-4E41-9721-8C56FDB1153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011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DCF0CD-2E05-420C-A005-1E357D096E6C}" type="datetime1">
              <a:rPr lang="en-US" smtClean="0"/>
              <a:pPr/>
              <a:t>4/7/2011</a:t>
            </a:fld>
            <a:endParaRPr lang="en-US" smtClean="0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8CF1C1-7F75-4253-AC6F-0B12F53ADC1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4B1BE-6CA9-41C9-AC96-5A0468D76F0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AFEF2D-87DD-4705-A5A1-16CA0EFC714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EA9048-EF77-4091-A1C1-FFCC1E6FCD0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858C41-CBD1-4515-8CC1-0232810E526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712C0C-3FBD-416A-BBFF-B0778DA6008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BC0214-D364-44A0-B7FE-5724A6714B49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Bblue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6324600"/>
            <a:ext cx="110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3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1589-8DEB-47CB-B85F-981DE5770816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18276-B060-47D4-A7D4-2A270805E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6D1E-762C-47E7-8D19-54221BB751AE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BB47-528F-43DD-AA49-C04FB0D09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922F-4F33-4685-A6A8-518527C4639D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3651-3102-4FCE-A58D-F37E6D1B3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EBD2-58A8-4F3C-A232-1778D6B0D95D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E7A3-0FB1-4902-BE22-0CA0D0C84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608F-F338-4488-850E-20C1A67429BC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F2C94-0714-4752-BB98-7714B2D75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B139-9755-4099-AB02-4BF574D6B65F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98E9-6C83-4E2E-9587-8AF2C1945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4E49A-CD4C-4FB3-8E41-333A53CB73F9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6BBF-559F-4E9C-90F9-9150C7E8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EEF2-3E64-4617-BAB9-92D02B1F1CF1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BC06-2FB6-4DA0-B313-ABF0974F9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B04B-228A-4416-8E63-809D25BFDD98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AC2B-6CBC-41AD-A4AE-19E0DF4A5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2029-9FA8-434C-97E8-D9270452D4F8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7D36-58E3-402E-98F6-C44B1AEF6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CA50-C94A-4C0A-8AA1-42C9C6F3C3D5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E2482-BE48-4461-A335-69E5B3B6B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MBblue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10500" y="6096000"/>
            <a:ext cx="110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6C261C-D0FD-4C63-A639-66E04925BB5D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F915CA-CE7D-40A2-A22A-CEBB99B89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-112" charset="2"/>
        <a:buBlip>
          <a:blip r:embed="rId16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ryengineering.org/accreditation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ryengineering.org/accreditation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22325"/>
            <a:ext cx="8610600" cy="2301875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Accreditation in</a:t>
            </a:r>
            <a:br>
              <a:rPr lang="en-US" sz="3600" dirty="0" smtClean="0"/>
            </a:br>
            <a:r>
              <a:rPr lang="en-US" sz="3600" dirty="0" smtClean="0"/>
              <a:t>Latin America</a:t>
            </a:r>
            <a:endParaRPr lang="en-US" sz="3200" dirty="0" smtClean="0"/>
          </a:p>
        </p:txBody>
      </p:sp>
      <p:sp>
        <p:nvSpPr>
          <p:cNvPr id="11267" name="Subtitle 3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7772399" cy="1752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r>
              <a:rPr lang="en-US" sz="2400" dirty="0" smtClean="0"/>
              <a:t>Tariq </a:t>
            </a:r>
            <a:r>
              <a:rPr lang="en-US" sz="2400" dirty="0" err="1" smtClean="0"/>
              <a:t>Durrani</a:t>
            </a:r>
            <a:r>
              <a:rPr lang="en-US" sz="2400" dirty="0" smtClean="0"/>
              <a:t>, VP Educational Activities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r>
              <a:rPr lang="en-US" sz="2400" dirty="0" smtClean="0"/>
              <a:t>IEEE Region 9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r>
              <a:rPr lang="en-US" sz="2400" dirty="0" smtClean="0"/>
              <a:t>7 April 2011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r>
              <a:rPr lang="en-US" sz="2400" dirty="0" smtClean="0"/>
              <a:t>Salvador, Bahia, Brazil</a:t>
            </a:r>
          </a:p>
          <a:p>
            <a:pPr>
              <a:buFont typeface="Wingdings" pitchFamily="-11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	    University-level Activities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Objectives: </a:t>
            </a:r>
          </a:p>
          <a:p>
            <a:pPr lvl="1">
              <a:defRPr/>
            </a:pPr>
            <a:r>
              <a:rPr lang="en-US" smtClean="0"/>
              <a:t>Improve academic curricula and ensure their purposeful adaptation to the changing technical and business climate</a:t>
            </a:r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r>
              <a:rPr lang="en-US" smtClean="0"/>
              <a:t>Improve delivery and effectiveness of engineering education</a:t>
            </a:r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r>
              <a:rPr lang="en-US" smtClean="0"/>
              <a:t>Improve retention of engineering and technology students</a:t>
            </a:r>
          </a:p>
          <a:p>
            <a:pPr lvl="1">
              <a:defRPr/>
            </a:pPr>
            <a:endParaRPr lang="en-US" sz="2400" smtClean="0"/>
          </a:p>
        </p:txBody>
      </p:sp>
      <p:pic>
        <p:nvPicPr>
          <p:cNvPr id="46084" name="Picture 5" descr="P:\TECHNICAL ENGLISH PROGRAM\TEP Workshop Photos Dec2008\TEP December2008 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University Level Activities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5459412" cy="175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5087"/>
                </a:solidFill>
              </a:rPr>
              <a:t>Accreditation Outside the US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0" y="0"/>
            <a:ext cx="3048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IEEE’s Role in Accreditation (1)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IEEE considers accreditation a key vehicle to ensure active involvement of the Institute in maintaining the </a:t>
            </a:r>
            <a:r>
              <a:rPr lang="en-US" u="sng" dirty="0" smtClean="0">
                <a:solidFill>
                  <a:srgbClr val="FF0000"/>
                </a:solidFill>
              </a:rPr>
              <a:t>quality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relevance</a:t>
            </a:r>
            <a:r>
              <a:rPr lang="en-US" dirty="0" smtClean="0"/>
              <a:t> of an engineering, computing and technology education</a:t>
            </a:r>
          </a:p>
          <a:p>
            <a:endParaRPr lang="en-US" dirty="0" smtClean="0"/>
          </a:p>
          <a:p>
            <a:r>
              <a:rPr lang="en-US" dirty="0" smtClean="0"/>
              <a:t>IEEE seeks a leadership role in program accreditation within </a:t>
            </a:r>
            <a:r>
              <a:rPr lang="en-US" u="sng" dirty="0" smtClean="0"/>
              <a:t>all the areas of its technical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IEEE’s Role in Accreditation (2)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IEEE seeks leadership in accreditation </a:t>
            </a:r>
            <a:r>
              <a:rPr lang="en-US" u="sng" dirty="0" smtClean="0"/>
              <a:t>worldwide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Including support in development and administration of accrediting bodies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IEEE seeks to develop and support </a:t>
            </a:r>
            <a:r>
              <a:rPr lang="en-US" u="sng" dirty="0" smtClean="0"/>
              <a:t>local accrediting bodies</a:t>
            </a:r>
            <a:r>
              <a:rPr lang="en-US" dirty="0" smtClean="0"/>
              <a:t> where such bodies do not exist at the present time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EAB’s Recent </a:t>
            </a:r>
            <a:br>
              <a:rPr lang="en-US" smtClean="0"/>
            </a:br>
            <a:r>
              <a:rPr lang="en-US" smtClean="0"/>
              <a:t>Accreditation Projects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Development of IEEE’s policy on accreditation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Development of a comprehensive on-line resource on accrediting bodies and mutual recognition agreements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Assistance to emerging accrediting bodies and accreditation projects worldwide: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China, the Caribbean, and Peru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mtClean="0"/>
              <a:t>Inventory of Activities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Regional workshops on trends in accreditation</a:t>
            </a:r>
          </a:p>
          <a:p>
            <a:pPr lvl="1" eaLnBrk="1" hangingPunct="1">
              <a:defRPr/>
            </a:pPr>
            <a:r>
              <a:rPr lang="en-US" sz="2400" dirty="0" smtClean="0"/>
              <a:t>In the past: Bangkok, Bratislava, Helsinki, Lima</a:t>
            </a:r>
          </a:p>
          <a:p>
            <a:pPr eaLnBrk="1" hangingPunct="1">
              <a:defRPr/>
            </a:pPr>
            <a:r>
              <a:rPr lang="en-US" dirty="0" smtClean="0"/>
              <a:t> - </a:t>
            </a:r>
            <a:r>
              <a:rPr lang="en-US" sz="2400" dirty="0" smtClean="0"/>
              <a:t>Nomenclature Workshop in Lima</a:t>
            </a:r>
          </a:p>
          <a:p>
            <a:pPr eaLnBrk="1" hangingPunct="1">
              <a:defRPr/>
            </a:pPr>
            <a:r>
              <a:rPr lang="en-US" dirty="0" smtClean="0"/>
              <a:t>Assistance to existing accrediting bodies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Formation of new accrediting bodies</a:t>
            </a:r>
          </a:p>
          <a:p>
            <a:pPr lvl="1" eaLnBrk="1" hangingPunct="1">
              <a:defRPr/>
            </a:pPr>
            <a:r>
              <a:rPr lang="en-US" sz="2400" dirty="0" smtClean="0"/>
              <a:t>“follow the volunteers”</a:t>
            </a:r>
          </a:p>
          <a:p>
            <a:pPr lvl="1" eaLnBrk="1" hangingPunct="1">
              <a:defRPr/>
            </a:pPr>
            <a:r>
              <a:rPr lang="en-US" sz="2400" dirty="0" smtClean="0"/>
              <a:t>Address all aspects of 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Where do we operate now? (1)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369300" cy="4457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Ongoing Areas: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China</a:t>
            </a:r>
            <a:r>
              <a:rPr lang="en-US" sz="2400" dirty="0" smtClean="0"/>
              <a:t>: “Working Group on Education in China” with the Ministry of Education and China Association of Science and Technology (CAST)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Peru</a:t>
            </a:r>
            <a:r>
              <a:rPr lang="en-US" sz="2400" dirty="0" smtClean="0"/>
              <a:t>: ICACIT, evaluation visits are happening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Caribbean</a:t>
            </a:r>
            <a:r>
              <a:rPr lang="en-US" sz="2400" dirty="0" smtClean="0"/>
              <a:t>: new accrediting body for programs taught in English (CACET)</a:t>
            </a: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52228" name="Picture 4" descr="china_population_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53000"/>
            <a:ext cx="1676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peru_pop_19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953000"/>
            <a:ext cx="10906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map-carribe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181600"/>
            <a:ext cx="18288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609600"/>
            <a:ext cx="84963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Where do we operate now? (2)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85900"/>
            <a:ext cx="840740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Work in progress areas include: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India</a:t>
            </a:r>
            <a:r>
              <a:rPr lang="en-US" sz="2400" dirty="0" smtClean="0"/>
              <a:t>, in conjunction with the National Accreditation and Assessment Council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Middle East</a:t>
            </a:r>
            <a:r>
              <a:rPr lang="en-US" sz="2400" dirty="0" smtClean="0"/>
              <a:t>, involving 6-7 countries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5-7 countries in </a:t>
            </a:r>
            <a:r>
              <a:rPr lang="en-US" sz="2400" dirty="0" smtClean="0">
                <a:solidFill>
                  <a:srgbClr val="FF0000"/>
                </a:solidFill>
              </a:rPr>
              <a:t>southern/eastern Africa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Computing nomenclature effort in </a:t>
            </a:r>
            <a:r>
              <a:rPr lang="en-US" sz="2400" dirty="0" smtClean="0">
                <a:solidFill>
                  <a:srgbClr val="FF0000"/>
                </a:solidFill>
              </a:rPr>
              <a:t>Region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3693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Where do we operate now? (3)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Future possibilities:</a:t>
            </a:r>
          </a:p>
          <a:p>
            <a:pPr eaLnBrk="1" hangingPunct="1">
              <a:buNone/>
              <a:defRPr/>
            </a:pPr>
            <a:endParaRPr lang="en-US" sz="1000" dirty="0" smtClean="0"/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Thailand</a:t>
            </a:r>
          </a:p>
          <a:p>
            <a:pPr lvl="1" eaLnBrk="1" hangingPunct="1">
              <a:defRPr/>
            </a:pPr>
            <a:endParaRPr lang="en-US" sz="1000" dirty="0" smtClean="0"/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Spain</a:t>
            </a:r>
          </a:p>
          <a:p>
            <a:pPr lvl="1" eaLnBrk="1" hangingPunct="1">
              <a:defRPr/>
            </a:pPr>
            <a:endParaRPr lang="en-US" sz="1000" dirty="0" smtClean="0"/>
          </a:p>
          <a:p>
            <a:pPr lvl="1" eaLnBrk="1" hangingPunct="1">
              <a:defRPr/>
            </a:pPr>
            <a:r>
              <a:rPr lang="en-US" sz="2400" dirty="0" smtClean="0"/>
              <a:t>Advise/support on Region/continent wide accreditation in </a:t>
            </a:r>
            <a:r>
              <a:rPr lang="en-US" sz="2400" dirty="0" smtClean="0">
                <a:solidFill>
                  <a:srgbClr val="FF0000"/>
                </a:solidFill>
              </a:rPr>
              <a:t>Latin America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ARCU-SUR on IEEE Fields of Interest (engineering &amp; technology).</a:t>
            </a:r>
          </a:p>
          <a:p>
            <a:pPr lvl="1" eaLnBrk="1" hangingPunct="1">
              <a:defRPr/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r>
              <a:rPr lang="en-US" sz="2400" dirty="0" smtClean="0">
                <a:ea typeface="ＭＳ Ｐゴシック"/>
                <a:cs typeface="ＭＳ Ｐゴシック"/>
              </a:rPr>
              <a:t>Training session for Peruvian program evaluators, Lima – December 2006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Content Placeholder 4" descr="?attid=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1479" y="1981200"/>
            <a:ext cx="54810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GB" dirty="0" smtClean="0"/>
              <a:t>Background to IEEE Educational Activities Board (EAB)</a:t>
            </a:r>
          </a:p>
          <a:p>
            <a:r>
              <a:rPr lang="en-GB" dirty="0" smtClean="0"/>
              <a:t>University level Activities</a:t>
            </a:r>
          </a:p>
          <a:p>
            <a:r>
              <a:rPr lang="en-GB" dirty="0" smtClean="0"/>
              <a:t>IEEE role in Accreditation of Programs</a:t>
            </a:r>
          </a:p>
          <a:p>
            <a:r>
              <a:rPr lang="en-GB" dirty="0" smtClean="0"/>
              <a:t>Why Program Accreditation</a:t>
            </a:r>
          </a:p>
          <a:p>
            <a:r>
              <a:rPr lang="en-GB" dirty="0" smtClean="0"/>
              <a:t>Proposal for establishing an Accreditation Advisory Board in IEEE Region 9  -sample body components</a:t>
            </a:r>
          </a:p>
          <a:p>
            <a:r>
              <a:rPr lang="en-GB" dirty="0" smtClean="0"/>
              <a:t>Discussion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/>
                <a:cs typeface="ＭＳ Ｐゴシック"/>
              </a:rPr>
              <a:t>Training session for Peruvian program evaluators, Arequipa – December 2007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7125" y="1828800"/>
            <a:ext cx="714974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12958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91440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CACET Program Evaluator Training , May 2010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38200"/>
          </a:xfrm>
        </p:spPr>
        <p:txBody>
          <a:bodyPr/>
          <a:lstStyle/>
          <a:p>
            <a:pPr algn="ctr"/>
            <a:r>
              <a:rPr lang="en-US" dirty="0" smtClean="0"/>
              <a:t>Why Program Accreditation?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pPr lvl="0"/>
            <a:r>
              <a:rPr lang="en-US" sz="2400" dirty="0" smtClean="0"/>
              <a:t>Help </a:t>
            </a:r>
            <a:r>
              <a:rPr lang="en-US" sz="2400" dirty="0" smtClean="0">
                <a:solidFill>
                  <a:srgbClr val="FF0000"/>
                </a:solidFill>
              </a:rPr>
              <a:t>Institutions</a:t>
            </a:r>
            <a:r>
              <a:rPr lang="en-US" sz="2400" dirty="0" smtClean="0"/>
              <a:t>:</a:t>
            </a:r>
          </a:p>
          <a:p>
            <a:pPr lvl="0">
              <a:buNone/>
            </a:pPr>
            <a:r>
              <a:rPr lang="en-US" sz="2400" dirty="0" smtClean="0"/>
              <a:t>	-  assess the quality of their engineering, computing and technology degree programs</a:t>
            </a:r>
          </a:p>
          <a:p>
            <a:pPr lvl="0">
              <a:buNone/>
            </a:pPr>
            <a:r>
              <a:rPr lang="en-US" sz="2400" dirty="0" smtClean="0"/>
              <a:t>	- develop and apply their own strategies for continuous program improvement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Provide opportunities for </a:t>
            </a:r>
            <a:r>
              <a:rPr lang="en-US" sz="2400" dirty="0" smtClean="0">
                <a:solidFill>
                  <a:srgbClr val="FF0000"/>
                </a:solidFill>
              </a:rPr>
              <a:t>Industry</a:t>
            </a:r>
            <a:r>
              <a:rPr lang="en-US" sz="2400" dirty="0" smtClean="0"/>
              <a:t> to:</a:t>
            </a:r>
          </a:p>
          <a:p>
            <a:pPr lvl="0">
              <a:buNone/>
            </a:pPr>
            <a:r>
              <a:rPr lang="en-US" sz="2400" dirty="0" smtClean="0"/>
              <a:t>	-  reflect their particular needs and expectations for the knowledge and skills of new graduates</a:t>
            </a:r>
          </a:p>
          <a:p>
            <a:pPr lvl="0">
              <a:buNone/>
            </a:pPr>
            <a:r>
              <a:rPr lang="en-US" sz="2400" dirty="0" smtClean="0"/>
              <a:t>	-  participate in the formation and application of accreditation criteria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38200"/>
          </a:xfrm>
        </p:spPr>
        <p:txBody>
          <a:bodyPr/>
          <a:lstStyle/>
          <a:p>
            <a:pPr algn="ctr"/>
            <a:r>
              <a:rPr lang="en-US" dirty="0" smtClean="0"/>
              <a:t>Why Program Accreditation?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pPr lvl="0"/>
            <a:r>
              <a:rPr lang="en-US" sz="2400" dirty="0" smtClean="0"/>
              <a:t>Allow </a:t>
            </a:r>
            <a:r>
              <a:rPr lang="en-US" sz="2400" dirty="0" smtClean="0">
                <a:solidFill>
                  <a:srgbClr val="FF0000"/>
                </a:solidFill>
              </a:rPr>
              <a:t>Nations</a:t>
            </a:r>
            <a:r>
              <a:rPr lang="en-US" sz="2400" dirty="0" smtClean="0"/>
              <a:t> to seek membership in various global accords that support the mutual recognition of degree programs in engineering, computing and technology</a:t>
            </a:r>
          </a:p>
          <a:p>
            <a:pPr lvl="0">
              <a:buNone/>
            </a:pPr>
            <a:endParaRPr lang="en-US" sz="1000" dirty="0" smtClean="0"/>
          </a:p>
          <a:p>
            <a:pPr lvl="0"/>
            <a:r>
              <a:rPr lang="en-US" sz="2400" dirty="0" smtClean="0"/>
              <a:t>Enable cross-national academic program alliances and </a:t>
            </a:r>
            <a:r>
              <a:rPr lang="en-US" sz="2400" dirty="0" smtClean="0">
                <a:solidFill>
                  <a:srgbClr val="FF0000"/>
                </a:solidFill>
              </a:rPr>
              <a:t>partnerships</a:t>
            </a:r>
          </a:p>
          <a:p>
            <a:pPr lvl="0">
              <a:buNone/>
            </a:pPr>
            <a:endParaRPr lang="en-US" sz="1000" dirty="0" smtClean="0"/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individual student </a:t>
            </a:r>
            <a:r>
              <a:rPr lang="en-US" sz="2400" dirty="0" smtClean="0"/>
              <a:t>-Ease of admission to Masters Degree Program when coming from an Accredited undergraduate program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38200"/>
          </a:xfrm>
        </p:spPr>
        <p:txBody>
          <a:bodyPr/>
          <a:lstStyle/>
          <a:p>
            <a:pPr algn="ctr"/>
            <a:r>
              <a:rPr lang="en-US" dirty="0" smtClean="0"/>
              <a:t>Why Program Accreditation?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495800"/>
          </a:xfrm>
        </p:spPr>
        <p:txBody>
          <a:bodyPr/>
          <a:lstStyle/>
          <a:p>
            <a:pPr lvl="0"/>
            <a:r>
              <a:rPr lang="en-US" sz="2400" dirty="0" smtClean="0"/>
              <a:t>Facilitating the </a:t>
            </a:r>
            <a:r>
              <a:rPr lang="en-US" sz="2400" dirty="0" smtClean="0">
                <a:solidFill>
                  <a:srgbClr val="FF0000"/>
                </a:solidFill>
              </a:rPr>
              <a:t>movement</a:t>
            </a:r>
            <a:r>
              <a:rPr lang="en-US" sz="2400" dirty="0" smtClean="0"/>
              <a:t> of faculty, students and ideas more easily among institutions and across national boundaries</a:t>
            </a:r>
          </a:p>
          <a:p>
            <a:pPr lvl="0">
              <a:buNone/>
            </a:pPr>
            <a:endParaRPr lang="en-US" sz="1000" dirty="0" smtClean="0"/>
          </a:p>
          <a:p>
            <a:pPr lvl="0"/>
            <a:r>
              <a:rPr lang="en-US" sz="2400" dirty="0" smtClean="0"/>
              <a:t>Providing </a:t>
            </a:r>
            <a:r>
              <a:rPr lang="en-US" sz="2400" dirty="0" smtClean="0">
                <a:solidFill>
                  <a:srgbClr val="FF0000"/>
                </a:solidFill>
              </a:rPr>
              <a:t>assurance</a:t>
            </a:r>
            <a:r>
              <a:rPr lang="en-US" sz="2400" dirty="0" smtClean="0"/>
              <a:t> to:</a:t>
            </a:r>
          </a:p>
          <a:p>
            <a:pPr lvl="0">
              <a:buNone/>
            </a:pPr>
            <a:r>
              <a:rPr lang="en-US" sz="2400" dirty="0" smtClean="0"/>
              <a:t>	-  prospective students and parents that a degree program has met threshold quality standards </a:t>
            </a:r>
            <a:r>
              <a:rPr lang="en-US" sz="2400" dirty="0" smtClean="0">
                <a:solidFill>
                  <a:srgbClr val="002060"/>
                </a:solidFill>
              </a:rPr>
              <a:t>for curriculum content, admission and degree requirements, and institutional stability</a:t>
            </a:r>
          </a:p>
          <a:p>
            <a:pPr lvl="0">
              <a:buNone/>
            </a:pPr>
            <a:endParaRPr lang="en-US" sz="800" dirty="0" smtClean="0"/>
          </a:p>
          <a:p>
            <a:pPr lvl="0">
              <a:buNone/>
            </a:pPr>
            <a:r>
              <a:rPr lang="en-US" sz="2400" dirty="0" smtClean="0"/>
              <a:t>	- prospective faculty that a program has adequate financial and intellectual resources to support its stated mission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38200"/>
          </a:xfrm>
        </p:spPr>
        <p:txBody>
          <a:bodyPr/>
          <a:lstStyle/>
          <a:p>
            <a:pPr algn="ctr"/>
            <a:r>
              <a:rPr lang="en-US" dirty="0" smtClean="0"/>
              <a:t>Why Program Accreditation?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495800"/>
          </a:xfrm>
        </p:spPr>
        <p:txBody>
          <a:bodyPr/>
          <a:lstStyle/>
          <a:p>
            <a:pPr lvl="0"/>
            <a:r>
              <a:rPr lang="en-US" sz="2400" dirty="0" smtClean="0"/>
              <a:t>Facilitate the </a:t>
            </a:r>
            <a:r>
              <a:rPr lang="en-US" sz="2400" dirty="0" smtClean="0">
                <a:solidFill>
                  <a:srgbClr val="FF0000"/>
                </a:solidFill>
              </a:rPr>
              <a:t>evaluation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transfer</a:t>
            </a:r>
            <a:r>
              <a:rPr lang="en-US" sz="2400" dirty="0" smtClean="0"/>
              <a:t> of course credits and other academic credentials across geographic boundaries</a:t>
            </a:r>
          </a:p>
          <a:p>
            <a:pPr lvl="0">
              <a:buNone/>
            </a:pPr>
            <a:endParaRPr lang="en-US" sz="1000" dirty="0" smtClean="0"/>
          </a:p>
          <a:p>
            <a:pPr lvl="0"/>
            <a:r>
              <a:rPr lang="en-US" sz="2400" dirty="0" smtClean="0"/>
              <a:t>Assuring employers, graduate admissions officers and some licensing bodies in other nations about the </a:t>
            </a:r>
            <a:r>
              <a:rPr lang="en-US" sz="2400" dirty="0" smtClean="0">
                <a:solidFill>
                  <a:srgbClr val="FF0000"/>
                </a:solidFill>
              </a:rPr>
              <a:t>integrity</a:t>
            </a:r>
            <a:r>
              <a:rPr lang="en-US" sz="2400" dirty="0" smtClean="0"/>
              <a:t> of degrees awarded by an accredited institution in the “home” country</a:t>
            </a:r>
          </a:p>
          <a:p>
            <a:pPr lvl="0">
              <a:buNone/>
            </a:pPr>
            <a:endParaRPr lang="en-US" sz="1000" dirty="0" smtClean="0"/>
          </a:p>
          <a:p>
            <a:pPr lvl="0"/>
            <a:r>
              <a:rPr lang="en-US" sz="2400" dirty="0" smtClean="0"/>
              <a:t>Creating a culture of </a:t>
            </a:r>
            <a:r>
              <a:rPr lang="en-US" sz="2400" dirty="0" smtClean="0">
                <a:solidFill>
                  <a:srgbClr val="FF0000"/>
                </a:solidFill>
              </a:rPr>
              <a:t>continuous improvement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Accreditation Advisory Board and Supporting Organisations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 	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073" name="il_fi" descr="http://www.darrenbyrne.com/gallery/albums/userpics/10001/Umbre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5715000" cy="3429000"/>
          </a:xfrm>
          <a:prstGeom prst="rect">
            <a:avLst/>
          </a:prstGeom>
          <a:noFill/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133600" y="3962400"/>
            <a:ext cx="933450" cy="5207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Country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200400" y="4572000"/>
            <a:ext cx="763588" cy="5207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Org.3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334000" y="3886200"/>
            <a:ext cx="1019175" cy="5207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Country 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572000" y="4648200"/>
            <a:ext cx="763588" cy="5207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Org 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581400" y="2667000"/>
            <a:ext cx="1371600" cy="542925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Advisory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Board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AutoShape 6"/>
          <p:cNvSpPr>
            <a:spLocks noChangeShapeType="1"/>
          </p:cNvSpPr>
          <p:nvPr/>
        </p:nvSpPr>
        <p:spPr bwMode="auto">
          <a:xfrm>
            <a:off x="2590800" y="3657600"/>
            <a:ext cx="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AutoShape 8"/>
          <p:cNvSpPr>
            <a:spLocks noChangeShapeType="1"/>
          </p:cNvSpPr>
          <p:nvPr/>
        </p:nvSpPr>
        <p:spPr bwMode="auto">
          <a:xfrm>
            <a:off x="5715000" y="3581400"/>
            <a:ext cx="0" cy="2778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AutoShape 9"/>
          <p:cNvSpPr>
            <a:spLocks noChangeShapeType="1"/>
          </p:cNvSpPr>
          <p:nvPr/>
        </p:nvSpPr>
        <p:spPr bwMode="auto">
          <a:xfrm>
            <a:off x="3581400" y="3505200"/>
            <a:ext cx="0" cy="1049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AutoShape 10"/>
          <p:cNvSpPr>
            <a:spLocks noChangeShapeType="1"/>
          </p:cNvSpPr>
          <p:nvPr/>
        </p:nvSpPr>
        <p:spPr bwMode="auto">
          <a:xfrm>
            <a:off x="4953000" y="3505200"/>
            <a:ext cx="0" cy="1143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19200"/>
          </a:xfrm>
        </p:spPr>
        <p:txBody>
          <a:bodyPr/>
          <a:lstStyle/>
          <a:p>
            <a:pPr algn="ctr"/>
            <a:r>
              <a:rPr lang="en-US" dirty="0" smtClean="0"/>
              <a:t>Why an Accrediting Advisory Board </a:t>
            </a:r>
            <a:br>
              <a:rPr lang="en-US" dirty="0" smtClean="0"/>
            </a:br>
            <a:r>
              <a:rPr lang="en-US" dirty="0" smtClean="0"/>
              <a:t>for Latin America?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953000"/>
          </a:xfrm>
        </p:spPr>
        <p:txBody>
          <a:bodyPr/>
          <a:lstStyle/>
          <a:p>
            <a:pPr lvl="0"/>
            <a:r>
              <a:rPr lang="en-US" sz="2400" dirty="0" smtClean="0"/>
              <a:t>Providing various forms of support to entities and individuals in a single country or a small group of countries that wish to create an accrediting body, to include:</a:t>
            </a:r>
          </a:p>
          <a:p>
            <a:pPr lvl="0">
              <a:buNone/>
            </a:pPr>
            <a:r>
              <a:rPr lang="en-US" sz="2200" dirty="0" smtClean="0"/>
              <a:t>  </a:t>
            </a:r>
          </a:p>
          <a:p>
            <a:pPr lvl="1"/>
            <a:r>
              <a:rPr lang="en-US" sz="2200" dirty="0" smtClean="0"/>
              <a:t>informing key constituents about the meaning and significance of program accreditation </a:t>
            </a:r>
          </a:p>
          <a:p>
            <a:pPr lvl="1"/>
            <a:r>
              <a:rPr lang="en-US" sz="2200" dirty="0" smtClean="0"/>
              <a:t>facilitating meetings of academic, business and/or government organizations with a shared interest in accreditation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19200"/>
          </a:xfrm>
        </p:spPr>
        <p:txBody>
          <a:bodyPr/>
          <a:lstStyle/>
          <a:p>
            <a:pPr algn="ctr"/>
            <a:r>
              <a:rPr lang="en-US" dirty="0" smtClean="0"/>
              <a:t>Why an Accrediting Advisory Board </a:t>
            </a:r>
            <a:br>
              <a:rPr lang="en-US" dirty="0" smtClean="0"/>
            </a:br>
            <a:r>
              <a:rPr lang="en-US" dirty="0" smtClean="0"/>
              <a:t>for Latin America?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953000"/>
          </a:xfrm>
        </p:spPr>
        <p:txBody>
          <a:bodyPr/>
          <a:lstStyle/>
          <a:p>
            <a:pPr lvl="1"/>
            <a:r>
              <a:rPr lang="en-US" sz="2400" dirty="0" smtClean="0"/>
              <a:t>assisting in the </a:t>
            </a:r>
            <a:r>
              <a:rPr lang="en-US" sz="2400" dirty="0" smtClean="0">
                <a:solidFill>
                  <a:srgbClr val="FF0000"/>
                </a:solidFill>
              </a:rPr>
              <a:t>design </a:t>
            </a:r>
            <a:r>
              <a:rPr lang="en-US" sz="2400" dirty="0" smtClean="0"/>
              <a:t>of accreditation criteria and procedures  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400" dirty="0" smtClean="0"/>
              <a:t>helping develop </a:t>
            </a:r>
            <a:r>
              <a:rPr lang="en-US" sz="2400" dirty="0" smtClean="0">
                <a:solidFill>
                  <a:srgbClr val="FF0000"/>
                </a:solidFill>
              </a:rPr>
              <a:t>processes</a:t>
            </a:r>
            <a:r>
              <a:rPr lang="en-US" sz="2400" dirty="0" smtClean="0"/>
              <a:t> to identify and train volunteers to serve as evaluators on campus visit teams and on accreditation policy committees </a:t>
            </a:r>
          </a:p>
          <a:p>
            <a:pPr lvl="1">
              <a:buNone/>
            </a:pPr>
            <a:endParaRPr lang="en-US" sz="1000" dirty="0" smtClean="0"/>
          </a:p>
          <a:p>
            <a:pPr lvl="1"/>
            <a:r>
              <a:rPr lang="en-US" sz="2400" dirty="0" smtClean="0"/>
              <a:t>helping develop organizational </a:t>
            </a:r>
            <a:r>
              <a:rPr lang="en-US" sz="2400" dirty="0" smtClean="0">
                <a:solidFill>
                  <a:srgbClr val="FF0000"/>
                </a:solidFill>
              </a:rPr>
              <a:t>governance</a:t>
            </a:r>
            <a:r>
              <a:rPr lang="en-US" sz="2400" dirty="0" smtClean="0"/>
              <a:t> structures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400" dirty="0" smtClean="0"/>
              <a:t>helping to develop their own </a:t>
            </a:r>
            <a:r>
              <a:rPr lang="en-US" sz="2400" dirty="0" smtClean="0">
                <a:solidFill>
                  <a:srgbClr val="FF0000"/>
                </a:solidFill>
              </a:rPr>
              <a:t>evaluators</a:t>
            </a:r>
            <a:r>
              <a:rPr lang="en-US" sz="2400" dirty="0" smtClean="0"/>
              <a:t> and/or interchange evaluators with other countries</a:t>
            </a:r>
            <a:endParaRPr lang="es-PE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19200"/>
          </a:xfrm>
        </p:spPr>
        <p:txBody>
          <a:bodyPr/>
          <a:lstStyle/>
          <a:p>
            <a:pPr algn="ctr"/>
            <a:r>
              <a:rPr lang="en-US" dirty="0" smtClean="0"/>
              <a:t>Why an Accrediting Advisory Board </a:t>
            </a:r>
            <a:br>
              <a:rPr lang="en-US" dirty="0" smtClean="0"/>
            </a:br>
            <a:r>
              <a:rPr lang="en-US" dirty="0" smtClean="0"/>
              <a:t>for Latin America?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95800"/>
          </a:xfrm>
        </p:spPr>
        <p:txBody>
          <a:bodyPr/>
          <a:lstStyle/>
          <a:p>
            <a:pPr lvl="0"/>
            <a:r>
              <a:rPr lang="en-US" sz="2200" dirty="0" smtClean="0"/>
              <a:t>Providing support, as needed, to existing independent accrediting agencies</a:t>
            </a:r>
          </a:p>
          <a:p>
            <a:pPr lvl="0"/>
            <a:r>
              <a:rPr lang="en-US" sz="2200" dirty="0" smtClean="0"/>
              <a:t>Sponsoring and/or facilitating region-wide dialog and cooperative activities on accreditation, to include: </a:t>
            </a:r>
          </a:p>
          <a:p>
            <a:pPr lvl="0"/>
            <a:endParaRPr lang="en-US" sz="1000" dirty="0" smtClean="0"/>
          </a:p>
          <a:p>
            <a:pPr lvl="1"/>
            <a:r>
              <a:rPr lang="en-US" sz="2000" dirty="0" smtClean="0"/>
              <a:t>Organizing efforts to create mutual recognition agreements among member organizations, </a:t>
            </a:r>
          </a:p>
          <a:p>
            <a:pPr lvl="1"/>
            <a:r>
              <a:rPr lang="en-US" sz="2000" dirty="0" smtClean="0"/>
              <a:t>helping to find program evaluators from outside one nation when conflict of interest requirements cannot be resolved within a country.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/>
                <a:cs typeface="ＭＳ Ｐゴシック"/>
              </a:rPr>
              <a:t>IEEE’s Organizational Chart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1519238"/>
            <a:ext cx="2514600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IEEE Members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446338"/>
            <a:ext cx="2514600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IEEE Board of Directors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2438400"/>
            <a:ext cx="2514600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IEEE Assembly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934200" y="2362200"/>
            <a:ext cx="152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Chaired by the President and CEO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Publication Services and Products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3886200"/>
            <a:ext cx="1752600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Technical Activities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905250"/>
            <a:ext cx="2362200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Member and Geographical Activities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334000"/>
            <a:ext cx="2286000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Standards Association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0100" y="4902200"/>
            <a:ext cx="1752600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IEEE USA</a:t>
            </a:r>
          </a:p>
        </p:txBody>
      </p:sp>
      <p:cxnSp>
        <p:nvCxnSpPr>
          <p:cNvPr id="14" name="Straight Connector 17"/>
          <p:cNvCxnSpPr>
            <a:cxnSpLocks noChangeShapeType="1"/>
          </p:cNvCxnSpPr>
          <p:nvPr/>
        </p:nvCxnSpPr>
        <p:spPr bwMode="auto">
          <a:xfrm>
            <a:off x="228600" y="3657600"/>
            <a:ext cx="8534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2590800" y="4953000"/>
            <a:ext cx="1752600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Technical Societies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600" y="5257800"/>
            <a:ext cx="1828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Regions &amp; Local </a:t>
            </a:r>
            <a:r>
              <a:rPr lang="en-US" dirty="0"/>
              <a:t>Sections</a:t>
            </a:r>
          </a:p>
        </p:txBody>
      </p:sp>
      <p:cxnSp>
        <p:nvCxnSpPr>
          <p:cNvPr id="17" name="Straight Arrow Connector 16"/>
          <p:cNvCxnSpPr>
            <a:stCxn id="10" idx="2"/>
            <a:endCxn id="15" idx="0"/>
          </p:cNvCxnSpPr>
          <p:nvPr/>
        </p:nvCxnSpPr>
        <p:spPr bwMode="auto">
          <a:xfrm rot="5400000">
            <a:off x="3350419" y="4834731"/>
            <a:ext cx="2349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6" idx="0"/>
          </p:cNvCxnSpPr>
          <p:nvPr/>
        </p:nvCxnSpPr>
        <p:spPr bwMode="auto">
          <a:xfrm rot="5400000">
            <a:off x="5657850" y="5162550"/>
            <a:ext cx="152400" cy="381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7" idx="0"/>
          </p:cNvCxnSpPr>
          <p:nvPr/>
        </p:nvCxnSpPr>
        <p:spPr bwMode="auto">
          <a:xfrm rot="16200000" flipH="1">
            <a:off x="4495800" y="1562100"/>
            <a:ext cx="457200" cy="1295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6" idx="0"/>
          </p:cNvCxnSpPr>
          <p:nvPr/>
        </p:nvCxnSpPr>
        <p:spPr bwMode="auto">
          <a:xfrm rot="5400000">
            <a:off x="2967831" y="1337469"/>
            <a:ext cx="465138" cy="1752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2209800" y="3276600"/>
            <a:ext cx="1789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IEEE Major Boards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1943894" y="3466306"/>
            <a:ext cx="381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3" name="Picture 5" descr="http://www.catholictelevision.org/images/volunte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143000"/>
            <a:ext cx="14001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ontent Placeholder 23"/>
          <p:cNvSpPr txBox="1">
            <a:spLocks noGrp="1"/>
          </p:cNvSpPr>
          <p:nvPr>
            <p:ph idx="1"/>
          </p:nvPr>
        </p:nvSpPr>
        <p:spPr>
          <a:xfrm>
            <a:off x="7010400" y="3886200"/>
            <a:ext cx="1981200" cy="904863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400" dirty="0"/>
              <a:t>Educational  </a:t>
            </a:r>
            <a:endParaRPr lang="en-US" sz="2400" dirty="0" smtClean="0"/>
          </a:p>
          <a:p>
            <a:pPr>
              <a:buNone/>
              <a:defRPr/>
            </a:pPr>
            <a:r>
              <a:rPr lang="en-US" sz="2400" dirty="0" smtClean="0"/>
              <a:t>Activities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Sample Accrediting Advisory Board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400" dirty="0" smtClean="0"/>
              <a:t>A Board of Directors:</a:t>
            </a:r>
          </a:p>
          <a:p>
            <a:r>
              <a:rPr lang="en-US" sz="2400" dirty="0" smtClean="0"/>
              <a:t>IEEE members and </a:t>
            </a:r>
          </a:p>
          <a:p>
            <a:r>
              <a:rPr lang="en-US" sz="2400" dirty="0" smtClean="0"/>
              <a:t>Representatives of National Accreditation Boards</a:t>
            </a:r>
          </a:p>
          <a:p>
            <a:endParaRPr lang="en-US" sz="1000" dirty="0" smtClean="0"/>
          </a:p>
          <a:p>
            <a:r>
              <a:rPr lang="en-US" sz="2400" dirty="0" smtClean="0"/>
              <a:t>Subcommittees responsible for advice on:</a:t>
            </a:r>
          </a:p>
          <a:p>
            <a:pPr lvl="1"/>
            <a:r>
              <a:rPr lang="en-US" sz="2200" dirty="0" smtClean="0"/>
              <a:t>Creating accreditation criteria </a:t>
            </a:r>
          </a:p>
          <a:p>
            <a:pPr lvl="1"/>
            <a:r>
              <a:rPr lang="en-US" sz="2200" dirty="0" smtClean="0"/>
              <a:t>Program evaluator recruitment and training  </a:t>
            </a:r>
          </a:p>
          <a:p>
            <a:pPr lvl="1"/>
            <a:r>
              <a:rPr lang="en-US" sz="2200" dirty="0" smtClean="0"/>
              <a:t>Finance</a:t>
            </a:r>
          </a:p>
          <a:p>
            <a:pPr lvl="1"/>
            <a:r>
              <a:rPr lang="en-US" sz="2200" dirty="0" smtClean="0"/>
              <a:t>Governance </a:t>
            </a:r>
          </a:p>
          <a:p>
            <a:pPr lvl="1"/>
            <a:r>
              <a:rPr lang="en-US" sz="2200" dirty="0" smtClean="0"/>
              <a:t>Operations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Administrative Staff</a:t>
            </a:r>
          </a:p>
          <a:p>
            <a:pPr lvl="1"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Organizational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O 2"/>
          <p:cNvPicPr>
            <a:picLocks noChangeArrowheads="1"/>
          </p:cNvPicPr>
          <p:nvPr/>
        </p:nvPicPr>
        <p:blipFill>
          <a:blip r:embed="rId2"/>
          <a:srcRect t="-227" b="-182"/>
          <a:stretch>
            <a:fillRect/>
          </a:stretch>
        </p:blipFill>
        <p:spPr bwMode="auto">
          <a:xfrm>
            <a:off x="533400" y="1752600"/>
            <a:ext cx="8077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R9 Committee agrees to work with IEEE EAB to investigate the need, benefits, processes and resources needed to establish an Accreditation Advisory Board for Latin America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7 April 2011</a:t>
            </a:r>
            <a:br>
              <a:rPr lang="en-GB" dirty="0" smtClean="0"/>
            </a:br>
            <a:r>
              <a:rPr lang="en-GB" dirty="0" smtClean="0"/>
              <a:t>16.10-16.40 pm.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TRACK C	Salon A</a:t>
            </a:r>
          </a:p>
          <a:p>
            <a:endParaRPr lang="en-GB" dirty="0" smtClean="0"/>
          </a:p>
          <a:p>
            <a:r>
              <a:rPr lang="en-GB" b="1" dirty="0" smtClean="0"/>
              <a:t>Development of Accreditation Programs in R9 countries.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1219200" y="533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Questions or comments?</a:t>
            </a:r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275A8E-D843-4FD1-B158-12477A45B2FA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pPr algn="ctr"/>
            <a:r>
              <a:rPr lang="en-US" smtClean="0"/>
              <a:t>EAB’s Duties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029200"/>
          </a:xfrm>
        </p:spPr>
        <p:txBody>
          <a:bodyPr/>
          <a:lstStyle/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200" dirty="0" smtClean="0">
                <a:solidFill>
                  <a:srgbClr val="A50021"/>
                </a:solidFill>
              </a:rPr>
              <a:t>Broad planning</a:t>
            </a:r>
            <a:r>
              <a:rPr lang="en-US" sz="2200" dirty="0" smtClean="0"/>
              <a:t> of educational activities of the IEEE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  <a:p>
            <a:pPr>
              <a:lnSpc>
                <a:spcPct val="80000"/>
              </a:lnSpc>
              <a:defRPr/>
            </a:pPr>
            <a:r>
              <a:rPr lang="en-US" sz="2200" dirty="0" smtClean="0"/>
              <a:t>Development and delivery of </a:t>
            </a:r>
            <a:r>
              <a:rPr lang="en-US" sz="2200" dirty="0" smtClean="0">
                <a:solidFill>
                  <a:srgbClr val="A50021"/>
                </a:solidFill>
              </a:rPr>
              <a:t>continuing education products and activities 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dirty="0" smtClean="0"/>
              <a:t>Development of guidelines for IEEE </a:t>
            </a:r>
            <a:r>
              <a:rPr lang="en-US" sz="2200" dirty="0" smtClean="0">
                <a:solidFill>
                  <a:srgbClr val="A50021"/>
                </a:solidFill>
              </a:rPr>
              <a:t>representatives to accreditation bodies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dirty="0" smtClean="0"/>
              <a:t>Monitoring of </a:t>
            </a:r>
            <a:r>
              <a:rPr lang="en-US" sz="2200" dirty="0" smtClean="0">
                <a:solidFill>
                  <a:srgbClr val="A50021"/>
                </a:solidFill>
              </a:rPr>
              <a:t>accreditation activities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dirty="0" smtClean="0"/>
              <a:t>Coordination of </a:t>
            </a:r>
            <a:r>
              <a:rPr lang="en-US" sz="2200" dirty="0" smtClean="0">
                <a:solidFill>
                  <a:srgbClr val="A50021"/>
                </a:solidFill>
              </a:rPr>
              <a:t>pre-university education programs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  <a:p>
            <a:pPr>
              <a:lnSpc>
                <a:spcPct val="80000"/>
              </a:lnSpc>
              <a:defRPr/>
            </a:pPr>
            <a:r>
              <a:rPr lang="en-US" sz="2200" dirty="0" smtClean="0"/>
              <a:t>Development and delivery of </a:t>
            </a:r>
            <a:r>
              <a:rPr lang="en-US" sz="2200" dirty="0" smtClean="0">
                <a:solidFill>
                  <a:srgbClr val="C00000"/>
                </a:solidFill>
              </a:rPr>
              <a:t>university education programs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dirty="0" smtClean="0">
                <a:solidFill>
                  <a:srgbClr val="A50021"/>
                </a:solidFill>
              </a:rPr>
              <a:t>Representation of the IEEE</a:t>
            </a:r>
            <a:r>
              <a:rPr lang="en-US" sz="2200" dirty="0" smtClean="0"/>
              <a:t> in matters regarding engineering education</a:t>
            </a:r>
            <a:r>
              <a:rPr lang="en-US" sz="2000" dirty="0" smtClean="0"/>
              <a:t> 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6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787470-ED9A-4CCF-ABBA-DDA31C3B1F9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EAB’s Guiding Principles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00600"/>
          </a:xfrm>
        </p:spPr>
        <p:txBody>
          <a:bodyPr/>
          <a:lstStyle/>
          <a:p>
            <a:r>
              <a:rPr lang="en-US" sz="2400" smtClean="0"/>
              <a:t>IEEE is obligated to provide its members, and others concerned with IEEE’s technical fields of interest, with high quality educational opportunities</a:t>
            </a:r>
          </a:p>
          <a:p>
            <a:endParaRPr lang="en-US" sz="2400" smtClean="0"/>
          </a:p>
          <a:p>
            <a:r>
              <a:rPr lang="en-US" sz="2400" smtClean="0"/>
              <a:t>IEEE needs to educate and foster a dialog with the public on technological and engineering questions, </a:t>
            </a:r>
            <a:r>
              <a:rPr lang="en-US" sz="2400" u="sng" smtClean="0"/>
              <a:t>with an emphasis on young people who may consider engineering as a career path 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88DFB7-0C72-4646-9AD5-79E3BBA728C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609600"/>
            <a:ext cx="4356100" cy="1143000"/>
          </a:xfrm>
        </p:spPr>
        <p:txBody>
          <a:bodyPr/>
          <a:lstStyle/>
          <a:p>
            <a:r>
              <a:rPr lang="en-US" dirty="0" smtClean="0"/>
              <a:t>EAB Principal Activities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sz="2800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077200" cy="4495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Pre-University Education</a:t>
            </a:r>
          </a:p>
          <a:p>
            <a:pPr lvl="1">
              <a:defRPr/>
            </a:pPr>
            <a:r>
              <a:rPr lang="en-US" sz="2000" dirty="0" smtClean="0"/>
              <a:t>TryEngineering.org</a:t>
            </a:r>
          </a:p>
          <a:p>
            <a:pPr lvl="1">
              <a:defRPr/>
            </a:pPr>
            <a:r>
              <a:rPr lang="en-US" sz="2000" dirty="0" smtClean="0"/>
              <a:t>Teacher In-Service Program</a:t>
            </a:r>
          </a:p>
          <a:p>
            <a:pPr lvl="1">
              <a:defRPr/>
            </a:pPr>
            <a:r>
              <a:rPr lang="en-US" sz="2000" dirty="0" smtClean="0"/>
              <a:t>Engineering Projects in Community Service (EPICS)</a:t>
            </a:r>
          </a:p>
          <a:p>
            <a:pPr lvl="1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b="1" dirty="0" smtClean="0"/>
              <a:t>University Education </a:t>
            </a:r>
          </a:p>
          <a:p>
            <a:pPr lvl="1">
              <a:defRPr/>
            </a:pPr>
            <a:r>
              <a:rPr lang="en-US" sz="2000" dirty="0" smtClean="0"/>
              <a:t>Accreditation (US and </a:t>
            </a:r>
            <a:r>
              <a:rPr lang="en-US" sz="2000" dirty="0" smtClean="0">
                <a:solidFill>
                  <a:srgbClr val="FF0000"/>
                </a:solidFill>
              </a:rPr>
              <a:t>non-US</a:t>
            </a:r>
            <a:r>
              <a:rPr lang="en-US" sz="2000" dirty="0" smtClean="0"/>
              <a:t>)</a:t>
            </a:r>
          </a:p>
          <a:p>
            <a:pPr lvl="1">
              <a:defRPr/>
            </a:pPr>
            <a:r>
              <a:rPr lang="en-US" sz="2000" dirty="0" smtClean="0"/>
              <a:t>Technical English Program (on-site training workshops for volunteers)</a:t>
            </a:r>
          </a:p>
          <a:p>
            <a:pPr lvl="1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b="1" dirty="0" smtClean="0"/>
              <a:t>IEEE HKN</a:t>
            </a:r>
          </a:p>
          <a:p>
            <a:pPr>
              <a:defRPr/>
            </a:pPr>
            <a:endParaRPr lang="en-US" sz="2400" dirty="0" smtClean="0"/>
          </a:p>
          <a:p>
            <a:pPr>
              <a:buFont typeface="Monotype Sorts"/>
              <a:buNone/>
              <a:defRPr/>
            </a:pPr>
            <a:r>
              <a:rPr lang="en-US" dirty="0" smtClean="0"/>
              <a:t>		</a:t>
            </a:r>
          </a:p>
          <a:p>
            <a:pPr>
              <a:buFont typeface="Wingdings" pitchFamily="2" charset="2"/>
              <a:buChar char="•"/>
              <a:defRPr/>
            </a:pPr>
            <a:endParaRPr lang="en-US" dirty="0" smtClean="0"/>
          </a:p>
          <a:p>
            <a:pPr>
              <a:buFont typeface="Wingdings" pitchFamily="2" charset="2"/>
              <a:buChar char="•"/>
              <a:defRPr/>
            </a:pPr>
            <a:endParaRPr lang="en-US" dirty="0" smtClean="0"/>
          </a:p>
        </p:txBody>
      </p:sp>
      <p:pic>
        <p:nvPicPr>
          <p:cNvPr id="19460" name="Picture 26" descr="TryenginDraft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04800"/>
            <a:ext cx="3200400" cy="238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F72365-CA26-487C-8166-C77906F5A1D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EAB Principal Activities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79413" y="2057400"/>
            <a:ext cx="7789862" cy="42672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Women In Engineering</a:t>
            </a:r>
          </a:p>
          <a:p>
            <a:pPr lvl="1">
              <a:defRPr/>
            </a:pPr>
            <a:r>
              <a:rPr lang="en-US" sz="2000" dirty="0" smtClean="0"/>
              <a:t>WIE Magazine (August &amp; Dec issues)  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Standards Education</a:t>
            </a:r>
          </a:p>
          <a:p>
            <a:pPr lvl="1">
              <a:defRPr/>
            </a:pPr>
            <a:r>
              <a:rPr lang="en-US" sz="2000" dirty="0" smtClean="0"/>
              <a:t>IEEE Position Paper on Standards in the Curriculum</a:t>
            </a:r>
          </a:p>
          <a:p>
            <a:pPr lvl="1">
              <a:defRPr/>
            </a:pPr>
            <a:r>
              <a:rPr lang="en-US" sz="2000" dirty="0" smtClean="0"/>
              <a:t>To expand and promote an on-line presence focused on education about standards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0484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13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P:\TECHNICAL ENGLISH PROGRAM\TEP Workshop Photos Dec2008\TEP December2008 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1950" y="1295399"/>
            <a:ext cx="22860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CBE863-F5EA-4C44-9E56-76C812F62D0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496300" cy="1143000"/>
          </a:xfrm>
        </p:spPr>
        <p:txBody>
          <a:bodyPr/>
          <a:lstStyle/>
          <a:p>
            <a:r>
              <a:rPr lang="en-US" smtClean="0"/>
              <a:t>		EAB Principal Activities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36550" y="1752600"/>
            <a:ext cx="8039100" cy="45720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Continuing Education</a:t>
            </a:r>
          </a:p>
          <a:p>
            <a:pPr lvl="1">
              <a:defRPr/>
            </a:pPr>
            <a:r>
              <a:rPr lang="en-US" sz="2400" dirty="0" smtClean="0"/>
              <a:t>IEEE eLearning Library</a:t>
            </a:r>
          </a:p>
          <a:p>
            <a:pPr lvl="1">
              <a:defRPr/>
            </a:pPr>
            <a:r>
              <a:rPr lang="en-US" sz="2400" dirty="0" smtClean="0"/>
              <a:t>Professional Certification</a:t>
            </a:r>
          </a:p>
          <a:p>
            <a:pPr lvl="1">
              <a:defRPr/>
            </a:pPr>
            <a:r>
              <a:rPr lang="en-US" sz="2400" dirty="0" smtClean="0"/>
              <a:t>English for Technical Professionals (on-line)</a:t>
            </a:r>
          </a:p>
          <a:p>
            <a:pPr lvl="1">
              <a:defRPr/>
            </a:pPr>
            <a:r>
              <a:rPr lang="en-US" sz="2400" dirty="0" smtClean="0"/>
              <a:t>Expanding Continuing Education across IEEE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1508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P:\TECHNICAL ENGLISH PROGRAM\TEP Workshop Photos Dec2008\TEP December2008 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0386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34CAEC-7000-4A7A-9030-FD299933209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University Level Activities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>
              <a:solidFill>
                <a:srgbClr val="800000"/>
              </a:solidFill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0" y="0"/>
            <a:ext cx="3048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CorporateWide_PPT_Template-2008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IEEE_CorporateWide_PPT_Template-2008</Template>
  <TotalTime>11084</TotalTime>
  <Words>1134</Words>
  <Application>Microsoft Office PowerPoint</Application>
  <PresentationFormat>On-screen Show (4:3)</PresentationFormat>
  <Paragraphs>260</Paragraphs>
  <Slides>34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IEEE_CorporateWide_PPT_Template-2008</vt:lpstr>
      <vt:lpstr>Accreditation in Latin America</vt:lpstr>
      <vt:lpstr>Contents</vt:lpstr>
      <vt:lpstr>IEEE’s Organizational Chart</vt:lpstr>
      <vt:lpstr>EAB’s Duties</vt:lpstr>
      <vt:lpstr>EAB’s Guiding Principles</vt:lpstr>
      <vt:lpstr>EAB Principal Activities  </vt:lpstr>
      <vt:lpstr>EAB Principal Activities</vt:lpstr>
      <vt:lpstr>  EAB Principal Activities</vt:lpstr>
      <vt:lpstr>University Level Activities</vt:lpstr>
      <vt:lpstr>     University-level Activities</vt:lpstr>
      <vt:lpstr>University Level Activities</vt:lpstr>
      <vt:lpstr>IEEE’s Role in Accreditation (1)</vt:lpstr>
      <vt:lpstr>IEEE’s Role in Accreditation (2)</vt:lpstr>
      <vt:lpstr>EAB’s Recent  Accreditation Projects</vt:lpstr>
      <vt:lpstr>Inventory of Activities</vt:lpstr>
      <vt:lpstr>Where do we operate now? (1)</vt:lpstr>
      <vt:lpstr>Where do we operate now? (2)</vt:lpstr>
      <vt:lpstr>Where do we operate now? (3)</vt:lpstr>
      <vt:lpstr>Training session for Peruvian program evaluators, Lima – December 2006</vt:lpstr>
      <vt:lpstr>Training session for Peruvian program evaluators, Arequipa – December 2007</vt:lpstr>
      <vt:lpstr>Slide 21</vt:lpstr>
      <vt:lpstr>Why Program Accreditation? (1)</vt:lpstr>
      <vt:lpstr>Why Program Accreditation? (2)</vt:lpstr>
      <vt:lpstr>Why Program Accreditation? (3)</vt:lpstr>
      <vt:lpstr>Why Program Accreditation? (4)</vt:lpstr>
      <vt:lpstr>Accreditation Advisory Board and Supporting Organisations</vt:lpstr>
      <vt:lpstr>Why an Accrediting Advisory Board  for Latin America? (1)</vt:lpstr>
      <vt:lpstr>Why an Accrediting Advisory Board  for Latin America? (2)</vt:lpstr>
      <vt:lpstr>Why an Accrediting Advisory Board  for Latin America? (3)</vt:lpstr>
      <vt:lpstr>Sample Accrediting Advisory Board Components</vt:lpstr>
      <vt:lpstr>Sample Organizational Structure</vt:lpstr>
      <vt:lpstr>Our Request</vt:lpstr>
      <vt:lpstr>Thursday 7 April 2011 16.10-16.40 pm.</vt:lpstr>
      <vt:lpstr>Slide 34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Yolanda Paskovich</dc:creator>
  <cp:lastModifiedBy>Prof Tariq S Durrani</cp:lastModifiedBy>
  <cp:revision>367</cp:revision>
  <dcterms:created xsi:type="dcterms:W3CDTF">2008-11-03T21:08:53Z</dcterms:created>
  <dcterms:modified xsi:type="dcterms:W3CDTF">2011-04-07T10:02:30Z</dcterms:modified>
</cp:coreProperties>
</file>