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xlsx" ContentType="application/vnd.openxmlformats-officedocument.spreadsheetml.sheet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8" r:id="rId2"/>
    <p:sldId id="259" r:id="rId3"/>
    <p:sldId id="260" r:id="rId4"/>
    <p:sldId id="261" r:id="rId5"/>
  </p:sldIdLst>
  <p:sldSz cx="9144000" cy="6858000" type="screen4x3"/>
  <p:notesSz cx="6881813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0033CC"/>
    <a:srgbClr val="00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wrap="square" lIns="92446" tIns="46223" rIns="92446" bIns="46223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wrap="square" lIns="92446" tIns="46223" rIns="92446" bIns="46223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05A6C23-0196-482F-A996-9C94499E82C1}" type="datetime1">
              <a:rPr lang="en-US"/>
              <a:pPr>
                <a:defRPr/>
              </a:pPr>
              <a:t>4/6/2011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wrap="square" lIns="92446" tIns="46223" rIns="92446" bIns="46223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wrap="square" lIns="92446" tIns="46223" rIns="92446" bIns="46223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18DCBE4-6FD9-4D98-9BFB-F71C50EAE560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wrap="square" lIns="92446" tIns="46223" rIns="92446" bIns="46223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wrap="square" lIns="92446" tIns="46223" rIns="92446" bIns="46223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6E781CA-921C-495E-A9F8-5D38A1B08000}" type="datetime1">
              <a:rPr lang="en-US"/>
              <a:pPr>
                <a:defRPr/>
              </a:pPr>
              <a:t>4/6/2011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2446" tIns="46223" rIns="92446" bIns="46223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15790"/>
            <a:ext cx="5505450" cy="4183380"/>
          </a:xfrm>
          <a:prstGeom prst="rect">
            <a:avLst/>
          </a:prstGeom>
        </p:spPr>
        <p:txBody>
          <a:bodyPr vert="horz" wrap="square" lIns="92446" tIns="46223" rIns="92446" bIns="46223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wrap="square" lIns="92446" tIns="46223" rIns="92446" bIns="46223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wrap="square" lIns="92446" tIns="46223" rIns="92446" bIns="46223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312EF49D-94A7-43C2-A04C-86766ABE4749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2" charset="-128"/>
        <a:cs typeface="ＭＳ Ｐゴシック" pitchFamily="-112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2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2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2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2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MBblue.gif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7810500" y="6324600"/>
            <a:ext cx="11049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95400" y="822325"/>
            <a:ext cx="7162800" cy="1143000"/>
          </a:xfrm>
        </p:spPr>
        <p:txBody>
          <a:bodyPr/>
          <a:lstStyle>
            <a:lvl1pPr>
              <a:lnSpc>
                <a:spcPct val="900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85863" y="3962400"/>
            <a:ext cx="3919537" cy="1752600"/>
          </a:xfrm>
        </p:spPr>
        <p:txBody>
          <a:bodyPr/>
          <a:lstStyle>
            <a:lvl1pPr marL="0" indent="0">
              <a:lnSpc>
                <a:spcPct val="90000"/>
              </a:lnSpc>
              <a:buFont typeface="Wingdings" pitchFamily="28" charset="2"/>
              <a:buNone/>
              <a:defRPr sz="22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810E51-E98E-41E8-ABB8-45CA45C2E54D}" type="datetime5">
              <a:rPr lang="en-US"/>
              <a:pPr>
                <a:defRPr/>
              </a:pPr>
              <a:t>6-Apr-11</a:t>
            </a:fld>
            <a:endParaRPr lang="en-US"/>
          </a:p>
        </p:txBody>
      </p:sp>
      <p:sp>
        <p:nvSpPr>
          <p:cNvPr id="6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416B82-30F5-4194-A888-F39395A2F49F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E7BDC7-D046-4CD6-BBEF-52DD53A86EF4}" type="datetime5">
              <a:rPr lang="en-US"/>
              <a:pPr>
                <a:defRPr/>
              </a:pPr>
              <a:t>6-Apr-11</a:t>
            </a:fld>
            <a:endParaRPr lang="en-US"/>
          </a:p>
        </p:txBody>
      </p:sp>
      <p:sp>
        <p:nvSpPr>
          <p:cNvPr id="5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FDBAC4-66BE-422B-A5F2-DDBAE8699CD4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11B0E6-23AF-44DB-9A3C-B57DC15ADE57}" type="datetime5">
              <a:rPr lang="en-US"/>
              <a:pPr>
                <a:defRPr/>
              </a:pPr>
              <a:t>6-Apr-11</a:t>
            </a:fld>
            <a:endParaRPr lang="en-US"/>
          </a:p>
        </p:txBody>
      </p:sp>
      <p:sp>
        <p:nvSpPr>
          <p:cNvPr id="5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140C21-FD10-48FF-A64D-BF0814F11CFD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81B211-C226-4156-AFD9-B4B533970879}" type="datetime5">
              <a:rPr lang="en-US"/>
              <a:pPr>
                <a:defRPr/>
              </a:pPr>
              <a:t>6-Apr-11</a:t>
            </a:fld>
            <a:endParaRPr lang="en-US"/>
          </a:p>
        </p:txBody>
      </p:sp>
      <p:sp>
        <p:nvSpPr>
          <p:cNvPr id="5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C9BB62-FE11-4EC3-9B01-9D635EA446A6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  <p:pic>
        <p:nvPicPr>
          <p:cNvPr id="1026" name="Picture 4" descr="1_home_miolo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66136" y="5562600"/>
            <a:ext cx="543464" cy="53340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F26A0A-91FC-4AD8-B0FD-09038A5B115A}" type="datetime5">
              <a:rPr lang="en-US"/>
              <a:pPr>
                <a:defRPr/>
              </a:pPr>
              <a:t>6-Apr-11</a:t>
            </a:fld>
            <a:endParaRPr lang="en-US"/>
          </a:p>
        </p:txBody>
      </p:sp>
      <p:sp>
        <p:nvSpPr>
          <p:cNvPr id="5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9561E4-77C5-49E6-A862-A5833F02DC94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4979DB-8D23-40AF-B9B0-9D20131DBC7C}" type="datetime5">
              <a:rPr lang="en-US"/>
              <a:pPr>
                <a:defRPr/>
              </a:pPr>
              <a:t>6-Apr-11</a:t>
            </a:fld>
            <a:endParaRPr lang="en-US"/>
          </a:p>
        </p:txBody>
      </p:sp>
      <p:sp>
        <p:nvSpPr>
          <p:cNvPr id="5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097EA1-FEBD-48F1-B8E0-25C939BF2322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42B05B-C042-4AAF-A450-F7D4BB388C3E}" type="datetime5">
              <a:rPr lang="en-US"/>
              <a:pPr>
                <a:defRPr/>
              </a:pPr>
              <a:t>6-Apr-11</a:t>
            </a:fld>
            <a:endParaRPr lang="en-US"/>
          </a:p>
        </p:txBody>
      </p:sp>
      <p:sp>
        <p:nvSpPr>
          <p:cNvPr id="6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B5F5E7-9869-476F-89A5-DE7A943E42F1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ADFB4A-55F8-44FD-AEDA-1428D1C2889B}" type="datetime5">
              <a:rPr lang="en-US"/>
              <a:pPr>
                <a:defRPr/>
              </a:pPr>
              <a:t>6-Apr-11</a:t>
            </a:fld>
            <a:endParaRPr lang="en-US"/>
          </a:p>
        </p:txBody>
      </p:sp>
      <p:sp>
        <p:nvSpPr>
          <p:cNvPr id="8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FBA9DC-2283-42D7-8DFD-75D61F6104C1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DA2257-7776-4FAD-B0DE-DDEDD8D1F0C0}" type="datetime5">
              <a:rPr lang="en-US"/>
              <a:pPr>
                <a:defRPr/>
              </a:pPr>
              <a:t>6-Apr-11</a:t>
            </a:fld>
            <a:endParaRPr lang="en-US"/>
          </a:p>
        </p:txBody>
      </p:sp>
      <p:sp>
        <p:nvSpPr>
          <p:cNvPr id="4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0B2229-2263-49F3-A177-8B26705E0F35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C2395D-3443-4F8B-8915-6B4D11AEAA1C}" type="datetime5">
              <a:rPr lang="en-US"/>
              <a:pPr>
                <a:defRPr/>
              </a:pPr>
              <a:t>6-Apr-11</a:t>
            </a:fld>
            <a:endParaRPr lang="en-US"/>
          </a:p>
        </p:txBody>
      </p:sp>
      <p:sp>
        <p:nvSpPr>
          <p:cNvPr id="3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63BD81-CC5A-473D-BA7E-EC1539CCA3B3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27BC6F-3FCD-45D9-810F-F79F02AA166C}" type="datetime5">
              <a:rPr lang="en-US"/>
              <a:pPr>
                <a:defRPr/>
              </a:pPr>
              <a:t>6-Apr-11</a:t>
            </a:fld>
            <a:endParaRPr lang="en-US"/>
          </a:p>
        </p:txBody>
      </p:sp>
      <p:sp>
        <p:nvSpPr>
          <p:cNvPr id="6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89D706-BADD-4432-ACEE-1C13154BA0CB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6" descr="MBblue.gif"/>
          <p:cNvPicPr>
            <a:picLocks noChangeAspect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7810500" y="6096000"/>
            <a:ext cx="11049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1219200" y="6172200"/>
            <a:ext cx="3124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181DA9EC-2A71-495A-8BCE-B02C8C9E2F48}" type="datetime5">
              <a:rPr lang="en-US"/>
              <a:pPr>
                <a:defRPr/>
              </a:pPr>
              <a:t>6-Apr-11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533400" y="6172200"/>
            <a:ext cx="685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50D3FFFE-8157-4A94-AEC9-C0841163A78E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12" r:id="rId1"/>
    <p:sldLayoutId id="2147484101" r:id="rId2"/>
    <p:sldLayoutId id="2147484102" r:id="rId3"/>
    <p:sldLayoutId id="2147484103" r:id="rId4"/>
    <p:sldLayoutId id="2147484104" r:id="rId5"/>
    <p:sldLayoutId id="2147484105" r:id="rId6"/>
    <p:sldLayoutId id="2147484106" r:id="rId7"/>
    <p:sldLayoutId id="2147484107" r:id="rId8"/>
    <p:sldLayoutId id="2147484108" r:id="rId9"/>
    <p:sldLayoutId id="2147484109" r:id="rId10"/>
    <p:sldLayoutId id="2147484110" r:id="rId11"/>
    <p:sldLayoutId id="2147484111" r:id="rId12"/>
  </p:sldLayoutIdLst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ＭＳ Ｐゴシック" pitchFamily="-112" charset="-128"/>
          <a:cs typeface="ＭＳ Ｐゴシック" pitchFamily="-112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itchFamily="-112" charset="0"/>
          <a:ea typeface="ＭＳ Ｐゴシック" pitchFamily="28" charset="-128"/>
          <a:cs typeface="ＭＳ Ｐゴシック" pitchFamily="28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itchFamily="-112" charset="0"/>
          <a:ea typeface="ＭＳ Ｐゴシック" pitchFamily="28" charset="-128"/>
          <a:cs typeface="ＭＳ Ｐゴシック" pitchFamily="28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itchFamily="-112" charset="0"/>
          <a:ea typeface="ＭＳ Ｐゴシック" pitchFamily="28" charset="-128"/>
          <a:cs typeface="ＭＳ Ｐゴシック" pitchFamily="28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itchFamily="-112" charset="0"/>
          <a:ea typeface="ＭＳ Ｐゴシック" pitchFamily="28" charset="-128"/>
          <a:cs typeface="ＭＳ Ｐゴシック" pitchFamily="28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28" charset="0"/>
          <a:ea typeface="ＭＳ Ｐゴシック" pitchFamily="28" charset="-128"/>
          <a:cs typeface="ＭＳ Ｐゴシック" pitchFamily="28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28" charset="0"/>
          <a:ea typeface="ＭＳ Ｐゴシック" pitchFamily="28" charset="-128"/>
          <a:cs typeface="ＭＳ Ｐゴシック" pitchFamily="28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28" charset="0"/>
          <a:ea typeface="ＭＳ Ｐゴシック" pitchFamily="28" charset="-128"/>
          <a:cs typeface="ＭＳ Ｐゴシック" pitchFamily="28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28" charset="0"/>
          <a:ea typeface="ＭＳ Ｐゴシック" pitchFamily="28" charset="-128"/>
          <a:cs typeface="ＭＳ Ｐゴシック" pitchFamily="28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80000"/>
        <a:buFont typeface="Wingdings" pitchFamily="-112" charset="2"/>
        <a:buBlip>
          <a:blip r:embed="rId16"/>
        </a:buBlip>
        <a:defRPr sz="2800">
          <a:solidFill>
            <a:schemeClr val="tx1"/>
          </a:solidFill>
          <a:latin typeface="+mn-lt"/>
          <a:ea typeface="ＭＳ Ｐゴシック" pitchFamily="-112" charset="-128"/>
          <a:cs typeface="ＭＳ Ｐゴシック" pitchFamily="-112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Char char="–"/>
        <a:defRPr sz="2600">
          <a:solidFill>
            <a:schemeClr val="tx1"/>
          </a:solidFill>
          <a:latin typeface="+mn-lt"/>
          <a:ea typeface="ＭＳ Ｐゴシック" pitchFamily="-112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-112" charset="2"/>
        <a:buChar char="§"/>
        <a:defRPr sz="2200">
          <a:solidFill>
            <a:schemeClr val="tx1"/>
          </a:solidFill>
          <a:latin typeface="+mn-lt"/>
          <a:ea typeface="ＭＳ Ｐゴシック" pitchFamily="-112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Char char="–"/>
        <a:defRPr sz="2000">
          <a:solidFill>
            <a:schemeClr val="tx1"/>
          </a:solidFill>
          <a:latin typeface="+mn-lt"/>
          <a:ea typeface="ＭＳ Ｐゴシック" pitchFamily="-112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-112" charset="2"/>
        <a:buChar char="§"/>
        <a:defRPr>
          <a:solidFill>
            <a:schemeClr val="tx1"/>
          </a:solidFill>
          <a:latin typeface="+mn-lt"/>
          <a:ea typeface="ＭＳ Ｐゴシック" pitchFamily="-112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8" charset="2"/>
        <a:buChar char="§"/>
        <a:defRPr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8" charset="2"/>
        <a:buChar char="§"/>
        <a:defRPr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8" charset="2"/>
        <a:buChar char="§"/>
        <a:defRPr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8" charset="2"/>
        <a:buChar char="§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Office_Excel1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Office_Excel2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www.ieee.org/about/initiatives_committee.html" TargetMode="External"/><Relationship Id="rId3" Type="http://schemas.openxmlformats.org/officeDocument/2006/relationships/hyperlink" Target="mailto:t.quiel@ieee.org" TargetMode="External"/><Relationship Id="rId7" Type="http://schemas.openxmlformats.org/officeDocument/2006/relationships/hyperlink" Target="http://www.ieee.org/societies_communities/geo_activities/potentials_editorial_board.html" TargetMode="External"/><Relationship Id="rId2" Type="http://schemas.openxmlformats.org/officeDocument/2006/relationships/hyperlink" Target="mailto:[mailto:e.e.alvarez@ieee.org]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ieee.org/about/volunteers/membership_development/aacomm.html" TargetMode="External"/><Relationship Id="rId5" Type="http://schemas.openxmlformats.org/officeDocument/2006/relationships/hyperlink" Target="http://www.ieee.org/documents/ibsc_overwiew.pdf" TargetMode="External"/><Relationship Id="rId4" Type="http://schemas.openxmlformats.org/officeDocument/2006/relationships/hyperlink" Target="http://www.ieee.org/societies_communities/geo_activities/nominations_and_appointments/mga_board_positions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822325"/>
            <a:ext cx="7772400" cy="1143000"/>
          </a:xfrm>
        </p:spPr>
        <p:txBody>
          <a:bodyPr/>
          <a:lstStyle/>
          <a:p>
            <a:pPr eaLnBrk="1" hangingPunct="1"/>
            <a:r>
              <a:rPr lang="en-US" sz="3600" dirty="0" err="1" smtClean="0"/>
              <a:t>Nominaciones</a:t>
            </a:r>
            <a:r>
              <a:rPr lang="en-US" sz="3600" dirty="0" smtClean="0"/>
              <a:t> y </a:t>
            </a:r>
            <a:r>
              <a:rPr lang="en-US" sz="3600" dirty="0" err="1" smtClean="0"/>
              <a:t>Designaciones</a:t>
            </a:r>
            <a:endParaRPr lang="en-US" sz="2800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962400"/>
            <a:ext cx="6019799" cy="2514600"/>
          </a:xfrm>
        </p:spPr>
        <p:txBody>
          <a:bodyPr/>
          <a:lstStyle/>
          <a:p>
            <a:pPr eaLnBrk="1" hangingPunct="1"/>
            <a:r>
              <a:rPr lang="en-US" dirty="0" smtClean="0"/>
              <a:t>Enrique Alvarez Rodrich</a:t>
            </a:r>
          </a:p>
          <a:p>
            <a:pPr eaLnBrk="1" hangingPunct="1"/>
            <a:r>
              <a:rPr lang="en-US" dirty="0" err="1" smtClean="0"/>
              <a:t>Pasado</a:t>
            </a:r>
            <a:r>
              <a:rPr lang="en-US" dirty="0" smtClean="0"/>
              <a:t> Director</a:t>
            </a:r>
          </a:p>
          <a:p>
            <a:pPr eaLnBrk="1" hangingPunct="1"/>
            <a:r>
              <a:rPr lang="en-US" dirty="0" smtClean="0"/>
              <a:t>e.e.alvarez@ieee.org</a:t>
            </a:r>
            <a:br>
              <a:rPr lang="en-US" dirty="0" smtClean="0"/>
            </a:br>
            <a:endParaRPr lang="en-US" dirty="0" smtClean="0"/>
          </a:p>
          <a:p>
            <a:pPr eaLnBrk="1" hangingPunct="1">
              <a:buFont typeface="Wingdings" pitchFamily="-112" charset="2"/>
              <a:buNone/>
            </a:pPr>
            <a:r>
              <a:rPr lang="en-US" dirty="0" err="1" smtClean="0"/>
              <a:t>Reunión</a:t>
            </a:r>
            <a:r>
              <a:rPr lang="en-US" dirty="0" smtClean="0"/>
              <a:t> Regional del IEEE </a:t>
            </a:r>
            <a:r>
              <a:rPr lang="en-US" dirty="0" err="1" smtClean="0"/>
              <a:t>Región</a:t>
            </a:r>
            <a:r>
              <a:rPr lang="en-US" dirty="0" smtClean="0"/>
              <a:t> 9</a:t>
            </a:r>
          </a:p>
          <a:p>
            <a:pPr eaLnBrk="1" hangingPunct="1">
              <a:buFont typeface="Wingdings" pitchFamily="-112" charset="2"/>
              <a:buNone/>
            </a:pPr>
            <a:r>
              <a:rPr lang="en-US" dirty="0" smtClean="0"/>
              <a:t>Bahía, Salvador, </a:t>
            </a:r>
            <a:r>
              <a:rPr lang="en-US" dirty="0" err="1" smtClean="0"/>
              <a:t>Brasil</a:t>
            </a:r>
            <a:endParaRPr lang="en-US" dirty="0" smtClean="0"/>
          </a:p>
          <a:p>
            <a:pPr eaLnBrk="1" hangingPunct="1">
              <a:buFont typeface="Wingdings" pitchFamily="-112" charset="2"/>
              <a:buNone/>
            </a:pPr>
            <a:r>
              <a:rPr lang="en-US" dirty="0" smtClean="0"/>
              <a:t>7-9 </a:t>
            </a:r>
            <a:r>
              <a:rPr lang="en-US" dirty="0" err="1" smtClean="0"/>
              <a:t>Abril</a:t>
            </a:r>
            <a:r>
              <a:rPr lang="en-US" dirty="0" smtClean="0"/>
              <a:t> 2011</a:t>
            </a:r>
          </a:p>
          <a:p>
            <a:pPr eaLnBrk="1" hangingPunct="1">
              <a:buFont typeface="Wingdings" pitchFamily="-112" charset="2"/>
              <a:buNone/>
            </a:pPr>
            <a:r>
              <a:rPr lang="en-US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609600"/>
          </a:xfrm>
        </p:spPr>
        <p:txBody>
          <a:bodyPr/>
          <a:lstStyle/>
          <a:p>
            <a:r>
              <a:rPr lang="es-PE" sz="2800" dirty="0" smtClean="0"/>
              <a:t>Candidatos a Director Regional Electo</a:t>
            </a:r>
            <a:endParaRPr lang="es-PE" sz="2800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BC9BB62-FE11-4EC3-9B01-9D635EA446A6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graphicFrame>
        <p:nvGraphicFramePr>
          <p:cNvPr id="8" name="7 Objeto"/>
          <p:cNvGraphicFramePr>
            <a:graphicFrameLocks noChangeAspect="1"/>
          </p:cNvGraphicFramePr>
          <p:nvPr/>
        </p:nvGraphicFramePr>
        <p:xfrm>
          <a:off x="685800" y="1752600"/>
          <a:ext cx="8143875" cy="4362450"/>
        </p:xfrm>
        <a:graphic>
          <a:graphicData uri="http://schemas.openxmlformats.org/presentationml/2006/ole">
            <p:oleObj spid="_x0000_s1027" name="Hoja de cálculo" r:id="rId3" imgW="8143824" imgH="4362585" progId="Excel.Shee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609600"/>
          </a:xfrm>
        </p:spPr>
        <p:txBody>
          <a:bodyPr/>
          <a:lstStyle/>
          <a:p>
            <a:r>
              <a:rPr lang="es-PE" sz="2800" dirty="0" smtClean="0"/>
              <a:t>Candidatos a Director Regional Electo</a:t>
            </a:r>
            <a:endParaRPr lang="es-PE" sz="2800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BC9BB62-FE11-4EC3-9B01-9D635EA446A6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graphicFrame>
        <p:nvGraphicFramePr>
          <p:cNvPr id="8" name="7 Objeto"/>
          <p:cNvGraphicFramePr>
            <a:graphicFrameLocks noChangeAspect="1"/>
          </p:cNvGraphicFramePr>
          <p:nvPr/>
        </p:nvGraphicFramePr>
        <p:xfrm>
          <a:off x="685800" y="1752600"/>
          <a:ext cx="8143875" cy="2295525"/>
        </p:xfrm>
        <a:graphic>
          <a:graphicData uri="http://schemas.openxmlformats.org/presentationml/2006/ole">
            <p:oleObj spid="_x0000_s2050" name="Hoja de cálculo" r:id="rId3" imgW="8143824" imgH="2295457" progId="Excel.Shee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609600"/>
          </a:xfrm>
        </p:spPr>
        <p:txBody>
          <a:bodyPr/>
          <a:lstStyle/>
          <a:p>
            <a:r>
              <a:rPr lang="es-PE" sz="2800" dirty="0" smtClean="0"/>
              <a:t>Nominaciones</a:t>
            </a:r>
            <a:endParaRPr lang="es-PE" sz="2800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BC9BB62-FE11-4EC3-9B01-9D635EA446A6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6" name="5 CuadroTexto"/>
          <p:cNvSpPr txBox="1"/>
          <p:nvPr/>
        </p:nvSpPr>
        <p:spPr>
          <a:xfrm>
            <a:off x="609600" y="1447800"/>
            <a:ext cx="70104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b="1" dirty="0" smtClean="0"/>
              <a:t>De:</a:t>
            </a:r>
            <a:r>
              <a:rPr lang="es-ES" sz="1200" dirty="0" smtClean="0"/>
              <a:t> Enrique </a:t>
            </a:r>
            <a:r>
              <a:rPr lang="es-ES" sz="1200" dirty="0" err="1" smtClean="0"/>
              <a:t>Alvarez</a:t>
            </a:r>
            <a:r>
              <a:rPr lang="es-ES" sz="1200" dirty="0" smtClean="0"/>
              <a:t> </a:t>
            </a:r>
            <a:r>
              <a:rPr lang="es-ES" sz="1200" dirty="0" err="1" smtClean="0"/>
              <a:t>Rodrich</a:t>
            </a:r>
            <a:r>
              <a:rPr lang="es-ES" sz="1200" dirty="0" smtClean="0"/>
              <a:t> </a:t>
            </a:r>
            <a:r>
              <a:rPr lang="es-ES" sz="1200" u="sng" dirty="0" smtClean="0">
                <a:hlinkClick r:id="rId2"/>
              </a:rPr>
              <a:t>[mailto:e.e.alvarez@ieee.org]</a:t>
            </a:r>
            <a:r>
              <a:rPr lang="es-ES" sz="1200" dirty="0" smtClean="0"/>
              <a:t> </a:t>
            </a:r>
            <a:br>
              <a:rPr lang="es-ES" sz="1200" dirty="0" smtClean="0"/>
            </a:br>
            <a:r>
              <a:rPr lang="es-ES" sz="1200" b="1" dirty="0" smtClean="0"/>
              <a:t>Enviado el:</a:t>
            </a:r>
            <a:r>
              <a:rPr lang="es-ES" sz="1200" dirty="0" smtClean="0"/>
              <a:t> lunes, 21 de marzo de 2011 01:57 p.m.</a:t>
            </a:r>
            <a:br>
              <a:rPr lang="es-ES" sz="1200" dirty="0" smtClean="0"/>
            </a:br>
            <a:r>
              <a:rPr lang="es-ES" sz="1200" b="1" dirty="0" smtClean="0"/>
              <a:t>Para:</a:t>
            </a:r>
            <a:r>
              <a:rPr lang="es-ES" sz="1200" dirty="0" smtClean="0"/>
              <a:t> 'g.sheedy@ieee.org'</a:t>
            </a:r>
            <a:br>
              <a:rPr lang="es-ES" sz="1200" dirty="0" smtClean="0"/>
            </a:br>
            <a:r>
              <a:rPr lang="es-ES" sz="1200" b="1" dirty="0" smtClean="0"/>
              <a:t>CC:</a:t>
            </a:r>
            <a:r>
              <a:rPr lang="es-ES" sz="1200" dirty="0" smtClean="0"/>
              <a:t> Tania </a:t>
            </a:r>
            <a:r>
              <a:rPr lang="es-ES" sz="1200" dirty="0" err="1" smtClean="0"/>
              <a:t>Quiel</a:t>
            </a:r>
            <a:r>
              <a:rPr lang="es-ES" sz="1200" dirty="0" smtClean="0"/>
              <a:t> (</a:t>
            </a:r>
            <a:r>
              <a:rPr lang="es-ES" sz="1200" u="sng" dirty="0" smtClean="0">
                <a:hlinkClick r:id="rId3"/>
              </a:rPr>
              <a:t>t.quiel@ieee.org</a:t>
            </a:r>
            <a:r>
              <a:rPr lang="es-ES" sz="1200" dirty="0" smtClean="0"/>
              <a:t>)</a:t>
            </a:r>
            <a:br>
              <a:rPr lang="es-ES" sz="1200" dirty="0" smtClean="0"/>
            </a:br>
            <a:r>
              <a:rPr lang="es-ES" sz="1200" b="1" dirty="0" smtClean="0"/>
              <a:t>Asunto:</a:t>
            </a:r>
            <a:r>
              <a:rPr lang="es-ES" sz="1200" dirty="0" smtClean="0"/>
              <a:t> RV: </a:t>
            </a:r>
            <a:r>
              <a:rPr lang="es-ES" sz="1200" dirty="0" err="1" smtClean="0"/>
              <a:t>Call</a:t>
            </a:r>
            <a:r>
              <a:rPr lang="es-ES" sz="1200" dirty="0" smtClean="0"/>
              <a:t> </a:t>
            </a:r>
            <a:r>
              <a:rPr lang="es-ES" sz="1200" dirty="0" err="1" smtClean="0"/>
              <a:t>for</a:t>
            </a:r>
            <a:r>
              <a:rPr lang="es-ES" sz="1200" dirty="0" smtClean="0"/>
              <a:t> </a:t>
            </a:r>
            <a:r>
              <a:rPr lang="es-ES" sz="1200" dirty="0" err="1" smtClean="0"/>
              <a:t>Nominations</a:t>
            </a:r>
            <a:r>
              <a:rPr lang="es-ES" sz="1200" dirty="0" smtClean="0"/>
              <a:t>: 2012 MGA </a:t>
            </a:r>
            <a:r>
              <a:rPr lang="es-ES" sz="1200" dirty="0" err="1" smtClean="0"/>
              <a:t>Board</a:t>
            </a:r>
            <a:r>
              <a:rPr lang="es-ES" sz="1200" dirty="0" smtClean="0"/>
              <a:t> and </a:t>
            </a:r>
            <a:r>
              <a:rPr lang="es-ES" sz="1200" dirty="0" err="1" smtClean="0"/>
              <a:t>Committee</a:t>
            </a:r>
            <a:r>
              <a:rPr lang="es-ES" sz="1200" dirty="0" smtClean="0"/>
              <a:t> </a:t>
            </a:r>
            <a:r>
              <a:rPr lang="es-ES" sz="1200" dirty="0" err="1" smtClean="0"/>
              <a:t>Chair</a:t>
            </a:r>
            <a:r>
              <a:rPr lang="es-ES" sz="1200" dirty="0" smtClean="0"/>
              <a:t> Positions: </a:t>
            </a:r>
            <a:r>
              <a:rPr lang="es-ES" sz="1200" dirty="0" err="1" smtClean="0"/>
              <a:t>Deadline</a:t>
            </a:r>
            <a:r>
              <a:rPr lang="es-ES" sz="1200" dirty="0" smtClean="0"/>
              <a:t> 1 </a:t>
            </a:r>
            <a:r>
              <a:rPr lang="es-ES" sz="1200" dirty="0" err="1" smtClean="0"/>
              <a:t>April</a:t>
            </a:r>
            <a:endParaRPr lang="es-PE" sz="1200" dirty="0" smtClean="0"/>
          </a:p>
          <a:p>
            <a:r>
              <a:rPr lang="es-PE" sz="1200" dirty="0" smtClean="0"/>
              <a:t> </a:t>
            </a:r>
          </a:p>
          <a:p>
            <a:r>
              <a:rPr lang="en-US" sz="1200" dirty="0" smtClean="0"/>
              <a:t>Gail:</a:t>
            </a:r>
            <a:endParaRPr lang="es-PE" sz="1200" dirty="0" smtClean="0"/>
          </a:p>
          <a:p>
            <a:r>
              <a:rPr lang="en-US" sz="1200" dirty="0" smtClean="0"/>
              <a:t>You can consider the following names to ask their willingness to serve in this committees</a:t>
            </a:r>
            <a:endParaRPr lang="es-PE" sz="1200" dirty="0" smtClean="0"/>
          </a:p>
          <a:p>
            <a:r>
              <a:rPr lang="en-US" sz="1200" dirty="0" smtClean="0"/>
              <a:t> </a:t>
            </a:r>
            <a:endParaRPr lang="es-PE" sz="1200" dirty="0" smtClean="0"/>
          </a:p>
          <a:p>
            <a:r>
              <a:rPr lang="en-US" sz="1200" dirty="0" smtClean="0"/>
              <a:t>For History Committee -  Juan Carlos </a:t>
            </a:r>
            <a:r>
              <a:rPr lang="en-US" sz="1200" dirty="0" err="1" smtClean="0"/>
              <a:t>Miguez</a:t>
            </a:r>
            <a:endParaRPr lang="es-PE" sz="1200" dirty="0" smtClean="0"/>
          </a:p>
          <a:p>
            <a:r>
              <a:rPr lang="en-US" sz="1200" dirty="0" smtClean="0"/>
              <a:t>For MGA Student Activities - Igor </a:t>
            </a:r>
            <a:r>
              <a:rPr lang="en-US" sz="1200" dirty="0" err="1" smtClean="0"/>
              <a:t>Marchesini</a:t>
            </a:r>
            <a:endParaRPr lang="es-PE" sz="1200" dirty="0" smtClean="0"/>
          </a:p>
          <a:p>
            <a:r>
              <a:rPr lang="en-US" sz="1200" dirty="0" smtClean="0"/>
              <a:t>For MGA representative in PSPB (two positions) - Ignacio Castillo and/or </a:t>
            </a:r>
            <a:r>
              <a:rPr lang="en-US" sz="1200" dirty="0" err="1" smtClean="0"/>
              <a:t>Mirella</a:t>
            </a:r>
            <a:r>
              <a:rPr lang="en-US" sz="1200" dirty="0" smtClean="0"/>
              <a:t> </a:t>
            </a:r>
            <a:r>
              <a:rPr lang="en-US" sz="1200" dirty="0" err="1" smtClean="0"/>
              <a:t>Sechi</a:t>
            </a:r>
            <a:endParaRPr lang="es-PE" sz="1200" dirty="0" smtClean="0"/>
          </a:p>
          <a:p>
            <a:r>
              <a:rPr lang="en-US" sz="1200" dirty="0" smtClean="0"/>
              <a:t>For MGA Awards and Recognition - Hugh Rudnick and/or César Chamochumbi</a:t>
            </a:r>
            <a:endParaRPr lang="es-PE" sz="1200" dirty="0" smtClean="0"/>
          </a:p>
          <a:p>
            <a:r>
              <a:rPr lang="en-US" sz="1200" dirty="0" smtClean="0"/>
              <a:t>For </a:t>
            </a:r>
            <a:r>
              <a:rPr lang="en-US" sz="1200" dirty="0" smtClean="0">
                <a:hlinkClick r:id="rId4"/>
              </a:rPr>
              <a:t>MGA Vice Chair-Strategic Management and Analysis</a:t>
            </a:r>
            <a:r>
              <a:rPr lang="en-US" sz="1200" dirty="0" smtClean="0"/>
              <a:t> - Fernando </a:t>
            </a:r>
            <a:r>
              <a:rPr lang="en-US" sz="1200" dirty="0" err="1" smtClean="0"/>
              <a:t>Tavera</a:t>
            </a:r>
            <a:endParaRPr lang="es-PE" sz="1200" dirty="0" smtClean="0"/>
          </a:p>
          <a:p>
            <a:r>
              <a:rPr lang="en-US" sz="1200" dirty="0" smtClean="0"/>
              <a:t>For MGA representative in EAB - Antonio Ferreira and/or Antonio de la O</a:t>
            </a:r>
            <a:endParaRPr lang="es-PE" sz="1200" dirty="0" smtClean="0"/>
          </a:p>
          <a:p>
            <a:r>
              <a:rPr lang="en-US" sz="1200" dirty="0" smtClean="0"/>
              <a:t>For MGA representative in TAB - Jorge Him and/or Enrique </a:t>
            </a:r>
            <a:r>
              <a:rPr lang="en-US" sz="1200" dirty="0" err="1" smtClean="0"/>
              <a:t>Tejera</a:t>
            </a:r>
            <a:r>
              <a:rPr lang="en-US" sz="1200" dirty="0" smtClean="0"/>
              <a:t> and/or Isidro </a:t>
            </a:r>
            <a:r>
              <a:rPr lang="en-US" sz="1200" dirty="0" err="1" smtClean="0"/>
              <a:t>Lázaro</a:t>
            </a:r>
            <a:endParaRPr lang="es-PE" sz="1200" dirty="0" smtClean="0"/>
          </a:p>
          <a:p>
            <a:r>
              <a:rPr lang="en-US" sz="1200" dirty="0" smtClean="0"/>
              <a:t>For </a:t>
            </a:r>
            <a:r>
              <a:rPr lang="en-US" sz="1200" dirty="0" smtClean="0">
                <a:hlinkClick r:id="rId5"/>
              </a:rPr>
              <a:t>MGA Individual Benefits and Services Committee</a:t>
            </a:r>
            <a:r>
              <a:rPr lang="en-US" sz="1200" dirty="0" smtClean="0"/>
              <a:t> – Francisco Martinez</a:t>
            </a:r>
            <a:endParaRPr lang="es-PE" sz="1200" dirty="0" smtClean="0"/>
          </a:p>
          <a:p>
            <a:r>
              <a:rPr lang="en-US" sz="1200" dirty="0" smtClean="0"/>
              <a:t>For I</a:t>
            </a:r>
            <a:r>
              <a:rPr lang="en-US" sz="1200" dirty="0" smtClean="0">
                <a:hlinkClick r:id="rId6"/>
              </a:rPr>
              <a:t>EEE Admission and Advancement Committee</a:t>
            </a:r>
            <a:r>
              <a:rPr lang="en-US" sz="1200" dirty="0" smtClean="0"/>
              <a:t> – Francisco Martinez</a:t>
            </a:r>
            <a:endParaRPr lang="es-PE" sz="1200" dirty="0" smtClean="0"/>
          </a:p>
          <a:p>
            <a:r>
              <a:rPr lang="en-US" sz="1200" dirty="0" smtClean="0"/>
              <a:t>For </a:t>
            </a:r>
            <a:r>
              <a:rPr lang="en-US" sz="1200" dirty="0" smtClean="0">
                <a:hlinkClick r:id="rId7"/>
              </a:rPr>
              <a:t>Potentials Editorial Board</a:t>
            </a:r>
            <a:r>
              <a:rPr lang="en-US" sz="1200" dirty="0" smtClean="0"/>
              <a:t> – Felipe Moroni</a:t>
            </a:r>
            <a:endParaRPr lang="es-PE" sz="1200" dirty="0" smtClean="0"/>
          </a:p>
          <a:p>
            <a:r>
              <a:rPr lang="en-US" sz="1200" dirty="0" smtClean="0"/>
              <a:t>For </a:t>
            </a:r>
            <a:r>
              <a:rPr lang="en-US" sz="1200" dirty="0" smtClean="0">
                <a:hlinkClick r:id="rId8"/>
              </a:rPr>
              <a:t>IEEE New Initiatives Committee</a:t>
            </a:r>
            <a:r>
              <a:rPr lang="en-US" sz="1200" dirty="0" smtClean="0"/>
              <a:t> – Norberto </a:t>
            </a:r>
            <a:r>
              <a:rPr lang="en-US" sz="1200" dirty="0" err="1" smtClean="0"/>
              <a:t>Lerendegui</a:t>
            </a:r>
            <a:endParaRPr lang="es-PE" sz="1200" dirty="0" smtClean="0"/>
          </a:p>
          <a:p>
            <a:endParaRPr lang="es-P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EEE_CorporateWide_PPT_Template-2008">
  <a:themeElements>
    <a:clrScheme name="Custom 3">
      <a:dk1>
        <a:srgbClr val="000000"/>
      </a:dk1>
      <a:lt1>
        <a:srgbClr val="FFFFFF"/>
      </a:lt1>
      <a:dk2>
        <a:srgbClr val="005582"/>
      </a:dk2>
      <a:lt2>
        <a:srgbClr val="808080"/>
      </a:lt2>
      <a:accent1>
        <a:srgbClr val="DC5D26"/>
      </a:accent1>
      <a:accent2>
        <a:srgbClr val="52A93A"/>
      </a:accent2>
      <a:accent3>
        <a:srgbClr val="FFFFFF"/>
      </a:accent3>
      <a:accent4>
        <a:srgbClr val="000000"/>
      </a:accent4>
      <a:accent5>
        <a:srgbClr val="6C0521"/>
      </a:accent5>
      <a:accent6>
        <a:srgbClr val="477E27"/>
      </a:accent6>
      <a:hlink>
        <a:srgbClr val="0080FF"/>
      </a:hlink>
      <a:folHlink>
        <a:srgbClr val="481861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28" charset="0"/>
            <a:ea typeface="ＭＳ Ｐゴシック" pitchFamily="28" charset="-128"/>
            <a:cs typeface="ＭＳ Ｐゴシック" pitchFamily="2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28" charset="0"/>
            <a:ea typeface="ＭＳ Ｐゴシック" pitchFamily="28" charset="-128"/>
            <a:cs typeface="ＭＳ Ｐゴシック" pitchFamily="28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3">
        <a:dk1>
          <a:srgbClr val="000000"/>
        </a:dk1>
        <a:lt1>
          <a:srgbClr val="FFFFFF"/>
        </a:lt1>
        <a:dk2>
          <a:srgbClr val="0F3D88"/>
        </a:dk2>
        <a:lt2>
          <a:srgbClr val="808080"/>
        </a:lt2>
        <a:accent1>
          <a:srgbClr val="FF8000"/>
        </a:accent1>
        <a:accent2>
          <a:srgbClr val="59B308"/>
        </a:accent2>
        <a:accent3>
          <a:srgbClr val="FFFFFF"/>
        </a:accent3>
        <a:accent4>
          <a:srgbClr val="000000"/>
        </a:accent4>
        <a:accent5>
          <a:srgbClr val="FFC0AA"/>
        </a:accent5>
        <a:accent6>
          <a:srgbClr val="50A206"/>
        </a:accent6>
        <a:hlink>
          <a:srgbClr val="008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IEEE_CorporateWide_PPT_Template-2008</Template>
  <TotalTime>472</TotalTime>
  <Words>31</Words>
  <Application>Microsoft Office PowerPoint</Application>
  <PresentationFormat>Presentación en pantalla (4:3)</PresentationFormat>
  <Paragraphs>30</Paragraphs>
  <Slides>4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6" baseType="lpstr">
      <vt:lpstr>IEEE_CorporateWide_PPT_Template-2008</vt:lpstr>
      <vt:lpstr>Hoja de cálculo</vt:lpstr>
      <vt:lpstr>Nominaciones y Designaciones</vt:lpstr>
      <vt:lpstr>Candidatos a Director Regional Electo</vt:lpstr>
      <vt:lpstr>Candidatos a Director Regional Electo</vt:lpstr>
      <vt:lpstr>Nominaciones</vt:lpstr>
    </vt:vector>
  </TitlesOfParts>
  <Company>IEEE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Enrique Alvarez Rodrich</dc:creator>
  <cp:lastModifiedBy>EAR</cp:lastModifiedBy>
  <cp:revision>65</cp:revision>
  <dcterms:created xsi:type="dcterms:W3CDTF">2008-11-03T21:08:53Z</dcterms:created>
  <dcterms:modified xsi:type="dcterms:W3CDTF">2011-04-07T03:02:50Z</dcterms:modified>
</cp:coreProperties>
</file>