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8" r:id="rId5"/>
    <p:sldId id="272" r:id="rId6"/>
    <p:sldId id="279" r:id="rId7"/>
    <p:sldId id="258" r:id="rId8"/>
    <p:sldId id="260" r:id="rId9"/>
    <p:sldId id="273" r:id="rId10"/>
    <p:sldId id="277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car Javier Rodrìguez Riveros" initials="OJR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2321" autoAdjust="0"/>
  </p:normalViewPr>
  <p:slideViewPr>
    <p:cSldViewPr>
      <p:cViewPr varScale="1">
        <p:scale>
          <a:sx n="68" d="100"/>
          <a:sy n="68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88723-9974-40AA-B24E-FE17C9A09B1E}" type="datetimeFigureOut">
              <a:rPr lang="es-CO" smtClean="0"/>
              <a:pPr/>
              <a:t>09/04/2011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C5ECB-F05B-4103-92BB-24D83355057D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31"/>
            <a:ext cx="9144000" cy="688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219200"/>
            <a:ext cx="8519864" cy="1295400"/>
          </a:xfrm>
          <a:noFill/>
        </p:spPr>
        <p:txBody>
          <a:bodyPr>
            <a:noAutofit/>
          </a:bodyPr>
          <a:lstStyle/>
          <a:p>
            <a:r>
              <a:rPr lang="es-CO" sz="108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SINERGIA</a:t>
            </a:r>
            <a:r>
              <a:rPr lang="es-CO" sz="130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/>
            </a:r>
            <a:br>
              <a:rPr lang="es-CO" sz="130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es-CO" sz="40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"</a:t>
            </a:r>
            <a:r>
              <a:rPr lang="es-CO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trabajando</a:t>
            </a:r>
            <a:r>
              <a:rPr lang="es-CO" sz="4000" b="1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en equipo"</a:t>
            </a:r>
            <a:endParaRPr lang="es-CO" sz="4800" b="1" dirty="0" smtClean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477344"/>
            <a:ext cx="7846640" cy="3048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s-CO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s-CO" sz="1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 eaLnBrk="1" hangingPunct="1">
              <a:lnSpc>
                <a:spcPct val="80000"/>
              </a:lnSpc>
            </a:pPr>
            <a:endParaRPr lang="es-CO" sz="1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lnSpc>
                <a:spcPct val="80000"/>
              </a:lnSpc>
            </a:pPr>
            <a:r>
              <a:rPr lang="es-CO" sz="2400" b="1" dirty="0" smtClean="0">
                <a:solidFill>
                  <a:schemeClr val="tx2">
                    <a:lumMod val="75000"/>
                  </a:schemeClr>
                </a:solidFill>
              </a:rPr>
              <a:t>Ing. Carlos Andrés Lozano Garzón</a:t>
            </a:r>
          </a:p>
          <a:p>
            <a:pPr algn="l">
              <a:lnSpc>
                <a:spcPct val="80000"/>
              </a:lnSpc>
            </a:pPr>
            <a:r>
              <a:rPr lang="es-CO" sz="1800" b="1" i="1" dirty="0" smtClean="0">
                <a:solidFill>
                  <a:schemeClr val="tx2">
                    <a:lumMod val="75000"/>
                  </a:schemeClr>
                </a:solidFill>
              </a:rPr>
              <a:t>IEEE Colombia </a:t>
            </a:r>
            <a:r>
              <a:rPr lang="es-CO" sz="1800" b="1" i="1" dirty="0" err="1" smtClean="0">
                <a:solidFill>
                  <a:schemeClr val="tx2">
                    <a:lumMod val="75000"/>
                  </a:schemeClr>
                </a:solidFill>
              </a:rPr>
              <a:t>Section</a:t>
            </a:r>
            <a:r>
              <a:rPr lang="es-CO" sz="18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CO" sz="1800" b="1" i="1" dirty="0" err="1" smtClean="0">
                <a:solidFill>
                  <a:schemeClr val="tx2">
                    <a:lumMod val="75000"/>
                  </a:schemeClr>
                </a:solidFill>
              </a:rPr>
              <a:t>Chair</a:t>
            </a:r>
            <a:r>
              <a:rPr lang="es-CO" sz="1800" b="1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l" eaLnBrk="1" hangingPunct="1">
              <a:lnSpc>
                <a:spcPct val="80000"/>
              </a:lnSpc>
            </a:pPr>
            <a:endParaRPr lang="es-CO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5 Imagen" descr="sinergia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3714" y="3789040"/>
            <a:ext cx="4340774" cy="299031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cropped_business_team_work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3" y="404664"/>
            <a:ext cx="7998730" cy="4871610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5508104" y="1313473"/>
            <a:ext cx="3203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Se logra el éxito cuando se trabaja en equipo por un objetivo en común.</a:t>
            </a:r>
            <a:endParaRPr lang="es-ES" sz="20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8248" y="5673442"/>
            <a:ext cx="6986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EN SECCIÓN COLOMBIA HEMOS CONSEGUIDO TRABAJAR EN SINERGIA. </a:t>
            </a:r>
            <a:endParaRPr lang="es-ES" sz="20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4495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150" y="591071"/>
            <a:ext cx="8391306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5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Sinergia: el todo es más que la suma de las partes</a:t>
            </a:r>
          </a:p>
        </p:txBody>
      </p:sp>
      <p:pic>
        <p:nvPicPr>
          <p:cNvPr id="5" name="4 Imagen" descr="SINERG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40396"/>
            <a:ext cx="4070826" cy="4161866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591189" y="1340768"/>
            <a:ext cx="41601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Sección Colombia</a:t>
            </a:r>
          </a:p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3 Subsecciones</a:t>
            </a:r>
          </a:p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4 Grupos de Afinidad</a:t>
            </a:r>
          </a:p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15 Capítulos Profesionales</a:t>
            </a:r>
          </a:p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más de 50 Ramas Estudiantiles</a:t>
            </a:r>
            <a:endParaRPr lang="es-ES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591189" y="3845947"/>
            <a:ext cx="41601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Entorno del País</a:t>
            </a:r>
          </a:p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Universidades</a:t>
            </a:r>
          </a:p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Industria</a:t>
            </a:r>
          </a:p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Gobierno</a:t>
            </a:r>
          </a:p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Otras asociaciones profesionales</a:t>
            </a:r>
            <a:endParaRPr lang="es-ES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7632_144149142265305_144115955601957_412441_5895439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490" y="2132857"/>
            <a:ext cx="2682364" cy="233961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3240360" y="2204864"/>
            <a:ext cx="5436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CO" sz="2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El trabajo en conjunto con las Sociedades Mundiales de IEEE y otras unidades del Instituto nos ha permitido encontrar el catalizador perfecto para lograr un trabajo entre las partes.</a:t>
            </a:r>
          </a:p>
        </p:txBody>
      </p:sp>
      <p:pic>
        <p:nvPicPr>
          <p:cNvPr id="1026" name="Picture 2" descr="http://www.ieee.org/portal/cms_docs_iportals/iportals/publications/pubservices/confpub/ias09/I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2912" y="1195214"/>
            <a:ext cx="1381125" cy="1009650"/>
          </a:xfrm>
          <a:prstGeom prst="rect">
            <a:avLst/>
          </a:prstGeom>
          <a:noFill/>
        </p:spPr>
      </p:pic>
      <p:sp>
        <p:nvSpPr>
          <p:cNvPr id="1028" name="AutoShape 4" descr="data:image/jpg;base64,/9j/4AAQSkZJRgABAQAAAQABAAD/2wCEAAkGBhISEBUUEhQWFRUUFRQXGRcYGBgWGBYYHR0WFRoVHRMXHCghGRkkHxYZIS8gJScqLTIsFR4xNTAsNTIrLDUBCQoKDgwOGg8PGiwkHyQ1LCwsMDQpLCwpMDAqLTItLCktLCoqNCkvLDA0LSksKiwsLDUsKSwsLCw1LSwsLCwsLP/AABEIAEkBQAMBIgACEQEDEQH/xAAcAAEAAgMBAQEAAAAAAAAAAAAABgcBBAUCAwj/xAA5EAACAQMCBAQDBgQGAwAAAAABAgMABBESIQUGMVEHE0FhInGBFCMyQlKRM4KSoRVisbLB8CRDcv/EABkBAQADAQEAAAAAAAAAAAAAAAABAgMEBf/EACsRAQACAgAFAQcFAQAAAAAAAAABAgMREiExQfATIjJRYcHR8QRxgaHhFP/aAAwDAQACEQMRAD8AvGlKUClKUClQzmvxQtbMtGn38w2KKcKp7PJuAfYZPtVUcwc+3t3kSSlIz/648xp8iQdTfU1MRteKTK7uLc7WNsSs1xGGHVAdbj2KJkj64qPTeM9gPwrO/wAo8f7iKgHLfhbeXIDFRbxHo0gOojusIwf6itWFwvwdsIwPN8ydvXW2lfokeBj55PvU6iE6rDNp4xcPcgN5sefVoyQPmUJqY2HEIp4xJC6yI3RlIYfLI9fauBJ4Z8MIx9lQe6llI+oNQrinCZOA3KXMDu9nK4WVDuR64P6jjJVuuV0nrmo5SjUT0W5SvMcgYAqcggEEdCDuDXqoUKUpQKUpQKUpQKUpQKUpQKUpQKUpQKUpQKUpQKUpQKUpQKUpQKUpQKUpQKUrBNAJqvubuebWXMEL3U2Mh1shnV6aTcYOkdc6Dn36iubz34oW7hreCNbgZ+J3LeScfl0oQZV+oU+9RbhfPXFHkWG2YZJ+GGKCELjtp07L7k7d6cM9m1KxHO0fR8Gu+E6ij2V3BjYlZyzr7mKXb6YqxvDvlDhwjFzA/wBpbJ0yOADEf0eX+Rx6nr22xWv4icMaThAmvEiW6i0HMeSMlgpQE74IO4336d6iPhFxhouICLPwXCspHpqUFlb57MPk3yrLjtW3DLsnFXLhnJTlMfPa9K8u4UEkgADJJ2AHcntXqq88YOaPJtxaofvLgHXj8sQ2P9R+H5Bq2h50RudN/l/xSt7u7W3jjkGvzNLtpCkKCc4zkZAyNvWvfi2y/wCFS6vVogv/ANa1x/zVSchTaOKWh7y6f6ldf+RU58TuI/bbu34bCckyAykflJGAP5ULuR30VOubSa6snnKOf8PtM9fs0H+xa69eIogqhVGAoAA7AbAV7qrIpSlApSlApSlApSlApSlApSlApSlApSlApSlApSlApSlApSlApSlApSlAqpvFnncljZQNgD+OwPXO4hBHpjdvmB3qxeZuNC0tJpyMmNCQD6t0UfIsRX50sbOa6uFjX45pnO59WYlmdj6Dqxq1YaUjvLa5b5amvphFCOxdz+GNe59+w9f3NXzytyhb2EWiIZY41yH8bn3PoOyjYf3rTt7ODg3DXZVLiJdchGA0r7AsSenXp6AYqruafFG6uwY0/wDHiOxVTl2HZpNsD2UD5ms75Ih0YsN88+z0dHxZ50W4cWsDao4m1SMOjyDYID6hd8n9Xyrl+FNg0nFIiBtEskjHttoH7lhUWsbMyyJEhUM7Ki6jpUE7DLegr9A8j8mJw+ArnXLJgySYxkjoqj0QZOPmT61z1ib229DPan6bD6cdZ827t9epDE8kh0pGpZj2AGTX5t5h4293cyTvsXbZf0INkT6Dr7k1YvjLzRstlGeuJJvl1SP6kaj7Be9VTXbWHk447vpbXDRuroSrowZWHUEbg1bHhDyqwDX8+S8uRHq3bSTl5ST6ueh7A96g3LXL0bRteXmUs4ev6rhx0hjHrkjBP07kfoO3KlFKjClRgDYAY22HtS0l7dn0rR45xVba2lnYZESM+M4zgbLn0ycD61vVEPFNmPDzCn4riWGEev4nXP8ApWczqFMdYtaIl9OCc9Ga4iglt2haeATxHWsiumM4OndWx6GpLFeRsSFdWK9QGBI+YHSql4rZzQtxOMebLdRW0Qt5TnULU4DoiooVWG+SBk6j2Nfe7kt1mt5uGBdFnZXTSyRrgHKKIonYD4pC4YlTuCSTVItPd02w1n3fO/8Aid8q80C7jLsETVLMsa6smREYoJMEDrjO2fnXYmvI0IDOqlugLAE/IHrVP8F4XA8PDILUB7lZorieQA6oUXLMjv1TqFCfPatniDRMnFEukEl9LM0cEZXVI0fwiDyh+kZ1ZX1zmkWnRbBXi5T5vSyOJcywQXEMDn459enGMKFAJZiSNI3AHfNZt+KyNdSxGLTDEiETa1+JjkldHUAD1PaoNZ20f+L20V4ELxcPiT4wG86ckAkEj4yBn9ie9criIZoLmdlYQ3PFgtwVBybWP7vfTvoLDfHoxpxIjDHTz+FtrfxFSwkTSOrahgfM5wK+kUoYBlIIPQg5B+oqtebX4YbHNo8ERWUTxqI8R3DwaR5RQKBICCAMdeo6HE1s53HD1eGBY5DBrSDGkLIV1iPAxj4jj06+lWiWNseo20bLnBprmRI4PuYZjBJM0qJhwNRxEdyu4HXO/TrUjimVhlWDDuCCP3FUTdXS/Zml8w3E9zHKt5bSRnUsmH0XCoExH5ffHToc1bkV3DY8OEmxjihVvgXT5h0jcIB+Jz7dW3qK221zYorrX7PHEecoor+Gz0lnl/EwO0ZIZkB920Pt2XNdwzrv8Q+Hc7j4fn2qqOIcPvYEtrq4EeqTiEE8mnWZFLgx+WQRgJGjadv0+5rU4vxceTxZVRjc3V35OkKcrEuiJGY42UksB317etRx66rf88W1wz5taF5zNBHcQ27Nl5w7LgrpAUA5Zids5GOua6DXkYfQXUOei6hqP8vWq+htLdeOeU6RgQ2MMUKuo+8cEEMMjcqox7YqOxW6z8PjhUZ4rJdhpCV+/ikDktKzYyiKo69MbCp4lfRidc/h/f0XHLdxrnU6rjGcsBjPTOemayLlNWjUurGdORnHfT1xVR8xWccsXGLx08x/OW2hBXONARdQHq2WIB9NJx1NbsnBfsvEcWq5ktOFzOX06mlmOpV1E/jJyCB9KcR6Ea68/wAfdZrX0YYqZEDDGV1DIz02zWhb8zQPdyWqk+ZEqsx20/F0UHOS2xJGNqq6witJo+FwxIJJ5LlJriYxkuGXMjq8rDOokAYz0HpkZ7vAr2BJ+LXBRPtEUszohUa1SJAA4GMjUzHcdc1HFtM4IrvzvpNOEcZeSOSSeMQKksiKTIrBkU4EhYbLntXRW5QqGDKQ2ADkYJPQA+tVHwezW3PCkvAq2gtnl+MARfaXJcGTO2oKy41epOPWvnb8KM7QW4R47e64nPcxqAyabeNBuBgGMMzZHQ75GDTiJwV3188hcENyj50sraTg4IOD2OOlcnmXmb7KYUSMyzXEnlxoGCAkDUSztsoA+tcPkXhyLfcSeKNY4hLDAqooVfukJY4HvJ19jXnxJ4nZtDJDJIUuYVE0BVXDiUAlNDBcMSdiAdgd8VMzy2zrjj1Ir1hKbLiTeSHuUFs2SCrSIwG+AdY2weo9a3TOoXUWGnGdWRjHfNVjFf5v4ZOLgKn2BGjEi/d+cSPN+DGPOxkacZwcAdK5dtamOHhy3qMli891KyODoQEhraORfyqASdJ2/ao4l/Q338+S0OJ8YdBCbeMT+bMiErIqhEOdUmT+LAHQd63zdxh9BddeM6dQ1Y76etV3feVJf2QsYl8qGC8u1VEKI0jfAhxgbllP9Vc3kG1hnaGSaVXuEaW4ZFhbzmlwVYzTsDgANhYxpB2642ni5o9GOHf57/ZY3CuaLe4MoR/4MpiYsQAWGnJXfdcsBnvXU8wZ05GcZxnfHTOO1U5Z2EMvLs7oI/tClp30qA0beb5gQ7ZAAGQOwFT3k60MrSX8oxJdY8sHrHbLnyk9i2dbe7DtSLbRkxRXcxPyc3xlkI4bgfmnhB+WS3+oFRrwS4UrTTzt1jVI19i+pmPzwqj+Y1P+fOANeWEsSfj+F09MuhDAZ98Y+tVT4Z83LYXMiXGUjl0qxIP3UiFgCw6gfEQe2B6ZrWOjOOddQvOWIMpVgCCMEEZBHYg9aqPnrwoMeqexUsm5aAbsvvH3X/J1Hp2q2re6SRQ0bK6noykMD9RX0rO1Yt1Ww5r4bbq/KpH/AH/vrV4co+ICvwuSeYlpLRMSgbs+B8D/AM/fpkN2rX5+8Pre5cvA8cV22+gsFE57Feof/MB889arbgHEn4dekXEbBcGK4iYfiibY7fmx+IY6gHHWsIicdufR6uSafq8fs+9HZyeI8QeeWSaU5eRi7H0GfQf5QMAewFTTkrwxkuAJ7pWSEDUsX4ZJ/UDfGhD3OCfYb1L+UfCy2gk893FwNRaAdUVOqMf1vjHxdPUD1qf11zb4PJtftD828z8ySXjjUoiiiBSKBRhYVHw6cfr2wTj0xsKv3lWbXY2zHctbwk/PQuf71UXixy19nvPOQfd3OW9llH4x/MPi/r7VZvhtPq4Vak+ken+lmX/ik9C2tRpJaYpSqsmMUCis0oMBaaRWaUGNI60xWaUGNA7dP7VmlKDGkdutZxSlArGkVmlBjSOtNIrNKDGKzilKDAUU0j96zSgwVBpis0oGKwVFZpQYKihUHrWaUGMUCgVmlByuYuAi7hEJfRG0iNIAP4iA6mjznYNgAntmuoq46VmlE7nWiopzT4b2t6xkOYpiP4keAW7alOzfPr71K6UInSo18G7yFs296q+4EsLfvGxzW2nhbxGTafib6fUBp5P98gH9qtGlTuVuOUC4T4N2UTB5TJO4Ocs2gZ6g4jwc/WpLx3lG0vCpuIg5TYNllYDtqQgkex2rsUqJ59URa0TuJa3DeHRwRJFENKRjSoyzYHbUxJP71s0pRVz+N8Cgu4vKuE1pqDYyykMOhDKQR+/rXvhHCIrWFYYF0xrnA1M2Mkk/ExJ6nvW7SgUpSgUpSgUpSgUpSgUpSgUpSgUpSgUpSgUpSgUpSgUpSgUpSgUpSgUpSgUpSg//2Q=="/>
          <p:cNvSpPr>
            <a:spLocks noChangeAspect="1" noChangeArrowheads="1"/>
          </p:cNvSpPr>
          <p:nvPr/>
        </p:nvSpPr>
        <p:spPr bwMode="auto">
          <a:xfrm>
            <a:off x="76200" y="-280988"/>
            <a:ext cx="2619375" cy="60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0" name="AutoShape 6" descr="data:image/jpg;base64,/9j/4AAQSkZJRgABAQAAAQABAAD/2wCEAAkGBhISEBUUEhQWFRUUFRQXGRcYGBgWGBYYHR0WFRoVHRMXHCghGRkkHxYZIS8gJScqLTIsFR4xNTAsNTIrLDUBCQoKDgwOGg8PGiwkHyQ1LCwsMDQpLCwpMDAqLTItLCktLCoqNCkvLDA0LSksKiwsLDUsKSwsLCw1LSwsLCwsLP/AABEIAEkBQAMBIgACEQEDEQH/xAAcAAEAAgMBAQEAAAAAAAAAAAAABgcBBAUCAwj/xAA5EAACAQMCBAQDBgQGAwAAAAABAgMABBESIQUGMVEHE0FhInGBFCMyQlKRM4KSoRVisbLB8CRDcv/EABkBAQADAQEAAAAAAAAAAAAAAAABAgMEBf/EACsRAQACAgAFAQcFAQAAAAAAAAABAgMREiExQfATIjJRYcHR8QRxgaHhFP/aAAwDAQACEQMRAD8AvGlKUClKUClQzmvxQtbMtGn38w2KKcKp7PJuAfYZPtVUcwc+3t3kSSlIz/648xp8iQdTfU1MRteKTK7uLc7WNsSs1xGGHVAdbj2KJkj64qPTeM9gPwrO/wAo8f7iKgHLfhbeXIDFRbxHo0gOojusIwf6itWFwvwdsIwPN8ydvXW2lfokeBj55PvU6iE6rDNp4xcPcgN5sefVoyQPmUJqY2HEIp4xJC6yI3RlIYfLI9fauBJ4Z8MIx9lQe6llI+oNQrinCZOA3KXMDu9nK4WVDuR64P6jjJVuuV0nrmo5SjUT0W5SvMcgYAqcggEEdCDuDXqoUKUpQKUpQKUpQKUpQKUpQKUpQKUpQKUpQKUpQKUpQKUpQKUpQKUpQKUpQKUrBNAJqvubuebWXMEL3U2Mh1shnV6aTcYOkdc6Dn36iubz34oW7hreCNbgZ+J3LeScfl0oQZV+oU+9RbhfPXFHkWG2YZJ+GGKCELjtp07L7k7d6cM9m1KxHO0fR8Gu+E6ij2V3BjYlZyzr7mKXb6YqxvDvlDhwjFzA/wBpbJ0yOADEf0eX+Rx6nr22xWv4icMaThAmvEiW6i0HMeSMlgpQE74IO4336d6iPhFxhouICLPwXCspHpqUFlb57MPk3yrLjtW3DLsnFXLhnJTlMfPa9K8u4UEkgADJJ2AHcntXqq88YOaPJtxaofvLgHXj8sQ2P9R+H5Bq2h50RudN/l/xSt7u7W3jjkGvzNLtpCkKCc4zkZAyNvWvfi2y/wCFS6vVogv/ANa1x/zVSchTaOKWh7y6f6ldf+RU58TuI/bbu34bCckyAykflJGAP5ULuR30VOubSa6snnKOf8PtM9fs0H+xa69eIogqhVGAoAA7AbAV7qrIpSlApSlApSlApSlApSlApSlApSlApSlApSlApSlApSlApSlApSlApSlAqpvFnncljZQNgD+OwPXO4hBHpjdvmB3qxeZuNC0tJpyMmNCQD6t0UfIsRX50sbOa6uFjX45pnO59WYlmdj6Dqxq1YaUjvLa5b5amvphFCOxdz+GNe59+w9f3NXzytyhb2EWiIZY41yH8bn3PoOyjYf3rTt7ODg3DXZVLiJdchGA0r7AsSenXp6AYqruafFG6uwY0/wDHiOxVTl2HZpNsD2UD5ms75Ih0YsN88+z0dHxZ50W4cWsDao4m1SMOjyDYID6hd8n9Xyrl+FNg0nFIiBtEskjHttoH7lhUWsbMyyJEhUM7Ki6jpUE7DLegr9A8j8mJw+ArnXLJgySYxkjoqj0QZOPmT61z1ib229DPan6bD6cdZ827t9epDE8kh0pGpZj2AGTX5t5h4293cyTvsXbZf0INkT6Dr7k1YvjLzRstlGeuJJvl1SP6kaj7Be9VTXbWHk447vpbXDRuroSrowZWHUEbg1bHhDyqwDX8+S8uRHq3bSTl5ST6ueh7A96g3LXL0bRteXmUs4ev6rhx0hjHrkjBP07kfoO3KlFKjClRgDYAY22HtS0l7dn0rR45xVba2lnYZESM+M4zgbLn0ycD61vVEPFNmPDzCn4riWGEev4nXP8ApWczqFMdYtaIl9OCc9Ga4iglt2haeATxHWsiumM4OndWx6GpLFeRsSFdWK9QGBI+YHSql4rZzQtxOMebLdRW0Qt5TnULU4DoiooVWG+SBk6j2Nfe7kt1mt5uGBdFnZXTSyRrgHKKIonYD4pC4YlTuCSTVItPd02w1n3fO/8Aid8q80C7jLsETVLMsa6smREYoJMEDrjO2fnXYmvI0IDOqlugLAE/IHrVP8F4XA8PDILUB7lZorieQA6oUXLMjv1TqFCfPatniDRMnFEukEl9LM0cEZXVI0fwiDyh+kZ1ZX1zmkWnRbBXi5T5vSyOJcywQXEMDn459enGMKFAJZiSNI3AHfNZt+KyNdSxGLTDEiETa1+JjkldHUAD1PaoNZ20f+L20V4ELxcPiT4wG86ckAkEj4yBn9ie9criIZoLmdlYQ3PFgtwVBybWP7vfTvoLDfHoxpxIjDHTz+FtrfxFSwkTSOrahgfM5wK+kUoYBlIIPQg5B+oqtebX4YbHNo8ERWUTxqI8R3DwaR5RQKBICCAMdeo6HE1s53HD1eGBY5DBrSDGkLIV1iPAxj4jj06+lWiWNseo20bLnBprmRI4PuYZjBJM0qJhwNRxEdyu4HXO/TrUjimVhlWDDuCCP3FUTdXS/Zml8w3E9zHKt5bSRnUsmH0XCoExH5ffHToc1bkV3DY8OEmxjihVvgXT5h0jcIB+Jz7dW3qK221zYorrX7PHEecoor+Gz0lnl/EwO0ZIZkB920Pt2XNdwzrv8Q+Hc7j4fn2qqOIcPvYEtrq4EeqTiEE8mnWZFLgx+WQRgJGjadv0+5rU4vxceTxZVRjc3V35OkKcrEuiJGY42UksB317etRx66rf88W1wz5taF5zNBHcQ27Nl5w7LgrpAUA5Zids5GOua6DXkYfQXUOei6hqP8vWq+htLdeOeU6RgQ2MMUKuo+8cEEMMjcqox7YqOxW6z8PjhUZ4rJdhpCV+/ikDktKzYyiKo69MbCp4lfRidc/h/f0XHLdxrnU6rjGcsBjPTOemayLlNWjUurGdORnHfT1xVR8xWccsXGLx08x/OW2hBXONARdQHq2WIB9NJx1NbsnBfsvEcWq5ktOFzOX06mlmOpV1E/jJyCB9KcR6Ea68/wAfdZrX0YYqZEDDGV1DIz02zWhb8zQPdyWqk+ZEqsx20/F0UHOS2xJGNqq6witJo+FwxIJJ5LlJriYxkuGXMjq8rDOokAYz0HpkZ7vAr2BJ+LXBRPtEUszohUa1SJAA4GMjUzHcdc1HFtM4IrvzvpNOEcZeSOSSeMQKksiKTIrBkU4EhYbLntXRW5QqGDKQ2ADkYJPQA+tVHwezW3PCkvAq2gtnl+MARfaXJcGTO2oKy41epOPWvnb8KM7QW4R47e64nPcxqAyabeNBuBgGMMzZHQ75GDTiJwV3188hcENyj50sraTg4IOD2OOlcnmXmb7KYUSMyzXEnlxoGCAkDUSztsoA+tcPkXhyLfcSeKNY4hLDAqooVfukJY4HvJ19jXnxJ4nZtDJDJIUuYVE0BVXDiUAlNDBcMSdiAdgd8VMzy2zrjj1Ir1hKbLiTeSHuUFs2SCrSIwG+AdY2weo9a3TOoXUWGnGdWRjHfNVjFf5v4ZOLgKn2BGjEi/d+cSPN+DGPOxkacZwcAdK5dtamOHhy3qMli891KyODoQEhraORfyqASdJ2/ao4l/Q338+S0OJ8YdBCbeMT+bMiErIqhEOdUmT+LAHQd63zdxh9BddeM6dQ1Y76etV3feVJf2QsYl8qGC8u1VEKI0jfAhxgbllP9Vc3kG1hnaGSaVXuEaW4ZFhbzmlwVYzTsDgANhYxpB2642ni5o9GOHf57/ZY3CuaLe4MoR/4MpiYsQAWGnJXfdcsBnvXU8wZ05GcZxnfHTOO1U5Z2EMvLs7oI/tClp30qA0beb5gQ7ZAAGQOwFT3k60MrSX8oxJdY8sHrHbLnyk9i2dbe7DtSLbRkxRXcxPyc3xlkI4bgfmnhB+WS3+oFRrwS4UrTTzt1jVI19i+pmPzwqj+Y1P+fOANeWEsSfj+F09MuhDAZ98Y+tVT4Z83LYXMiXGUjl0qxIP3UiFgCw6gfEQe2B6ZrWOjOOddQvOWIMpVgCCMEEZBHYg9aqPnrwoMeqexUsm5aAbsvvH3X/J1Hp2q2re6SRQ0bK6noykMD9RX0rO1Yt1Ww5r4bbq/KpH/AH/vrV4co+ICvwuSeYlpLRMSgbs+B8D/AM/fpkN2rX5+8Pre5cvA8cV22+gsFE57Feof/MB889arbgHEn4dekXEbBcGK4iYfiibY7fmx+IY6gHHWsIicdufR6uSafq8fs+9HZyeI8QeeWSaU5eRi7H0GfQf5QMAewFTTkrwxkuAJ7pWSEDUsX4ZJ/UDfGhD3OCfYb1L+UfCy2gk893FwNRaAdUVOqMf1vjHxdPUD1qf11zb4PJtftD828z8ySXjjUoiiiBSKBRhYVHw6cfr2wTj0xsKv3lWbXY2zHctbwk/PQuf71UXixy19nvPOQfd3OW9llH4x/MPi/r7VZvhtPq4Vak+ken+lmX/ik9C2tRpJaYpSqsmMUCis0oMBaaRWaUGNI60xWaUGNA7dP7VmlKDGkdutZxSlArGkVmlBjSOtNIrNKDGKzilKDAUU0j96zSgwVBpis0oGKwVFZpQYKihUHrWaUGMUCgVmlByuYuAi7hEJfRG0iNIAP4iA6mjznYNgAntmuoq46VmlE7nWiopzT4b2t6xkOYpiP4keAW7alOzfPr71K6UInSo18G7yFs296q+4EsLfvGxzW2nhbxGTafib6fUBp5P98gH9qtGlTuVuOUC4T4N2UTB5TJO4Ocs2gZ6g4jwc/WpLx3lG0vCpuIg5TYNllYDtqQgkex2rsUqJ59URa0TuJa3DeHRwRJFENKRjSoyzYHbUxJP71s0pRVz+N8Cgu4vKuE1pqDYyykMOhDKQR+/rXvhHCIrWFYYF0xrnA1M2Mkk/ExJ6nvW7SgUpSgUpSgUpSgUpSgUpSgUpSgUpSgUpSgUpSgUpSgUpSgUpSgUpSgUpSgUpSg//2Q=="/>
          <p:cNvSpPr>
            <a:spLocks noChangeAspect="1" noChangeArrowheads="1"/>
          </p:cNvSpPr>
          <p:nvPr/>
        </p:nvSpPr>
        <p:spPr bwMode="auto">
          <a:xfrm>
            <a:off x="76200" y="-280988"/>
            <a:ext cx="2619375" cy="600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6 Imagen" descr="comsoc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2566" y="4590631"/>
            <a:ext cx="2821790" cy="887754"/>
          </a:xfrm>
          <a:prstGeom prst="rect">
            <a:avLst/>
          </a:prstGeom>
        </p:spPr>
      </p:pic>
      <p:pic>
        <p:nvPicPr>
          <p:cNvPr id="8" name="7 Imagen" descr="ras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758098"/>
            <a:ext cx="3047619" cy="695238"/>
          </a:xfrm>
          <a:prstGeom prst="rect">
            <a:avLst/>
          </a:prstGeom>
        </p:spPr>
      </p:pic>
      <p:pic>
        <p:nvPicPr>
          <p:cNvPr id="9" name="8 Imagen" descr="wie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67744" y="799356"/>
            <a:ext cx="1419225" cy="1333500"/>
          </a:xfrm>
          <a:prstGeom prst="rect">
            <a:avLst/>
          </a:prstGeom>
        </p:spPr>
      </p:pic>
      <p:pic>
        <p:nvPicPr>
          <p:cNvPr id="10" name="9 Imagen" descr="cas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404664"/>
            <a:ext cx="981075" cy="1066800"/>
          </a:xfrm>
          <a:prstGeom prst="rect">
            <a:avLst/>
          </a:prstGeom>
        </p:spPr>
      </p:pic>
      <p:pic>
        <p:nvPicPr>
          <p:cNvPr id="11" name="10 Imagen" descr="emb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29631" y="5128494"/>
            <a:ext cx="1462421" cy="950573"/>
          </a:xfrm>
          <a:prstGeom prst="rect">
            <a:avLst/>
          </a:prstGeom>
        </p:spPr>
      </p:pic>
      <p:pic>
        <p:nvPicPr>
          <p:cNvPr id="12" name="11 Imagen" descr="logo_eds_l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27135" y="4783502"/>
            <a:ext cx="1862545" cy="733730"/>
          </a:xfrm>
          <a:prstGeom prst="rect">
            <a:avLst/>
          </a:prstGeom>
        </p:spPr>
      </p:pic>
      <p:pic>
        <p:nvPicPr>
          <p:cNvPr id="13" name="12 Imagen" descr="com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5522917"/>
            <a:ext cx="1403255" cy="930419"/>
          </a:xfrm>
          <a:prstGeom prst="rect">
            <a:avLst/>
          </a:prstGeom>
        </p:spPr>
      </p:pic>
      <p:pic>
        <p:nvPicPr>
          <p:cNvPr id="14" name="13 Imagen" descr="gold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94585" y="643813"/>
            <a:ext cx="1679920" cy="45331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791275" y="522565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PES</a:t>
            </a:r>
            <a:endParaRPr lang="es-CO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2101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Cómo se materializó esta estrategia?</a:t>
            </a:r>
            <a:endParaRPr lang="es-ES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</a:endParaRPr>
          </a:p>
        </p:txBody>
      </p:sp>
      <p:pic>
        <p:nvPicPr>
          <p:cNvPr id="18" name="17 Imagen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4437352"/>
            <a:ext cx="2880000" cy="2160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19 Imagen" descr="untitled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996952"/>
            <a:ext cx="2880000" cy="2160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7" name="16 Rectángulo"/>
          <p:cNvSpPr/>
          <p:nvPr/>
        </p:nvSpPr>
        <p:spPr>
          <a:xfrm>
            <a:off x="179512" y="1628800"/>
            <a:ext cx="41601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Realización de Actividades Técnicas con el auspicio financiero y/o técnico de las Sociedades</a:t>
            </a:r>
          </a:p>
          <a:p>
            <a:pPr>
              <a:spcBef>
                <a:spcPct val="50000"/>
              </a:spcBef>
            </a:pPr>
            <a:endParaRPr lang="es-ES_tradnl" sz="20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Mini coloquios,</a:t>
            </a:r>
          </a:p>
          <a:p>
            <a:pPr>
              <a:spcBef>
                <a:spcPct val="50000"/>
              </a:spcBef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Simposios,</a:t>
            </a:r>
          </a:p>
          <a:p>
            <a:pPr>
              <a:spcBef>
                <a:spcPct val="50000"/>
              </a:spcBef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Charlas,</a:t>
            </a:r>
          </a:p>
          <a:p>
            <a:pPr>
              <a:spcBef>
                <a:spcPct val="50000"/>
              </a:spcBef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Conferencias,</a:t>
            </a:r>
          </a:p>
          <a:p>
            <a:pPr>
              <a:spcBef>
                <a:spcPct val="50000"/>
              </a:spcBef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entre otras ….</a:t>
            </a:r>
            <a:endParaRPr lang="es-ES" sz="20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026" name="Picture 2" descr="C:\Users\Carlos Andres\Pictures\IEEE\Otros Congresos\P1010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1008"/>
            <a:ext cx="288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962407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Algunas acciones concretas …</a:t>
            </a:r>
            <a:endParaRPr lang="es-ES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08935" y="1268760"/>
            <a:ext cx="833952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ANDESCON 2010  </a:t>
            </a:r>
            <a:endParaRPr lang="es-ES_tradnl" sz="200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Technical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Sponsorship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IAS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Financial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Support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: EDS, </a:t>
            </a: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EdSoc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, RAS, PES, IAS, EMBS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LATINCOM 2009 Y 2010 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Technical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Sponsorship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ComSoc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Financial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Support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: 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ComSoc, </a:t>
            </a: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Computer</a:t>
            </a:r>
            <a:endParaRPr lang="es-ES_tradnl" sz="2000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Mini coloquio EDS </a:t>
            </a:r>
            <a:endParaRPr lang="es-ES_tradnl" sz="200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Financial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and </a:t>
            </a: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Technical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Sponsorship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EDS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STSIVA 2010 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Apoyo con un conferencista por parte de 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SPS</a:t>
            </a:r>
            <a:endParaRPr lang="es-ES_tradnl" sz="200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23528" y="404664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4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Algunas acciones concretas …</a:t>
            </a:r>
            <a:endParaRPr lang="es-ES" sz="24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408935" y="1268760"/>
            <a:ext cx="833952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GOLD SUMMIT 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Financial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support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: FCV R9 y EDS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Reunión Nacional de Ramas 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Financial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support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: 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R9, SPAC </a:t>
            </a:r>
            <a:r>
              <a:rPr lang="es-ES_tradnl" sz="2000" dirty="0" err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Program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, Capítulos en Colombia</a:t>
            </a:r>
            <a:endParaRPr lang="es-ES_tradnl" sz="200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Ceremonia </a:t>
            </a:r>
            <a:r>
              <a:rPr lang="es-ES_tradnl" sz="2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de Homenaje a los Graduados Recientes </a:t>
            </a:r>
            <a:endParaRPr lang="es-ES_tradnl" sz="2000" b="1" dirty="0" smtClean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Financial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support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: GOLD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Tour de Conferencia de Comunicaciones (Medellín, Barranquilla, Bogotá)</a:t>
            </a:r>
          </a:p>
          <a:p>
            <a:pPr marL="800100" lvl="1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Financial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s-ES_tradnl" sz="2000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support</a:t>
            </a:r>
            <a:r>
              <a:rPr lang="es-ES_tradnl" sz="200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: </a:t>
            </a:r>
            <a:r>
              <a:rPr lang="es-ES_tradnl" sz="2000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ComSoc</a:t>
            </a:r>
            <a:endParaRPr lang="es-ES_tradnl" sz="2000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46113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15816" y="6014566"/>
            <a:ext cx="3286148" cy="510778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Graduados</a:t>
            </a:r>
            <a:endParaRPr lang="es-ES" sz="2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15074" y="4626303"/>
            <a:ext cx="2714644" cy="442674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Profesionales</a:t>
            </a:r>
            <a:endParaRPr lang="es-ES" sz="20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28596" y="4500452"/>
            <a:ext cx="2428892" cy="510778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Estudiantes</a:t>
            </a:r>
            <a:endParaRPr lang="es-ES" sz="2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69920" y="836712"/>
            <a:ext cx="7643866" cy="919401"/>
          </a:xfrm>
          <a:prstGeom prst="roundRect">
            <a:avLst/>
          </a:prstGeom>
          <a:ln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APROXIMADAMENTE UN 11% DE CRECIMIENTO EN MEMBRESIA PARA 2010</a:t>
            </a:r>
            <a:endParaRPr lang="es-ES" sz="2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0" name="19 Flecha derecha"/>
          <p:cNvSpPr/>
          <p:nvPr/>
        </p:nvSpPr>
        <p:spPr>
          <a:xfrm rot="16200000">
            <a:off x="3872998" y="4992098"/>
            <a:ext cx="1177990" cy="500066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0 Flecha derecha"/>
          <p:cNvSpPr/>
          <p:nvPr/>
        </p:nvSpPr>
        <p:spPr>
          <a:xfrm rot="13190357">
            <a:off x="5829857" y="3397253"/>
            <a:ext cx="2330118" cy="500066"/>
          </a:xfrm>
          <a:prstGeom prst="rightArrow">
            <a:avLst>
              <a:gd name="adj1" fmla="val 50000"/>
              <a:gd name="adj2" fmla="val 58755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9 Imagen" descr="teamwork_poster-p228075820599886582t5wm_400.jpg"/>
          <p:cNvPicPr>
            <a:picLocks noChangeAspect="1"/>
          </p:cNvPicPr>
          <p:nvPr/>
        </p:nvPicPr>
        <p:blipFill>
          <a:blip r:embed="rId2" cstate="print"/>
          <a:srcRect r="4217" b="15980"/>
          <a:stretch>
            <a:fillRect/>
          </a:stretch>
        </p:blipFill>
        <p:spPr>
          <a:xfrm>
            <a:off x="2886390" y="1964870"/>
            <a:ext cx="3228842" cy="283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Flecha derecha"/>
          <p:cNvSpPr/>
          <p:nvPr/>
        </p:nvSpPr>
        <p:spPr>
          <a:xfrm rot="19046406">
            <a:off x="1360095" y="3205629"/>
            <a:ext cx="2161290" cy="50006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56" grpId="0" animBg="1"/>
      <p:bldP spid="20" grpId="0" animBg="1"/>
      <p:bldP spid="2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11560" y="571480"/>
            <a:ext cx="6746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EN 2011 se realizará:</a:t>
            </a:r>
            <a:endParaRPr lang="es-ES" sz="3200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</a:endParaRPr>
          </a:p>
        </p:txBody>
      </p:sp>
      <p:pic>
        <p:nvPicPr>
          <p:cNvPr id="4" name="3 Imagen" descr="385408-.jpeg"/>
          <p:cNvPicPr>
            <a:picLocks noChangeAspect="1"/>
          </p:cNvPicPr>
          <p:nvPr/>
        </p:nvPicPr>
        <p:blipFill>
          <a:blip r:embed="rId2" cstate="print"/>
          <a:srcRect l="23012" t="14105" r="22114" b="18630"/>
          <a:stretch>
            <a:fillRect/>
          </a:stretch>
        </p:blipFill>
        <p:spPr>
          <a:xfrm>
            <a:off x="611560" y="2190926"/>
            <a:ext cx="2126132" cy="260622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131840" y="2073329"/>
            <a:ext cx="552831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2nd </a:t>
            </a:r>
            <a:r>
              <a:rPr lang="en-US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IEEE Latin American Symposium on Circuits and Systems </a:t>
            </a:r>
            <a:r>
              <a:rPr lang="en-US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Lascas</a:t>
            </a:r>
            <a:r>
              <a:rPr lang="en-US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&amp; </a:t>
            </a:r>
            <a:r>
              <a:rPr lang="en-US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Iberchip</a:t>
            </a:r>
            <a:r>
              <a:rPr lang="en-US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Workshop</a:t>
            </a:r>
          </a:p>
          <a:p>
            <a:pPr marL="285750" lvl="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Minicoloquio</a:t>
            </a:r>
            <a:r>
              <a:rPr lang="en-US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Electron Devices Society</a:t>
            </a:r>
            <a:endParaRPr lang="es-CO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XI Latin American Robotics Competition &amp; IX Latin American Robotics Symposium</a:t>
            </a:r>
          </a:p>
          <a:p>
            <a:pPr marL="285750" lvl="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IEEE PES Innovative Smart Grid Technologies LA </a:t>
            </a:r>
            <a:r>
              <a:rPr lang="en-U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2011</a:t>
            </a:r>
          </a:p>
          <a:p>
            <a:pPr marL="285750" lvl="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IEEE </a:t>
            </a:r>
            <a:r>
              <a:rPr lang="en-US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Colombian Conference on Automatic </a:t>
            </a:r>
            <a:r>
              <a:rPr lang="en-U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Control</a:t>
            </a:r>
          </a:p>
          <a:p>
            <a:pPr marL="285750" lvl="0" indent="-285750">
              <a:spcBef>
                <a:spcPct val="50000"/>
              </a:spcBef>
              <a:buFont typeface="Arial" pitchFamily="34" charset="0"/>
              <a:buChar char="•"/>
            </a:pPr>
            <a:r>
              <a:rPr lang="en-U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IEEE Colombian Communications Conference</a:t>
            </a:r>
            <a:endParaRPr lang="es-CO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39552" y="571480"/>
            <a:ext cx="7783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CO" sz="24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itchFamily="34" charset="0"/>
              </a:rPr>
              <a:t>VOLUNTARIOS</a:t>
            </a:r>
            <a:endParaRPr lang="es-ES" sz="24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ahoma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95536" y="1700808"/>
            <a:ext cx="813690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Posicionamiento de voluntarios de la Sección en diversos órganos de las Sociedades y del IEE</a:t>
            </a:r>
          </a:p>
          <a:p>
            <a:pPr algn="just">
              <a:spcBef>
                <a:spcPct val="50000"/>
              </a:spcBef>
            </a:pPr>
            <a:endParaRPr lang="es-ES_tradnl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b="1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Región </a:t>
            </a: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9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Consejo Andino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ComSoc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PES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IAS</a:t>
            </a:r>
          </a:p>
          <a:p>
            <a:pPr marL="285750" indent="-28575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" b="1" dirty="0" smtClean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CAS</a:t>
            </a:r>
          </a:p>
        </p:txBody>
      </p:sp>
      <p:pic>
        <p:nvPicPr>
          <p:cNvPr id="11" name="10 Imagen" descr="180464_10150410676780534_581960533_17430660_8194438_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443596" cy="3186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333</Words>
  <Application>Microsoft Office PowerPoint</Application>
  <PresentationFormat>Presentación en pantalla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SINERGIA "trabajando en equipo"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ING-OJRR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Membresia IEEE   Es Misión… Es Beneficios… La Organización</dc:title>
  <dc:creator>Oscar Javier Rodrìguez Riveros</dc:creator>
  <cp:lastModifiedBy>Carlos Andres</cp:lastModifiedBy>
  <cp:revision>203</cp:revision>
  <dcterms:created xsi:type="dcterms:W3CDTF">2009-03-09T15:51:00Z</dcterms:created>
  <dcterms:modified xsi:type="dcterms:W3CDTF">2011-04-09T18:04:33Z</dcterms:modified>
</cp:coreProperties>
</file>