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80" r:id="rId2"/>
    <p:sldId id="312" r:id="rId3"/>
    <p:sldId id="282" r:id="rId4"/>
    <p:sldId id="284" r:id="rId5"/>
    <p:sldId id="286" r:id="rId6"/>
    <p:sldId id="283" r:id="rId7"/>
    <p:sldId id="288" r:id="rId8"/>
    <p:sldId id="311" r:id="rId9"/>
    <p:sldId id="315" r:id="rId10"/>
    <p:sldId id="316" r:id="rId11"/>
    <p:sldId id="31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5A7C"/>
    <a:srgbClr val="2D75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486" autoAdjust="0"/>
    <p:restoredTop sz="91317" autoAdjust="0"/>
  </p:normalViewPr>
  <p:slideViewPr>
    <p:cSldViewPr snapToGrid="0">
      <p:cViewPr varScale="1">
        <p:scale>
          <a:sx n="73" d="100"/>
          <a:sy n="73" d="100"/>
        </p:scale>
        <p:origin x="7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279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8B73BE-37B6-4BFD-9C56-8A977D0A1F8F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44DBE-CD18-4E95-8C75-09DDE62B7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985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222E4-6483-4C62-A88A-DA476FBDB4BF}" type="datetimeFigureOut">
              <a:rPr lang="en-US" smtClean="0"/>
              <a:t>9/13/2015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02BB68-1D4C-4810-A76D-2BBF843F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10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2BB68-1D4C-4810-A76D-2BBF843F537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Hello </a:t>
            </a:r>
            <a:r>
              <a:rPr lang="en-US" dirty="0" err="1" smtClean="0"/>
              <a:t>Dr</a:t>
            </a:r>
            <a:r>
              <a:rPr lang="en-US" dirty="0" smtClean="0"/>
              <a:t> J</a:t>
            </a:r>
            <a:r>
              <a:rPr lang="en-US" baseline="0" dirty="0" smtClean="0"/>
              <a:t> here.</a:t>
            </a:r>
          </a:p>
          <a:p>
            <a:endParaRPr lang="en-US" baseline="0" dirty="0" smtClean="0"/>
          </a:p>
          <a:p>
            <a:r>
              <a:rPr lang="en-US" dirty="0" smtClean="0"/>
              <a:t>Here I’ll show you another</a:t>
            </a:r>
            <a:r>
              <a:rPr lang="en-US" baseline="0" dirty="0" smtClean="0"/>
              <a:t> PHET simulation to  see how a difference in charges at opposite ends of a  battery creates an electrical potential difference.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also call this an electromotive force which has units of volt, honoring Alessandro Volta, inventor of the batter and electric capacitor.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2BB68-1D4C-4810-A76D-2BBF843F537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889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02BB68-1D4C-4810-A76D-2BBF843F537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549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794327" y="6488668"/>
            <a:ext cx="2778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TABLE</a:t>
            </a:r>
            <a:r>
              <a:rPr lang="en-US" baseline="0" dirty="0" smtClean="0">
                <a:hlinkClick r:id="rId2" action="ppaction://hlinksldjump"/>
              </a:rPr>
              <a:t> OF CONTENTS (TOC)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794327" y="6488668"/>
            <a:ext cx="2778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TABLE</a:t>
            </a:r>
            <a:r>
              <a:rPr lang="en-US" baseline="0" dirty="0" smtClean="0">
                <a:hlinkClick r:id="rId2" action="ppaction://hlinksldjump"/>
              </a:rPr>
              <a:t> OF CONTENTS (TOC)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794327" y="6488668"/>
            <a:ext cx="2778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TABLE</a:t>
            </a:r>
            <a:r>
              <a:rPr lang="en-US" baseline="0" dirty="0" smtClean="0">
                <a:hlinkClick r:id="rId2" action="ppaction://hlinksldjump"/>
              </a:rPr>
              <a:t> OF CONTENTS (TOC)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4794327" y="6488668"/>
            <a:ext cx="2778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TABLE</a:t>
            </a:r>
            <a:r>
              <a:rPr lang="en-US" baseline="0" dirty="0" smtClean="0">
                <a:hlinkClick r:id="rId2" action="ppaction://hlinksldjump"/>
              </a:rPr>
              <a:t> OF CONTENTS (TOC)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5073733" y="5958950"/>
            <a:ext cx="2778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TABLE</a:t>
            </a:r>
            <a:r>
              <a:rPr lang="en-US" baseline="0" dirty="0" smtClean="0">
                <a:hlinkClick r:id="rId2" action="ppaction://hlinksldjump"/>
              </a:rPr>
              <a:t> OF CONTENTS (TOC)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794327" y="6488668"/>
            <a:ext cx="2778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TABLE</a:t>
            </a:r>
            <a:r>
              <a:rPr lang="en-US" baseline="0" dirty="0" smtClean="0">
                <a:hlinkClick r:id="rId2" action="ppaction://hlinksldjump"/>
              </a:rPr>
              <a:t> OF CONTENTS (TOC)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794327" y="6488668"/>
            <a:ext cx="2778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TABLE</a:t>
            </a:r>
            <a:r>
              <a:rPr lang="en-US" baseline="0" dirty="0" smtClean="0">
                <a:hlinkClick r:id="rId2" action="ppaction://hlinksldjump"/>
              </a:rPr>
              <a:t> OF CONTENTS (TOC)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5084223" y="5883274"/>
            <a:ext cx="2778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TABLE</a:t>
            </a:r>
            <a:r>
              <a:rPr lang="en-US" baseline="0" dirty="0" smtClean="0">
                <a:hlinkClick r:id="rId2" action="ppaction://hlinksldjump"/>
              </a:rPr>
              <a:t> OF CONTENTS (TOC)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4933910" y="5883274"/>
            <a:ext cx="2778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TABLE</a:t>
            </a:r>
            <a:r>
              <a:rPr lang="en-US" baseline="0" dirty="0" smtClean="0">
                <a:hlinkClick r:id="rId2" action="ppaction://hlinksldjump"/>
              </a:rPr>
              <a:t> OF CONTENTS (TOC)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794327" y="6488668"/>
            <a:ext cx="2778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TABLE</a:t>
            </a:r>
            <a:r>
              <a:rPr lang="en-US" baseline="0" dirty="0" smtClean="0">
                <a:hlinkClick r:id="rId2" action="ppaction://hlinksldjump"/>
              </a:rPr>
              <a:t> OF CONTENTS (TOC)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4794327" y="6488668"/>
            <a:ext cx="2778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2" action="ppaction://hlinksldjump"/>
              </a:rPr>
              <a:t>TABLE</a:t>
            </a:r>
            <a:r>
              <a:rPr lang="en-US" baseline="0" dirty="0" smtClean="0">
                <a:hlinkClick r:id="rId2" action="ppaction://hlinksldjump"/>
              </a:rPr>
              <a:t> OF CONTENTS (TOC)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7" Type="http://schemas.openxmlformats.org/officeDocument/2006/relationships/slide" Target="slide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hyperlink" Target="https://youtu.be/T8KdKnvk5i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hyperlink" Target="https://youtu.be/6pHR5xV_OVA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hyperlink" Target="https://youtu.be/k2Tl9rcd9YA" TargetMode="External"/><Relationship Id="rId4" Type="http://schemas.openxmlformats.org/officeDocument/2006/relationships/hyperlink" Target="https://youtu.be/JRDQcHRv26o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wmf"/><Relationship Id="rId4" Type="http://schemas.openxmlformats.org/officeDocument/2006/relationships/hyperlink" Target="https://youtu.be/rH53WZXDN6U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phet.colorado.edu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phet.colorado.edu/en/simulation/legacy/radio-waves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786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 on modeling and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854926"/>
            <a:ext cx="9905999" cy="3936275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sz="2600" dirty="0"/>
              <a:t>PART II.</a:t>
            </a:r>
          </a:p>
          <a:p>
            <a:pPr marL="0" lvl="0" indent="0">
              <a:buNone/>
            </a:pPr>
            <a:r>
              <a:rPr lang="en-US" sz="2600" dirty="0"/>
              <a:t> Download, experiment, and record your observations with the following simulation called Wave on a String:  https://phet.colorado.edu/en/simulation/legacy/wave-on-a-string </a:t>
            </a:r>
          </a:p>
          <a:p>
            <a:pPr marL="0" lvl="0" indent="0">
              <a:buNone/>
            </a:pPr>
            <a:r>
              <a:rPr lang="en-US" sz="2600" dirty="0"/>
              <a:t> </a:t>
            </a:r>
          </a:p>
          <a:p>
            <a:pPr marL="0" lvl="0" indent="0">
              <a:buNone/>
            </a:pPr>
            <a:r>
              <a:rPr lang="en-US" sz="2600" dirty="0"/>
              <a:t>PART III</a:t>
            </a:r>
          </a:p>
          <a:p>
            <a:pPr marL="0" lvl="0" indent="0">
              <a:buNone/>
            </a:pPr>
            <a:r>
              <a:rPr lang="en-US" sz="2600" dirty="0"/>
              <a:t> Compare your observations with the simulations in Radio Waves and Wave on a String and note any similarities and differences.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68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327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563677" y="579122"/>
            <a:ext cx="4025966" cy="2074626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COMMUNICATIONS SYSTEMS (Radio, TV) and Modeling</a:t>
            </a:r>
            <a:endParaRPr lang="en-US" sz="36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665277" y="3932238"/>
            <a:ext cx="3584576" cy="1655762"/>
          </a:xfrm>
        </p:spPr>
        <p:txBody>
          <a:bodyPr/>
          <a:lstStyle/>
          <a:p>
            <a:pPr algn="ctr"/>
            <a:r>
              <a:rPr lang="en-US" dirty="0" smtClean="0"/>
              <a:t>Professor John Santiago</a:t>
            </a:r>
            <a:endParaRPr lang="en-US" dirty="0"/>
          </a:p>
          <a:p>
            <a:pPr algn="ctr"/>
            <a:r>
              <a:rPr lang="en-US" dirty="0" smtClean="0"/>
              <a:t>(alias  dr. J)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0890" y="777241"/>
            <a:ext cx="4384040" cy="4384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9264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  <p:sndAc>
          <p:stSnd>
            <p:snd r:embed="rId3" name="chimes.wav"/>
          </p:stSnd>
        </p:sndAc>
      </p:transition>
    </mc:Choice>
    <mc:Fallback xmlns="">
      <p:transition spd="slow">
        <p:fade/>
        <p:sndAc>
          <p:stSnd>
            <p:snd r:embed="rId5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Contents  (Please watch sequentially)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hlinkClick r:id="rId3" action="ppaction://hlinksldjump"/>
              </a:rPr>
              <a:t>1. </a:t>
            </a:r>
            <a:r>
              <a:rPr lang="en-US" dirty="0" err="1" smtClean="0">
                <a:hlinkClick r:id="rId3" action="ppaction://hlinksldjump"/>
              </a:rPr>
              <a:t>Phet</a:t>
            </a:r>
            <a:r>
              <a:rPr lang="en-US" dirty="0" smtClean="0">
                <a:hlinkClick r:id="rId3" action="ppaction://hlinksldjump"/>
              </a:rPr>
              <a:t> Simulation on Modeling Communication Systems</a:t>
            </a:r>
            <a:endParaRPr lang="en-US" dirty="0" smtClean="0"/>
          </a:p>
          <a:p>
            <a:r>
              <a:rPr lang="en-US" dirty="0">
                <a:hlinkClick r:id="rId4" action="ppaction://hlinksldjump"/>
              </a:rPr>
              <a:t>2.  </a:t>
            </a:r>
            <a:r>
              <a:rPr lang="en-US" dirty="0" err="1">
                <a:hlinkClick r:id="rId4" action="ppaction://hlinksldjump"/>
              </a:rPr>
              <a:t>Matlab</a:t>
            </a:r>
            <a:r>
              <a:rPr lang="en-US" dirty="0">
                <a:hlinkClick r:id="rId4" action="ppaction://hlinksldjump"/>
              </a:rPr>
              <a:t> Simulation of Double Sideband Amplitude Modulation-Suppress Carrier at </a:t>
            </a:r>
            <a:r>
              <a:rPr lang="en-US" dirty="0" smtClean="0">
                <a:hlinkClick r:id="rId4" action="ppaction://hlinksldjump"/>
              </a:rPr>
              <a:t>Receiver</a:t>
            </a:r>
            <a:endParaRPr lang="en-US" dirty="0" smtClean="0"/>
          </a:p>
          <a:p>
            <a:r>
              <a:rPr lang="en-US" dirty="0">
                <a:hlinkClick r:id="rId5" action="ppaction://hlinksldjump"/>
              </a:rPr>
              <a:t>3</a:t>
            </a:r>
            <a:r>
              <a:rPr lang="en-US" dirty="0" smtClean="0">
                <a:hlinkClick r:id="rId5" action="ppaction://hlinksldjump"/>
              </a:rPr>
              <a:t>.  </a:t>
            </a:r>
            <a:r>
              <a:rPr lang="en-US" dirty="0" err="1" smtClean="0">
                <a:hlinkClick r:id="rId5" action="ppaction://hlinksldjump"/>
              </a:rPr>
              <a:t>Matlab</a:t>
            </a:r>
            <a:r>
              <a:rPr lang="en-US" dirty="0" smtClean="0">
                <a:hlinkClick r:id="rId5" action="ppaction://hlinksldjump"/>
              </a:rPr>
              <a:t> Simulation of Double Sideband Amplitude Modulation-Suppress Carrier at Receiver</a:t>
            </a:r>
            <a:endParaRPr lang="en-US" dirty="0" smtClean="0"/>
          </a:p>
          <a:p>
            <a:r>
              <a:rPr lang="en-US" dirty="0">
                <a:hlinkClick r:id="rId6" action="ppaction://hlinksldjump"/>
              </a:rPr>
              <a:t>4</a:t>
            </a:r>
            <a:r>
              <a:rPr lang="en-US" dirty="0" smtClean="0">
                <a:hlinkClick r:id="rId6" action="ppaction://hlinksldjump"/>
              </a:rPr>
              <a:t>.  </a:t>
            </a:r>
            <a:r>
              <a:rPr lang="en-US" dirty="0" err="1" smtClean="0">
                <a:hlinkClick r:id="rId6" action="ppaction://hlinksldjump"/>
              </a:rPr>
              <a:t>Matlab</a:t>
            </a:r>
            <a:r>
              <a:rPr lang="en-US" dirty="0" smtClean="0">
                <a:hlinkClick r:id="rId6" action="ppaction://hlinksldjump"/>
              </a:rPr>
              <a:t> </a:t>
            </a:r>
            <a:r>
              <a:rPr lang="en-US" dirty="0">
                <a:hlinkClick r:id="rId6" action="ppaction://hlinksldjump"/>
              </a:rPr>
              <a:t>Simulation of  Frequency Modulation and Demodulation of an FM Transmitted </a:t>
            </a:r>
            <a:r>
              <a:rPr lang="en-US" dirty="0" smtClean="0">
                <a:hlinkClick r:id="rId6" action="ppaction://hlinksldjump"/>
              </a:rPr>
              <a:t>Signal</a:t>
            </a:r>
            <a:endParaRPr lang="en-US" dirty="0" smtClean="0"/>
          </a:p>
          <a:p>
            <a:r>
              <a:rPr lang="en-US" smtClean="0">
                <a:hlinkClick r:id="rId7" action="ppaction://hlinksldjump"/>
              </a:rPr>
              <a:t>5.  Your </a:t>
            </a:r>
            <a:r>
              <a:rPr lang="en-US" dirty="0" smtClean="0">
                <a:hlinkClick r:id="rId7" action="ppaction://hlinksldjump"/>
              </a:rPr>
              <a:t>Turn on Modeling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idx="4294967295"/>
          </p:nvPr>
        </p:nvSpPr>
        <p:spPr>
          <a:xfrm>
            <a:off x="1141412" y="1685132"/>
            <a:ext cx="4649788" cy="4915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PART 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2924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187700" y="6259886"/>
            <a:ext cx="5150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Direct Link to Video:  </a:t>
            </a:r>
            <a:r>
              <a:rPr lang="en-US" dirty="0">
                <a:hlinkClick r:id="rId4"/>
              </a:rPr>
              <a:t>https://youtu.be/T8KdKnvk5ig</a:t>
            </a:r>
            <a:endParaRPr lang="en-US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4222" name="ShockwaveFlash1" r:id="rId2" imgW="9526680" imgH="5622840"/>
        </mc:Choice>
        <mc:Fallback>
          <p:control name="ShockwaveFlash1" r:id="rId2" imgW="9526680" imgH="5622840">
            <p:pic>
              <p:nvPicPr>
                <p:cNvPr id="4" name="ShockwaveFlash1"/>
                <p:cNvPicPr>
                  <a:picLocks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331117" y="183516"/>
                  <a:ext cx="9526587" cy="5622925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398541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39984" y="6343134"/>
            <a:ext cx="52081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Direct Link to Video</a:t>
            </a:r>
            <a:r>
              <a:rPr lang="en-US" dirty="0"/>
              <a:t>:  </a:t>
            </a:r>
            <a:r>
              <a:rPr lang="en-US" dirty="0">
                <a:hlinkClick r:id="rId4"/>
              </a:rPr>
              <a:t>https://youtu.be/6pHR5xV_OVA</a:t>
            </a:r>
            <a:endParaRPr lang="en-US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6267" name="ShockwaveFlash1" r:id="rId2" imgW="9526680" imgH="5622840"/>
        </mc:Choice>
        <mc:Fallback>
          <p:control name="ShockwaveFlash1" r:id="rId2" imgW="9526680" imgH="5622840">
            <p:pic>
              <p:nvPicPr>
                <p:cNvPr id="4" name="ShockwaveFlash1"/>
                <p:cNvPicPr>
                  <a:picLocks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331117" y="168276"/>
                  <a:ext cx="9526587" cy="5622925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407177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776069" y="6241443"/>
            <a:ext cx="48846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hlinkClick r:id="rId4"/>
              </a:rPr>
              <a:t>Direct Link to Video: </a:t>
            </a:r>
            <a:r>
              <a:rPr lang="en-US" dirty="0">
                <a:hlinkClick r:id="rId5"/>
              </a:rPr>
              <a:t>https://youtu.be/k2Tl9rcd9YA</a:t>
            </a:r>
            <a:endParaRPr lang="en-US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5244" name="ShockwaveFlash1" r:id="rId2" imgW="9526680" imgH="5622840"/>
        </mc:Choice>
        <mc:Fallback>
          <p:control name="ShockwaveFlash1" r:id="rId2" imgW="9526680" imgH="5622840">
            <p:pic>
              <p:nvPicPr>
                <p:cNvPr id="4" name="ShockwaveFlash1"/>
                <p:cNvPicPr>
                  <a:picLocks/>
                </p:cNvPicPr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1331117" y="168276"/>
                  <a:ext cx="9526587" cy="5622925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44422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512036" y="6241443"/>
            <a:ext cx="52769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Direct Link to Video: </a:t>
            </a:r>
            <a:r>
              <a:rPr lang="en-US" dirty="0">
                <a:hlinkClick r:id="rId4"/>
              </a:rPr>
              <a:t>https://youtu.be/rH53WZXDN6U</a:t>
            </a:r>
            <a:endParaRPr lang="en-US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8310" name="ShockwaveFlash1" r:id="rId2" imgW="9526680" imgH="5622840"/>
        </mc:Choice>
        <mc:Fallback>
          <p:control name="ShockwaveFlash1" r:id="rId2" imgW="9526680" imgH="5622840">
            <p:pic>
              <p:nvPicPr>
                <p:cNvPr id="4" name="ShockwaveFlash1"/>
                <p:cNvPicPr>
                  <a:picLocks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331117" y="168276"/>
                  <a:ext cx="9526587" cy="5622925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70653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 on modeling and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567543"/>
            <a:ext cx="9905999" cy="422365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5600" dirty="0"/>
              <a:t>Please complete Parts I-III.</a:t>
            </a:r>
          </a:p>
          <a:p>
            <a:pPr marL="0" indent="0">
              <a:buNone/>
            </a:pPr>
            <a:r>
              <a:rPr lang="en-US" sz="5600" dirty="0"/>
              <a:t>PART I.</a:t>
            </a:r>
          </a:p>
          <a:p>
            <a:pPr marL="0" lvl="0" indent="0">
              <a:buNone/>
            </a:pPr>
            <a:r>
              <a:rPr lang="en-US" sz="5600" dirty="0"/>
              <a:t>Explain the importance of modeling.</a:t>
            </a:r>
          </a:p>
          <a:p>
            <a:pPr marL="0" lvl="0" indent="0">
              <a:buNone/>
            </a:pPr>
            <a:r>
              <a:rPr lang="en-US" sz="5600" dirty="0"/>
              <a:t>Your primary reference for the assignment.  Reference:  </a:t>
            </a:r>
            <a:r>
              <a:rPr lang="en-US" sz="5600" u="sng" dirty="0">
                <a:hlinkClick r:id="rId2"/>
              </a:rPr>
              <a:t>http://phet.Colorado.edu</a:t>
            </a:r>
            <a:r>
              <a:rPr lang="en-US" sz="5600" dirty="0"/>
              <a:t>.  So if the </a:t>
            </a:r>
            <a:r>
              <a:rPr lang="en-US" sz="5600" dirty="0" err="1"/>
              <a:t>Phet</a:t>
            </a:r>
            <a:r>
              <a:rPr lang="en-US" sz="5600" dirty="0"/>
              <a:t> website reorganize its content you can search for the simulation below.   The links below are current as of 13 September 2015.</a:t>
            </a:r>
          </a:p>
          <a:p>
            <a:pPr marL="0" indent="0">
              <a:buNone/>
            </a:pPr>
            <a:endParaRPr lang="en-US" sz="5600" dirty="0" smtClean="0"/>
          </a:p>
        </p:txBody>
      </p:sp>
    </p:spTree>
    <p:extLst>
      <p:ext uri="{BB962C8B-B14F-4D97-AF65-F5344CB8AC3E}">
        <p14:creationId xmlns:p14="http://schemas.microsoft.com/office/powerpoint/2010/main" val="215844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 on modeling and simulation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724297"/>
            <a:ext cx="10667411" cy="373597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mtClean="0"/>
              <a:t>Part </a:t>
            </a:r>
            <a:r>
              <a:rPr lang="en-US" dirty="0" smtClean="0"/>
              <a:t>I (continued)  </a:t>
            </a:r>
          </a:p>
          <a:p>
            <a:pPr marL="0" lvl="0" indent="0">
              <a:buNone/>
            </a:pPr>
            <a:r>
              <a:rPr lang="en-US" dirty="0" smtClean="0"/>
              <a:t>Like </a:t>
            </a:r>
            <a:r>
              <a:rPr lang="en-US" dirty="0"/>
              <a:t>in the video, you will be using the PHET Simulation on </a:t>
            </a:r>
            <a:r>
              <a:rPr lang="en-US" u="sng" dirty="0">
                <a:hlinkClick r:id="rId2"/>
              </a:rPr>
              <a:t>Radio Waves </a:t>
            </a:r>
            <a:r>
              <a:rPr lang="en-US" dirty="0"/>
              <a:t>used in video.  You can  download this simulation at:</a:t>
            </a:r>
          </a:p>
          <a:p>
            <a:pPr marL="0" indent="0">
              <a:buNone/>
            </a:pPr>
            <a:r>
              <a:rPr lang="en-US" u="sng" dirty="0">
                <a:hlinkClick r:id="rId2"/>
              </a:rPr>
              <a:t>http://phet.colorado.edu/en/simulation/legacy/radio-waves</a:t>
            </a:r>
            <a:r>
              <a:rPr lang="en-US" dirty="0"/>
              <a:t> </a:t>
            </a:r>
          </a:p>
          <a:p>
            <a:pPr marL="0" lvl="0" indent="0">
              <a:buNone/>
            </a:pPr>
            <a:r>
              <a:rPr lang="en-US" dirty="0"/>
              <a:t> Experiment with the Radio Wave simulation  and with the radio buttons and record your observations.  Check the box on electron positions and note the plots at the transmitter and </a:t>
            </a:r>
            <a:r>
              <a:rPr lang="en-US" dirty="0" smtClean="0"/>
              <a:t>receiver</a:t>
            </a:r>
          </a:p>
        </p:txBody>
      </p:sp>
    </p:spTree>
    <p:extLst>
      <p:ext uri="{BB962C8B-B14F-4D97-AF65-F5344CB8AC3E}">
        <p14:creationId xmlns:p14="http://schemas.microsoft.com/office/powerpoint/2010/main" val="296049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2950</TotalTime>
  <Words>334</Words>
  <Application>Microsoft Office PowerPoint</Application>
  <PresentationFormat>Widescreen</PresentationFormat>
  <Paragraphs>44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Tw Cen MT</vt:lpstr>
      <vt:lpstr>Circuit</vt:lpstr>
      <vt:lpstr>PowerPoint Presentation</vt:lpstr>
      <vt:lpstr>COMMUNICATIONS SYSTEMS (Radio, TV) and Modeling</vt:lpstr>
      <vt:lpstr>Table Contents  (Please watch sequentially)</vt:lpstr>
      <vt:lpstr>PowerPoint Presentation</vt:lpstr>
      <vt:lpstr>PowerPoint Presentation</vt:lpstr>
      <vt:lpstr>  </vt:lpstr>
      <vt:lpstr>PowerPoint Presentation</vt:lpstr>
      <vt:lpstr>Your Turn on modeling and simulation</vt:lpstr>
      <vt:lpstr>Your Turn on modeling and simulation</vt:lpstr>
      <vt:lpstr>Your Turn on modeling and simulation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Santiago</dc:creator>
  <cp:lastModifiedBy>John Santiago Tablet</cp:lastModifiedBy>
  <cp:revision>167</cp:revision>
  <dcterms:created xsi:type="dcterms:W3CDTF">2015-06-30T17:41:59Z</dcterms:created>
  <dcterms:modified xsi:type="dcterms:W3CDTF">2015-09-13T21:14:17Z</dcterms:modified>
</cp:coreProperties>
</file>