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30"/>
  </p:notesMasterIdLst>
  <p:sldIdLst>
    <p:sldId id="345" r:id="rId3"/>
    <p:sldId id="331" r:id="rId4"/>
    <p:sldId id="332" r:id="rId5"/>
    <p:sldId id="372" r:id="rId6"/>
    <p:sldId id="333" r:id="rId7"/>
    <p:sldId id="374" r:id="rId8"/>
    <p:sldId id="334" r:id="rId9"/>
    <p:sldId id="335" r:id="rId10"/>
    <p:sldId id="337" r:id="rId11"/>
    <p:sldId id="342" r:id="rId12"/>
    <p:sldId id="377" r:id="rId13"/>
    <p:sldId id="339" r:id="rId14"/>
    <p:sldId id="376" r:id="rId15"/>
    <p:sldId id="379" r:id="rId16"/>
    <p:sldId id="380" r:id="rId17"/>
    <p:sldId id="338" r:id="rId18"/>
    <p:sldId id="343" r:id="rId19"/>
    <p:sldId id="383" r:id="rId20"/>
    <p:sldId id="340" r:id="rId21"/>
    <p:sldId id="257" r:id="rId22"/>
    <p:sldId id="381" r:id="rId23"/>
    <p:sldId id="389" r:id="rId24"/>
    <p:sldId id="378" r:id="rId25"/>
    <p:sldId id="386" r:id="rId26"/>
    <p:sldId id="388" r:id="rId27"/>
    <p:sldId id="391" r:id="rId28"/>
    <p:sldId id="38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66FF66"/>
    <a:srgbClr val="FF9966"/>
    <a:srgbClr val="CCFF33"/>
    <a:srgbClr val="9933FF"/>
    <a:srgbClr val="9966FF"/>
    <a:srgbClr val="FFCC00"/>
    <a:srgbClr val="3366FF"/>
    <a:srgbClr val="66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163" d="100"/>
          <a:sy n="163" d="100"/>
        </p:scale>
        <p:origin x="-1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399">
                <a:latin typeface="Times New Roman" pitchFamily="18" charset="0"/>
                <a:cs typeface="Times New Roman" pitchFamily="18" charset="0"/>
              </a:defRPr>
            </a:pPr>
            <a:r>
              <a:rPr lang="en-US" sz="2399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Submissions by </a:t>
            </a:r>
            <a:r>
              <a:rPr lang="en-US" sz="239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Session Areas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155879297868993"/>
          <c:y val="0.165388735191885"/>
          <c:w val="0.466514398215873"/>
          <c:h val="0.804177801638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by Session Areas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66FF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3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Basic Processes in Fully and Partially Ionized Plasmas</c:v>
                </c:pt>
                <c:pt idx="1">
                  <c:v>Microwave Generation and Plasma Interaction</c:v>
                </c:pt>
                <c:pt idx="2">
                  <c:v>Charged Particle Beams and Sources</c:v>
                </c:pt>
                <c:pt idx="3">
                  <c:v>High Energy Density Plasmas and Applications</c:v>
                </c:pt>
                <c:pt idx="4">
                  <c:v>Industrial, Commercial and Medical Plasma Applications</c:v>
                </c:pt>
                <c:pt idx="5">
                  <c:v>Pulsed Power and Other Plasma Applications                                        </c:v>
                </c:pt>
                <c:pt idx="6">
                  <c:v>Plasma Diagnostics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91.0</c:v>
                </c:pt>
                <c:pt idx="1">
                  <c:v>78.0</c:v>
                </c:pt>
                <c:pt idx="2">
                  <c:v>42.0</c:v>
                </c:pt>
                <c:pt idx="3">
                  <c:v>135.0</c:v>
                </c:pt>
                <c:pt idx="4">
                  <c:v>122.0</c:v>
                </c:pt>
                <c:pt idx="5">
                  <c:v>24.0</c:v>
                </c:pt>
                <c:pt idx="6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3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3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3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3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3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2399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2399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84365173731314"/>
          <c:y val="0.122650264829684"/>
          <c:w val="0.515634826268686"/>
          <c:h val="0.85714771139298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399">
                <a:latin typeface="Times New Roman" pitchFamily="18" charset="0"/>
                <a:cs typeface="Times New Roman" pitchFamily="18" charset="0"/>
              </a:defRPr>
            </a:pPr>
            <a:r>
              <a:rPr lang="en-US" sz="2399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Submissions by Countries</a:t>
            </a:r>
            <a:endParaRPr lang="en-US" sz="2399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86212946732442"/>
          <c:y val="0.135152514719444"/>
          <c:w val="0.466514398215873"/>
          <c:h val="0.804177801638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by Countries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66FF"/>
              </a:solidFill>
            </c:spPr>
          </c:dPt>
          <c:dPt>
            <c:idx val="5"/>
            <c:bubble3D val="0"/>
            <c:spPr>
              <a:solidFill>
                <a:srgbClr val="FF6600"/>
              </a:solidFill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8"/>
            <c:bubble3D val="0"/>
            <c:spPr>
              <a:solidFill>
                <a:srgbClr val="3366FF"/>
              </a:solidFill>
            </c:spPr>
          </c:dPt>
          <c:dPt>
            <c:idx val="9"/>
            <c:bubble3D val="0"/>
            <c:spPr>
              <a:solidFill>
                <a:srgbClr val="00FF00"/>
              </a:solidFill>
            </c:spPr>
          </c:dPt>
          <c:dPt>
            <c:idx val="10"/>
            <c:bubble3D val="0"/>
            <c:spPr>
              <a:solidFill>
                <a:srgbClr val="FF5050"/>
              </a:solidFill>
            </c:spPr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Sheet1!$A$2:$A$12</c:f>
              <c:strCache>
                <c:ptCount val="11"/>
                <c:pt idx="0">
                  <c:v>United States</c:v>
                </c:pt>
                <c:pt idx="1">
                  <c:v>South Korea</c:v>
                </c:pt>
                <c:pt idx="2">
                  <c:v>China</c:v>
                </c:pt>
                <c:pt idx="3">
                  <c:v>United Kingdom</c:v>
                </c:pt>
                <c:pt idx="4">
                  <c:v>Germany</c:v>
                </c:pt>
                <c:pt idx="5">
                  <c:v>Russian Federation                                  </c:v>
                </c:pt>
                <c:pt idx="6">
                  <c:v>Japan</c:v>
                </c:pt>
                <c:pt idx="7">
                  <c:v>India</c:v>
                </c:pt>
                <c:pt idx="8">
                  <c:v>Taiwan</c:v>
                </c:pt>
                <c:pt idx="9">
                  <c:v>France</c:v>
                </c:pt>
                <c:pt idx="10">
                  <c:v>Others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321.0</c:v>
                </c:pt>
                <c:pt idx="1">
                  <c:v>35.0</c:v>
                </c:pt>
                <c:pt idx="2">
                  <c:v>29.0</c:v>
                </c:pt>
                <c:pt idx="3">
                  <c:v>29.0</c:v>
                </c:pt>
                <c:pt idx="4">
                  <c:v>22.0</c:v>
                </c:pt>
                <c:pt idx="5">
                  <c:v>21.0</c:v>
                </c:pt>
                <c:pt idx="6">
                  <c:v>18.0</c:v>
                </c:pt>
                <c:pt idx="7">
                  <c:v>16.0</c:v>
                </c:pt>
                <c:pt idx="8">
                  <c:v>14.0</c:v>
                </c:pt>
                <c:pt idx="9">
                  <c:v>13.0</c:v>
                </c:pt>
                <c:pt idx="10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5">
          <a:noFill/>
        </a:ln>
      </c:spPr>
    </c:plotArea>
    <c:legend>
      <c:legendPos val="r"/>
      <c:legendEntry>
        <c:idx val="0"/>
        <c:txPr>
          <a:bodyPr/>
          <a:lstStyle/>
          <a:p>
            <a:pPr algn="ctr">
              <a:defRPr lang="en-US" sz="2400" b="1" i="0" u="none" strike="noStrike" kern="1200" baseline="0">
                <a:solidFill>
                  <a:srgbClr val="13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algn="ctr">
              <a:defRPr lang="en-US" sz="2400" b="1" i="0" u="none" strike="noStrike" kern="1200" baseline="0">
                <a:solidFill>
                  <a:srgbClr val="13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algn="ctr">
              <a:defRPr lang="en-US" sz="2400" b="1" i="0" u="none" strike="noStrike" kern="1200" baseline="0">
                <a:solidFill>
                  <a:srgbClr val="13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 algn="ctr">
              <a:defRPr lang="en-US" sz="2400" b="1" i="0" u="none" strike="noStrike" kern="1200" baseline="0">
                <a:solidFill>
                  <a:srgbClr val="13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 algn="ctr">
              <a:defRPr lang="en-US" sz="2400" b="1" i="0" u="none" strike="noStrike" kern="1200" baseline="0">
                <a:solidFill>
                  <a:srgbClr val="13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 lang="en-US" sz="2400" b="1" i="0" u="none" strike="noStrike" kern="1200" baseline="0">
                <a:solidFill>
                  <a:srgbClr val="13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 lang="en-US" sz="2400" b="1" i="0" u="none" strike="noStrike" kern="1200" baseline="0">
                <a:solidFill>
                  <a:srgbClr val="13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 algn="ctr">
              <a:defRPr lang="en-US" sz="2400" b="1" i="0" u="none" strike="noStrike" kern="1200" baseline="0">
                <a:solidFill>
                  <a:srgbClr val="131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2390648633136"/>
          <c:y val="0.0956231822373555"/>
          <c:w val="0.396107004037884"/>
          <c:h val="0.857147711392986"/>
        </c:manualLayout>
      </c:layout>
      <c:overlay val="0"/>
      <c:txPr>
        <a:bodyPr/>
        <a:lstStyle/>
        <a:p>
          <a:pPr algn="ctr">
            <a:defRPr lang="en-US" sz="2400" b="1" i="0" u="none" strike="noStrike" kern="1200" baseline="0">
              <a:solidFill>
                <a:srgbClr val="131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7A94B5-00AB-4387-8E03-C4A2EAE81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9E38E8C7-4380-4482-80B0-2611AA1D4B3C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7EE9CC77-DD98-4485-9A37-C21328C21A0B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7EE9CC77-DD98-4485-9A37-C21328C21A0B}" type="slidenum">
              <a:rPr lang="en-US" sz="1200" smtClean="0">
                <a:solidFill>
                  <a:prstClr val="black"/>
                </a:solidFill>
              </a:rPr>
              <a:pPr/>
              <a:t>13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406037B1-8D40-4CB9-8A88-80D78FEE5C77}" type="slidenum">
              <a:rPr lang="en-US" sz="1200" smtClean="0">
                <a:solidFill>
                  <a:prstClr val="black"/>
                </a:solidFill>
              </a:rPr>
              <a:pPr algn="r"/>
              <a:t>14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4604A38E-9B6C-46F5-B887-697D4BD16871}" type="slidenum">
              <a:rPr lang="en-US" sz="1200" smtClean="0">
                <a:solidFill>
                  <a:prstClr val="black"/>
                </a:solidFill>
              </a:rPr>
              <a:pPr algn="r"/>
              <a:t>15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2E28272D-D059-46E5-BD7D-8758C575A2FA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2E28272D-D059-46E5-BD7D-8758C575A2FA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5165C893-80CF-441D-9E0D-0A67E4EB513B}" type="slidenum">
              <a:rPr lang="en-US" sz="1200" smtClean="0">
                <a:solidFill>
                  <a:prstClr val="black"/>
                </a:solidFill>
              </a:rPr>
              <a:pPr/>
              <a:t>18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157E98C6-9B3D-48CA-8BC0-E340135F9782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BECF5989-C3CC-48E5-BA41-C833C476AD70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BECF5989-C3CC-48E5-BA41-C833C476AD70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1810BF13-94ED-4B5D-93DD-7C22C1491666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BECF5989-C3CC-48E5-BA41-C833C476AD70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BECF5989-C3CC-48E5-BA41-C833C476AD70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5165C893-80CF-441D-9E0D-0A67E4EB513B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5165C893-80CF-441D-9E0D-0A67E4EB513B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5165C893-80CF-441D-9E0D-0A67E4EB513B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5165C893-80CF-441D-9E0D-0A67E4EB513B}" type="slidenum">
              <a:rPr lang="en-US" sz="1200" smtClean="0">
                <a:solidFill>
                  <a:prstClr val="black"/>
                </a:solidFill>
              </a:rPr>
              <a:pPr/>
              <a:t>27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A01C988-2759-4C2B-BEDE-D610B80A306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7D654517-AD68-4443-8BCF-8E9C7F1E4DB3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32793150-8F11-48CE-B758-E3C5480C4243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33BA5DC4-2CF2-477C-8964-F229E7554AB3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91D5A6DA-1C83-4FC9-B9B3-092AD978D8D6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3777F173-DEDE-419F-B8D0-B0A571B5B6BD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3777F173-DEDE-419F-B8D0-B0A571B5B6BD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NE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5954713"/>
            <a:ext cx="8953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113" y="6038850"/>
            <a:ext cx="21478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014538" y="625475"/>
            <a:ext cx="5349875" cy="476250"/>
          </a:xfrm>
          <a:ln w="12700"/>
        </p:spPr>
        <p:txBody>
          <a:bodyPr tIns="45720"/>
          <a:lstStyle>
            <a:lvl1pPr>
              <a:defRPr sz="2800" i="0">
                <a:solidFill>
                  <a:schemeClr val="tx1"/>
                </a:solidFill>
                <a:latin typeface="Times New Roman" pitchFamily="27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00250" y="1928813"/>
            <a:ext cx="4506913" cy="519112"/>
          </a:xfrm>
          <a:ln w="12700"/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pitchFamily="27" charset="2"/>
              <a:buNone/>
              <a:defRPr sz="2000" b="1" i="1">
                <a:latin typeface="Times New Roman" pitchFamily="27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4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330200"/>
            <a:ext cx="2111375" cy="277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725" y="330200"/>
            <a:ext cx="6186488" cy="277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8450263" cy="347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400175"/>
            <a:ext cx="3890963" cy="170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9438" y="1400175"/>
            <a:ext cx="3892550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9438" y="2330450"/>
            <a:ext cx="3892550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9725" y="330200"/>
            <a:ext cx="8450263" cy="347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6075" y="1400175"/>
            <a:ext cx="3890963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9438" y="1400175"/>
            <a:ext cx="3892550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6075" y="2330450"/>
            <a:ext cx="3890963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438" y="2330450"/>
            <a:ext cx="3892550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2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NE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5954713"/>
            <a:ext cx="8953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113" y="6038850"/>
            <a:ext cx="21478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014538" y="625475"/>
            <a:ext cx="5349875" cy="476250"/>
          </a:xfrm>
          <a:ln w="12700"/>
        </p:spPr>
        <p:txBody>
          <a:bodyPr tIns="45720"/>
          <a:lstStyle>
            <a:lvl1pPr>
              <a:defRPr sz="2800" i="0">
                <a:solidFill>
                  <a:schemeClr val="tx1"/>
                </a:solidFill>
                <a:latin typeface="Times New Roman" pitchFamily="27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00250" y="1928813"/>
            <a:ext cx="4506913" cy="519112"/>
          </a:xfrm>
          <a:ln w="12700"/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pitchFamily="27" charset="2"/>
              <a:buNone/>
              <a:defRPr sz="2000" b="1" i="1">
                <a:latin typeface="Times New Roman" pitchFamily="27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3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99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897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400175"/>
            <a:ext cx="3890963" cy="170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438" y="1400175"/>
            <a:ext cx="3892550" cy="170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7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1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18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640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431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27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330200"/>
            <a:ext cx="2111375" cy="277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725" y="330200"/>
            <a:ext cx="6186488" cy="277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6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8450263" cy="347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400175"/>
            <a:ext cx="3890963" cy="170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9438" y="1400175"/>
            <a:ext cx="3892550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9438" y="2330450"/>
            <a:ext cx="3892550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73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9725" y="330200"/>
            <a:ext cx="8450263" cy="347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6075" y="1400175"/>
            <a:ext cx="3890963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9438" y="1400175"/>
            <a:ext cx="3892550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6075" y="2330450"/>
            <a:ext cx="3890963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438" y="2330450"/>
            <a:ext cx="3892550" cy="77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2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49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400175"/>
            <a:ext cx="3890963" cy="170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438" y="1400175"/>
            <a:ext cx="3892550" cy="170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0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52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69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39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2.png"/><Relationship Id="rId16" Type="http://schemas.openxmlformats.org/officeDocument/2006/relationships/image" Target="../media/image5.wmf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400175"/>
            <a:ext cx="793591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330200"/>
            <a:ext cx="84502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81915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8C90D197-1DF6-465D-88E9-8D8F8FAF8B80}" type="slidenum">
              <a:rPr lang="en-US" sz="1400" b="1">
                <a:latin typeface="Times New Roman" pitchFamily="18" charset="0"/>
              </a:rPr>
              <a:pPr algn="r"/>
              <a:t>‹#›</a:t>
            </a:fld>
            <a:endParaRPr lang="en-US" sz="1400" b="1">
              <a:latin typeface="Times New Roman" pitchFamily="18" charset="0"/>
            </a:endParaRP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6350" y="6340475"/>
            <a:ext cx="5567363" cy="0"/>
          </a:xfrm>
          <a:prstGeom prst="line">
            <a:avLst/>
          </a:prstGeom>
          <a:noFill/>
          <a:ln w="25400">
            <a:solidFill>
              <a:srgbClr val="B59E7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27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8815388" y="6010275"/>
            <a:ext cx="104775" cy="104775"/>
          </a:xfrm>
          <a:prstGeom prst="rect">
            <a:avLst/>
          </a:prstGeom>
          <a:solidFill>
            <a:srgbClr val="E6AE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8093075" y="6299200"/>
            <a:ext cx="106363" cy="106363"/>
          </a:xfrm>
          <a:prstGeom prst="rect">
            <a:avLst/>
          </a:prstGeom>
          <a:solidFill>
            <a:srgbClr val="E6AE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019925" y="6753225"/>
            <a:ext cx="106363" cy="104775"/>
          </a:xfrm>
          <a:prstGeom prst="rect">
            <a:avLst/>
          </a:prstGeom>
          <a:solidFill>
            <a:srgbClr val="E6AE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8108950" y="6735763"/>
            <a:ext cx="104775" cy="106362"/>
          </a:xfrm>
          <a:prstGeom prst="rect">
            <a:avLst/>
          </a:prstGeom>
          <a:solidFill>
            <a:srgbClr val="B59E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8988425" y="6199188"/>
            <a:ext cx="104775" cy="104775"/>
          </a:xfrm>
          <a:prstGeom prst="rect">
            <a:avLst/>
          </a:prstGeom>
          <a:solidFill>
            <a:srgbClr val="B076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1800" b="1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8763000" y="6303963"/>
            <a:ext cx="104775" cy="104775"/>
          </a:xfrm>
          <a:prstGeom prst="rect">
            <a:avLst/>
          </a:prstGeom>
          <a:solidFill>
            <a:srgbClr val="B076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8524875" y="6154738"/>
            <a:ext cx="106363" cy="104775"/>
          </a:xfrm>
          <a:prstGeom prst="rect">
            <a:avLst/>
          </a:prstGeom>
          <a:solidFill>
            <a:srgbClr val="B076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1800" b="1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7839075" y="6202363"/>
            <a:ext cx="106363" cy="104775"/>
          </a:xfrm>
          <a:prstGeom prst="rect">
            <a:avLst/>
          </a:prstGeom>
          <a:solidFill>
            <a:srgbClr val="B59E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6313488" y="6289675"/>
            <a:ext cx="106362" cy="106363"/>
          </a:xfrm>
          <a:prstGeom prst="rect">
            <a:avLst/>
          </a:prstGeom>
          <a:solidFill>
            <a:srgbClr val="B076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1800" b="1"/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5676900" y="6291263"/>
            <a:ext cx="104775" cy="104775"/>
          </a:xfrm>
          <a:prstGeom prst="rect">
            <a:avLst/>
          </a:prstGeom>
          <a:solidFill>
            <a:srgbClr val="B59E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1800" b="1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6550025" y="6408738"/>
            <a:ext cx="104775" cy="104775"/>
          </a:xfrm>
          <a:prstGeom prst="rect">
            <a:avLst/>
          </a:prstGeom>
          <a:solidFill>
            <a:srgbClr val="E6AE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7313613" y="6234113"/>
            <a:ext cx="106362" cy="104775"/>
          </a:xfrm>
          <a:prstGeom prst="rect">
            <a:avLst/>
          </a:prstGeom>
          <a:solidFill>
            <a:srgbClr val="E6AE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9037638" y="5832475"/>
            <a:ext cx="106362" cy="106363"/>
          </a:xfrm>
          <a:prstGeom prst="rect">
            <a:avLst/>
          </a:prstGeom>
          <a:solidFill>
            <a:srgbClr val="B59E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5919788" y="6408738"/>
            <a:ext cx="104775" cy="106362"/>
          </a:xfrm>
          <a:prstGeom prst="rect">
            <a:avLst/>
          </a:prstGeom>
          <a:solidFill>
            <a:srgbClr val="8255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4" name="Group 45"/>
          <p:cNvGrpSpPr>
            <a:grpSpLocks/>
          </p:cNvGrpSpPr>
          <p:nvPr/>
        </p:nvGrpSpPr>
        <p:grpSpPr bwMode="auto">
          <a:xfrm>
            <a:off x="7437438" y="6340475"/>
            <a:ext cx="111125" cy="111125"/>
            <a:chOff x="2545" y="3386"/>
            <a:chExt cx="95" cy="95"/>
          </a:xfrm>
        </p:grpSpPr>
        <p:sp>
          <p:nvSpPr>
            <p:cNvPr id="3118" name="Rectangle 46"/>
            <p:cNvSpPr>
              <a:spLocks noChangeArrowheads="1"/>
            </p:cNvSpPr>
            <p:nvPr userDrawn="1"/>
          </p:nvSpPr>
          <p:spPr bwMode="auto">
            <a:xfrm>
              <a:off x="2545" y="3391"/>
              <a:ext cx="90" cy="90"/>
            </a:xfrm>
            <a:prstGeom prst="rect">
              <a:avLst/>
            </a:prstGeom>
            <a:solidFill>
              <a:srgbClr val="FFE3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auto">
            <a:xfrm>
              <a:off x="2550" y="3386"/>
              <a:ext cx="90" cy="90"/>
            </a:xfrm>
            <a:prstGeom prst="rect">
              <a:avLst/>
            </a:prstGeom>
            <a:solidFill>
              <a:srgbClr val="82550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659563" y="6292850"/>
            <a:ext cx="104775" cy="104775"/>
          </a:xfrm>
          <a:prstGeom prst="rect">
            <a:avLst/>
          </a:prstGeom>
          <a:solidFill>
            <a:srgbClr val="8A725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8686800" y="6753225"/>
            <a:ext cx="104775" cy="104775"/>
          </a:xfrm>
          <a:prstGeom prst="rect">
            <a:avLst/>
          </a:prstGeom>
          <a:solidFill>
            <a:srgbClr val="8A725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7" name="Picture 5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376988"/>
            <a:ext cx="12461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52" descr="NELogo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6094413"/>
            <a:ext cx="5921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54" descr="NELogo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525" y="5802313"/>
            <a:ext cx="5921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55" descr="NELogo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963" y="6261100"/>
            <a:ext cx="592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slow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</a:defRPr>
      </a:lvl9pPr>
    </p:titleStyle>
    <p:bodyStyle>
      <a:lvl1pPr marL="282575" indent="-28257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5800" indent="-2889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pitchFamily="27" charset="-128"/>
        </a:defRPr>
      </a:lvl2pPr>
      <a:lvl3pPr marL="968375" indent="-16827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charset="0"/>
        <a:buChar char="•"/>
        <a:defRPr sz="2400" i="1">
          <a:solidFill>
            <a:schemeClr val="tx1"/>
          </a:solidFill>
          <a:latin typeface="+mn-lt"/>
          <a:ea typeface="ＭＳ Ｐゴシック" pitchFamily="27" charset="-128"/>
        </a:defRPr>
      </a:lvl3pPr>
      <a:lvl4pPr marL="1363663" indent="-280988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charset="0"/>
        <a:buChar char="–"/>
        <a:defRPr sz="2000">
          <a:solidFill>
            <a:schemeClr val="tx1"/>
          </a:solidFill>
          <a:latin typeface="+mn-lt"/>
          <a:ea typeface="ＭＳ Ｐゴシック" pitchFamily="27" charset="-128"/>
        </a:defRPr>
      </a:lvl4pPr>
      <a:lvl5pPr marL="1652588" indent="-1746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charset="0"/>
        <a:buChar char="•"/>
        <a:defRPr sz="2000" i="1">
          <a:solidFill>
            <a:schemeClr val="tx1"/>
          </a:solidFill>
          <a:latin typeface="+mn-lt"/>
          <a:ea typeface="ＭＳ Ｐゴシック" pitchFamily="27" charset="-128"/>
        </a:defRPr>
      </a:lvl5pPr>
      <a:lvl6pPr marL="2109788" indent="-1746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pitchFamily="27" charset="0"/>
        <a:buChar char="•"/>
        <a:defRPr i="1">
          <a:solidFill>
            <a:schemeClr val="tx1"/>
          </a:solidFill>
          <a:latin typeface="+mn-lt"/>
          <a:ea typeface="ＭＳ Ｐゴシック" pitchFamily="27" charset="-128"/>
        </a:defRPr>
      </a:lvl6pPr>
      <a:lvl7pPr marL="2566988" indent="-1746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pitchFamily="27" charset="0"/>
        <a:buChar char="•"/>
        <a:defRPr i="1">
          <a:solidFill>
            <a:schemeClr val="tx1"/>
          </a:solidFill>
          <a:latin typeface="+mn-lt"/>
          <a:ea typeface="ＭＳ Ｐゴシック" pitchFamily="27" charset="-128"/>
        </a:defRPr>
      </a:lvl7pPr>
      <a:lvl8pPr marL="3024188" indent="-1746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pitchFamily="27" charset="0"/>
        <a:buChar char="•"/>
        <a:defRPr i="1">
          <a:solidFill>
            <a:schemeClr val="tx1"/>
          </a:solidFill>
          <a:latin typeface="+mn-lt"/>
          <a:ea typeface="ＭＳ Ｐゴシック" pitchFamily="27" charset="-128"/>
        </a:defRPr>
      </a:lvl8pPr>
      <a:lvl9pPr marL="3481388" indent="-1746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pitchFamily="27" charset="0"/>
        <a:buChar char="•"/>
        <a:defRPr i="1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400175"/>
            <a:ext cx="793591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330200"/>
            <a:ext cx="84502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6350" y="6340475"/>
            <a:ext cx="5567363" cy="0"/>
          </a:xfrm>
          <a:prstGeom prst="line">
            <a:avLst/>
          </a:prstGeom>
          <a:noFill/>
          <a:ln w="25400">
            <a:solidFill>
              <a:srgbClr val="B59E7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27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8763000" y="6303963"/>
            <a:ext cx="104775" cy="104775"/>
          </a:xfrm>
          <a:prstGeom prst="rect">
            <a:avLst/>
          </a:prstGeom>
          <a:solidFill>
            <a:srgbClr val="B076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8524875" y="6154738"/>
            <a:ext cx="106363" cy="104775"/>
          </a:xfrm>
          <a:prstGeom prst="rect">
            <a:avLst/>
          </a:prstGeom>
          <a:solidFill>
            <a:srgbClr val="B076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1800" b="1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6313488" y="6289675"/>
            <a:ext cx="106362" cy="106363"/>
          </a:xfrm>
          <a:prstGeom prst="rect">
            <a:avLst/>
          </a:prstGeom>
          <a:solidFill>
            <a:srgbClr val="B076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1800" b="1"/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5676900" y="6291263"/>
            <a:ext cx="104775" cy="104775"/>
          </a:xfrm>
          <a:prstGeom prst="rect">
            <a:avLst/>
          </a:prstGeom>
          <a:solidFill>
            <a:srgbClr val="B59E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1800" b="1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6550025" y="6408738"/>
            <a:ext cx="104775" cy="104775"/>
          </a:xfrm>
          <a:prstGeom prst="rect">
            <a:avLst/>
          </a:prstGeom>
          <a:solidFill>
            <a:srgbClr val="E6AE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5919788" y="6408738"/>
            <a:ext cx="104775" cy="106362"/>
          </a:xfrm>
          <a:prstGeom prst="rect">
            <a:avLst/>
          </a:prstGeom>
          <a:solidFill>
            <a:srgbClr val="8255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659563" y="6292850"/>
            <a:ext cx="104775" cy="104775"/>
          </a:xfrm>
          <a:prstGeom prst="rect">
            <a:avLst/>
          </a:prstGeom>
          <a:solidFill>
            <a:srgbClr val="8A725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9" name="Picture 54" descr="NELogo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739" y="6110288"/>
            <a:ext cx="5921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5184"/>
            <a:ext cx="1337095" cy="4477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xmlns:p14="http://schemas.microsoft.com/office/powerpoint/2010/main" spd="slow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pitchFamily="27" charset="0"/>
        </a:defRPr>
      </a:lvl9pPr>
    </p:titleStyle>
    <p:bodyStyle>
      <a:lvl1pPr marL="282575" indent="-28257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5800" indent="-2889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pitchFamily="27" charset="-128"/>
        </a:defRPr>
      </a:lvl2pPr>
      <a:lvl3pPr marL="968375" indent="-16827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charset="0"/>
        <a:buChar char="•"/>
        <a:defRPr sz="2400" i="1">
          <a:solidFill>
            <a:schemeClr val="tx1"/>
          </a:solidFill>
          <a:latin typeface="+mn-lt"/>
          <a:ea typeface="ＭＳ Ｐゴシック" pitchFamily="27" charset="-128"/>
        </a:defRPr>
      </a:lvl3pPr>
      <a:lvl4pPr marL="1363663" indent="-280988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charset="0"/>
        <a:buChar char="–"/>
        <a:defRPr sz="2000">
          <a:solidFill>
            <a:schemeClr val="tx1"/>
          </a:solidFill>
          <a:latin typeface="+mn-lt"/>
          <a:ea typeface="ＭＳ Ｐゴシック" pitchFamily="27" charset="-128"/>
        </a:defRPr>
      </a:lvl4pPr>
      <a:lvl5pPr marL="1652588" indent="-1746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charset="0"/>
        <a:buChar char="•"/>
        <a:defRPr sz="2000" i="1">
          <a:solidFill>
            <a:schemeClr val="tx1"/>
          </a:solidFill>
          <a:latin typeface="+mn-lt"/>
          <a:ea typeface="ＭＳ Ｐゴシック" pitchFamily="27" charset="-128"/>
        </a:defRPr>
      </a:lvl5pPr>
      <a:lvl6pPr marL="2109788" indent="-1746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pitchFamily="27" charset="0"/>
        <a:buChar char="•"/>
        <a:defRPr i="1">
          <a:solidFill>
            <a:schemeClr val="tx1"/>
          </a:solidFill>
          <a:latin typeface="+mn-lt"/>
          <a:ea typeface="ＭＳ Ｐゴシック" pitchFamily="27" charset="-128"/>
        </a:defRPr>
      </a:lvl6pPr>
      <a:lvl7pPr marL="2566988" indent="-1746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pitchFamily="27" charset="0"/>
        <a:buChar char="•"/>
        <a:defRPr i="1">
          <a:solidFill>
            <a:schemeClr val="tx1"/>
          </a:solidFill>
          <a:latin typeface="+mn-lt"/>
          <a:ea typeface="ＭＳ Ｐゴシック" pitchFamily="27" charset="-128"/>
        </a:defRPr>
      </a:lvl7pPr>
      <a:lvl8pPr marL="3024188" indent="-1746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pitchFamily="27" charset="0"/>
        <a:buChar char="•"/>
        <a:defRPr i="1">
          <a:solidFill>
            <a:schemeClr val="tx1"/>
          </a:solidFill>
          <a:latin typeface="+mn-lt"/>
          <a:ea typeface="ＭＳ Ｐゴシック" pitchFamily="27" charset="-128"/>
        </a:defRPr>
      </a:lvl8pPr>
      <a:lvl9pPr marL="3481388" indent="-174625" algn="l" rtl="0" eaLnBrk="0" fontAlgn="base" hangingPunct="0">
        <a:spcBef>
          <a:spcPct val="10000"/>
        </a:spcBef>
        <a:spcAft>
          <a:spcPct val="10000"/>
        </a:spcAft>
        <a:buClr>
          <a:srgbClr val="800000"/>
        </a:buClr>
        <a:buFont typeface="Times" pitchFamily="27" charset="0"/>
        <a:buChar char="•"/>
        <a:defRPr i="1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7.jpe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14.pn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47.emf"/><Relationship Id="rId1" Type="http://schemas.openxmlformats.org/officeDocument/2006/relationships/themeOverride" Target="../theme/themeOverride9.xml"/><Relationship Id="rId2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notesSlide" Target="../notesSlides/notesSlide13.xml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Microsoft_Excel_97_-_2004_Worksheet2.xls"/><Relationship Id="rId7" Type="http://schemas.openxmlformats.org/officeDocument/2006/relationships/image" Target="../media/image48.emf"/><Relationship Id="rId1" Type="http://schemas.openxmlformats.org/officeDocument/2006/relationships/themeOverride" Target="../theme/themeOverride10.xml"/><Relationship Id="rId2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chart" Target="../charts/chart1.xml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chart" Target="../charts/chart2.xml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6" Type="http://schemas.openxmlformats.org/officeDocument/2006/relationships/image" Target="../media/image64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20" Type="http://schemas.openxmlformats.org/officeDocument/2006/relationships/image" Target="../media/image31.jpeg"/><Relationship Id="rId21" Type="http://schemas.openxmlformats.org/officeDocument/2006/relationships/image" Target="../media/image32.jpeg"/><Relationship Id="rId22" Type="http://schemas.openxmlformats.org/officeDocument/2006/relationships/image" Target="../media/image33.jpeg"/><Relationship Id="rId23" Type="http://schemas.openxmlformats.org/officeDocument/2006/relationships/image" Target="../media/image34.wmf"/><Relationship Id="rId24" Type="http://schemas.openxmlformats.org/officeDocument/2006/relationships/image" Target="../media/image35.jpeg"/><Relationship Id="rId10" Type="http://schemas.openxmlformats.org/officeDocument/2006/relationships/image" Target="../media/image21.jpeg"/><Relationship Id="rId11" Type="http://schemas.openxmlformats.org/officeDocument/2006/relationships/image" Target="../media/image22.jpeg"/><Relationship Id="rId12" Type="http://schemas.openxmlformats.org/officeDocument/2006/relationships/image" Target="../media/image23.wmf"/><Relationship Id="rId13" Type="http://schemas.openxmlformats.org/officeDocument/2006/relationships/image" Target="../media/image24.jpeg"/><Relationship Id="rId14" Type="http://schemas.openxmlformats.org/officeDocument/2006/relationships/image" Target="../media/image25.jpeg"/><Relationship Id="rId15" Type="http://schemas.openxmlformats.org/officeDocument/2006/relationships/image" Target="../media/image26.jpeg"/><Relationship Id="rId16" Type="http://schemas.openxmlformats.org/officeDocument/2006/relationships/image" Target="../media/image27.jpeg"/><Relationship Id="rId17" Type="http://schemas.openxmlformats.org/officeDocument/2006/relationships/image" Target="../media/image28.jpeg"/><Relationship Id="rId18" Type="http://schemas.openxmlformats.org/officeDocument/2006/relationships/image" Target="../media/image29.png"/><Relationship Id="rId19" Type="http://schemas.openxmlformats.org/officeDocument/2006/relationships/image" Target="../media/image30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wmf"/><Relationship Id="rId8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4548" y="94529"/>
            <a:ext cx="7502525" cy="1215717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40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Summary Status of ICOPS-2011 </a:t>
            </a:r>
            <a:r>
              <a:rPr lang="en-US" sz="14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/>
            </a:r>
            <a:br>
              <a:rPr lang="en-US" sz="14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</a:rPr>
            </a:br>
            <a:endParaRPr lang="en-US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917411" y="1371600"/>
            <a:ext cx="6689725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dirty="0">
                <a:latin typeface="Times New Roman" pitchFamily="18" charset="0"/>
                <a:ea typeface="Calibri" charset="0"/>
                <a:cs typeface="Times New Roman" pitchFamily="18" charset="0"/>
              </a:rPr>
              <a:t>The 38</a:t>
            </a:r>
            <a:r>
              <a:rPr lang="en-US" sz="2000" b="1" baseline="30000" dirty="0">
                <a:latin typeface="Times New Roman" pitchFamily="18" charset="0"/>
                <a:ea typeface="Calibri" charset="0"/>
                <a:cs typeface="Times New Roman" pitchFamily="18" charset="0"/>
              </a:rPr>
              <a:t>th</a:t>
            </a:r>
            <a:r>
              <a:rPr lang="en-US" sz="2000" b="1" dirty="0">
                <a:latin typeface="Times New Roman" pitchFamily="18" charset="0"/>
                <a:ea typeface="Calibri" charset="0"/>
                <a:cs typeface="Times New Roman" pitchFamily="18" charset="0"/>
              </a:rPr>
              <a:t> IEEE International Conference on Plasma Science</a:t>
            </a:r>
            <a:endParaRPr lang="en-US" sz="2000" b="1" dirty="0" smtClean="0"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b="1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June 26 – 30, 2011, </a:t>
            </a:r>
            <a:r>
              <a:rPr lang="en-US" sz="2000" b="1" u="sng" dirty="0" smtClean="0">
                <a:solidFill>
                  <a:srgbClr val="00009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Chicago</a:t>
            </a:r>
            <a:r>
              <a:rPr lang="en-US" sz="2000" b="1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, USA</a:t>
            </a:r>
          </a:p>
          <a:p>
            <a:pPr algn="ctr">
              <a:lnSpc>
                <a:spcPct val="115000"/>
              </a:lnSpc>
            </a:pPr>
            <a:endParaRPr lang="en-US" sz="2000" b="1" dirty="0" smtClean="0"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b="1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(24</a:t>
            </a:r>
            <a:r>
              <a:rPr lang="en-US" sz="2000" b="1" baseline="300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ea typeface="Calibri" charset="0"/>
                <a:cs typeface="Times New Roman" pitchFamily="18" charset="0"/>
              </a:rPr>
              <a:t>IEEE Symposium on Fusion </a:t>
            </a:r>
            <a:r>
              <a:rPr lang="en-US" sz="2000" b="1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Engineering)</a:t>
            </a:r>
          </a:p>
          <a:p>
            <a:pPr algn="ctr">
              <a:lnSpc>
                <a:spcPct val="115000"/>
              </a:lnSpc>
            </a:pPr>
            <a:endParaRPr lang="en-US" sz="2000" b="1" dirty="0" smtClean="0"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b="1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 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Ahmed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Hassanein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Presented at</a:t>
            </a:r>
          </a:p>
          <a:p>
            <a:pPr algn="ctr">
              <a:lnSpc>
                <a:spcPct val="115000"/>
              </a:lnSpc>
            </a:pPr>
            <a:endParaRPr lang="en-US" sz="2000" b="1" dirty="0" smtClean="0"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lvl="0" algn="ctr"/>
            <a:r>
              <a:rPr lang="en-US" sz="1800" b="1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IEEE NPSS-PSAC </a:t>
            </a:r>
            <a:r>
              <a:rPr lang="en-US" sz="1800" b="1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ExCom</a:t>
            </a:r>
            <a:endParaRPr lang="en-US" sz="1800" b="1" i="1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lvl="0" algn="ctr"/>
            <a:endParaRPr lang="en-US" sz="1800" b="1" i="1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lvl="0" algn="ctr"/>
            <a:r>
              <a:rPr lang="en-US" sz="18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Salt </a:t>
            </a:r>
            <a:r>
              <a:rPr lang="en-US" sz="1800" b="1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Lake City – </a:t>
            </a:r>
            <a:r>
              <a:rPr lang="en-US" sz="18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13 </a:t>
            </a:r>
            <a:r>
              <a:rPr lang="en-US" sz="1800" b="1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November, </a:t>
            </a:r>
            <a:r>
              <a:rPr lang="en-US" sz="18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2011</a:t>
            </a:r>
            <a:endParaRPr lang="en-US" sz="1800" b="1" i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75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340736" y="-9236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IEEE Awards and Complimentary Registration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1847273"/>
            <a:ext cx="838416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IEEE Curie Award to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Ned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Birdsall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PSAC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Award to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Tom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Katsouleas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NPSS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Early Achievement Award to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Kostantyn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Ilyenko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PSAC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Outstanding Student in Plasma Science Award to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Chao Chang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Complimentary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Registration for IEEE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Members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340736" y="344269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Two FTC Awards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1783140"/>
            <a:ext cx="83841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2011: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Remmelt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Haange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ITER International Organization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  <a:defRPr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2010: Michael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Ulrickson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Sandia National Laboratories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41313" y="76200"/>
            <a:ext cx="8458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Student Awards and Support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" y="990600"/>
            <a:ext cx="8763000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US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best student submissions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received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cash awards of $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500 each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Certificate 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$1000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en-US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runners-up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received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Certificate</a:t>
            </a:r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One best paper award for SOFE 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$500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en-US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Phelps Grants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 attend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Mini-Course 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$750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en-US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Students from </a:t>
            </a:r>
            <a:r>
              <a:rPr lang="en-US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countries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received the Travel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Grants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4863" indent="-342900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75 applications were received</a:t>
            </a:r>
          </a:p>
          <a:p>
            <a:pPr marL="804863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Grants covered registration fee </a:t>
            </a:r>
          </a:p>
          <a:p>
            <a:pPr marL="804863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4 hotel nights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1515928" cy="189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41313" y="76200"/>
            <a:ext cx="84582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Student Awards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Recipients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2804" y="876419"/>
            <a:ext cx="8735218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61963" lvl="0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800" b="1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 nominations for Student Paper </a:t>
            </a:r>
            <a:r>
              <a:rPr lang="en-US" sz="2800" b="1" dirty="0" smtClean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awards</a:t>
            </a:r>
          </a:p>
          <a:p>
            <a:pPr marL="461963" lvl="0">
              <a:spcBef>
                <a:spcPts val="0"/>
              </a:spcBef>
              <a:defRPr/>
            </a:pPr>
            <a:endParaRPr lang="en-US" sz="1000" b="1" dirty="0" smtClean="0">
              <a:solidFill>
                <a:srgbClr val="1313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Winners:</a:t>
            </a:r>
          </a:p>
          <a:p>
            <a:pPr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b="1" dirty="0" smtClean="0">
                <a:latin typeface="Times New Roman"/>
                <a:ea typeface="Calibri"/>
              </a:rPr>
              <a:t>B.B</a:t>
            </a:r>
            <a:r>
              <a:rPr lang="en-US" b="1" dirty="0">
                <a:latin typeface="Times New Roman"/>
                <a:ea typeface="Calibri"/>
              </a:rPr>
              <a:t>. Yang (not in photo</a:t>
            </a:r>
            <a:r>
              <a:rPr lang="en-US" b="1" dirty="0" smtClean="0">
                <a:latin typeface="Times New Roman"/>
                <a:ea typeface="Calibri"/>
              </a:rPr>
              <a:t>),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University of Wisconsin-Madison</a:t>
            </a:r>
            <a:endParaRPr lang="en-US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latin typeface="Times New Roman"/>
                <a:ea typeface="Calibri"/>
              </a:rPr>
              <a:t>	</a:t>
            </a:r>
            <a:r>
              <a:rPr lang="en-US" b="1" dirty="0" smtClean="0">
                <a:latin typeface="Times New Roman"/>
                <a:ea typeface="Calibri"/>
              </a:rPr>
              <a:t>E.H</a:t>
            </a:r>
            <a:r>
              <a:rPr lang="en-US" b="1" dirty="0">
                <a:latin typeface="Times New Roman"/>
                <a:ea typeface="Calibri"/>
              </a:rPr>
              <a:t>. </a:t>
            </a:r>
            <a:r>
              <a:rPr lang="en-US" b="1" dirty="0" smtClean="0">
                <a:latin typeface="Times New Roman"/>
                <a:ea typeface="Calibri"/>
              </a:rPr>
              <a:t>Martin,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ORNL/NCSU</a:t>
            </a:r>
            <a:r>
              <a:rPr lang="en-US" b="1" dirty="0" smtClean="0">
                <a:latin typeface="Times New Roman"/>
                <a:ea typeface="Calibri"/>
              </a:rPr>
              <a:t>  </a:t>
            </a:r>
            <a:endParaRPr lang="en-US" b="1" dirty="0" smtClean="0">
              <a:solidFill>
                <a:srgbClr val="1313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Runners-up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131313"/>
                </a:solidFill>
                <a:latin typeface="Times New Roman"/>
                <a:ea typeface="Calibri"/>
              </a:rPr>
              <a:t>	</a:t>
            </a:r>
            <a:r>
              <a:rPr lang="en-US" b="1" dirty="0" smtClean="0">
                <a:solidFill>
                  <a:srgbClr val="131313"/>
                </a:solidFill>
                <a:latin typeface="Times New Roman"/>
                <a:ea typeface="Calibri"/>
              </a:rPr>
              <a:t>E</a:t>
            </a:r>
            <a:r>
              <a:rPr lang="en-US" b="1" dirty="0">
                <a:solidFill>
                  <a:srgbClr val="131313"/>
                </a:solidFill>
                <a:latin typeface="Times New Roman"/>
                <a:ea typeface="Calibri"/>
              </a:rPr>
              <a:t>. </a:t>
            </a:r>
            <a:r>
              <a:rPr lang="en-US" b="1" dirty="0" err="1" smtClean="0">
                <a:solidFill>
                  <a:srgbClr val="131313"/>
                </a:solidFill>
                <a:latin typeface="Times New Roman"/>
                <a:ea typeface="Calibri"/>
              </a:rPr>
              <a:t>Nedanovska</a:t>
            </a:r>
            <a:r>
              <a:rPr lang="en-US" b="1" dirty="0" smtClean="0">
                <a:solidFill>
                  <a:srgbClr val="131313"/>
                </a:solidFill>
                <a:latin typeface="Times New Roman"/>
                <a:ea typeface="Calibri"/>
              </a:rPr>
              <a:t>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Queen's University Belfast,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UK</a:t>
            </a:r>
            <a:endParaRPr lang="en-US" b="1" i="1" dirty="0" smtClean="0">
              <a:solidFill>
                <a:srgbClr val="13131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131313"/>
                </a:solidFill>
                <a:latin typeface="Times New Roman"/>
                <a:ea typeface="Calibri"/>
              </a:rPr>
              <a:t>	</a:t>
            </a:r>
            <a:r>
              <a:rPr lang="en-US" b="1" dirty="0" smtClean="0">
                <a:solidFill>
                  <a:srgbClr val="131313"/>
                </a:solidFill>
                <a:latin typeface="Times New Roman"/>
                <a:ea typeface="Calibri"/>
              </a:rPr>
              <a:t>K</a:t>
            </a:r>
            <a:r>
              <a:rPr lang="en-US" b="1" dirty="0">
                <a:solidFill>
                  <a:srgbClr val="131313"/>
                </a:solidFill>
                <a:latin typeface="Times New Roman"/>
                <a:ea typeface="Calibri"/>
              </a:rPr>
              <a:t>. </a:t>
            </a:r>
            <a:r>
              <a:rPr lang="en-US" b="1" dirty="0" smtClean="0">
                <a:solidFill>
                  <a:srgbClr val="131313"/>
                </a:solidFill>
                <a:latin typeface="Times New Roman"/>
                <a:ea typeface="Calibri"/>
              </a:rPr>
              <a:t>McKay,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Loughborough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University, UK</a:t>
            </a:r>
            <a:endParaRPr lang="en-US" b="1" i="1" dirty="0">
              <a:solidFill>
                <a:srgbClr val="1313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4709" y="3962161"/>
            <a:ext cx="3477491" cy="22862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267200"/>
            <a:ext cx="1411243" cy="2006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4289908"/>
            <a:ext cx="1371600" cy="2034692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 bwMode="auto">
          <a:xfrm>
            <a:off x="6172200" y="5029200"/>
            <a:ext cx="685800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993392" y="5029200"/>
            <a:ext cx="6736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83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7239000" y="6400800"/>
            <a:ext cx="168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1" i="1" smtClean="0">
                <a:solidFill>
                  <a:srgbClr val="333399"/>
                </a:solidFill>
              </a:rPr>
              <a:t>Status Report</a:t>
            </a:r>
            <a:endParaRPr lang="ru-RU" sz="1800" b="1" i="1" smtClean="0">
              <a:solidFill>
                <a:srgbClr val="333399"/>
              </a:solidFill>
            </a:endParaRPr>
          </a:p>
        </p:txBody>
      </p:sp>
      <p:sp>
        <p:nvSpPr>
          <p:cNvPr id="85912" name="Line 6"/>
          <p:cNvSpPr>
            <a:spLocks noChangeShapeType="1"/>
          </p:cNvSpPr>
          <p:nvPr/>
        </p:nvSpPr>
        <p:spPr bwMode="auto">
          <a:xfrm>
            <a:off x="304800" y="6705600"/>
            <a:ext cx="8458200" cy="0"/>
          </a:xfrm>
          <a:prstGeom prst="line">
            <a:avLst/>
          </a:prstGeom>
          <a:noFill/>
          <a:ln w="127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2648" name="Rectangle 4"/>
          <p:cNvSpPr>
            <a:spLocks noChangeArrowheads="1"/>
          </p:cNvSpPr>
          <p:nvPr/>
        </p:nvSpPr>
        <p:spPr bwMode="auto">
          <a:xfrm>
            <a:off x="2714017" y="152400"/>
            <a:ext cx="3730252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Technical Program  </a:t>
            </a:r>
          </a:p>
        </p:txBody>
      </p:sp>
      <p:graphicFrame>
        <p:nvGraphicFramePr>
          <p:cNvPr id="105427" name="Object 7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249881"/>
              </p:ext>
            </p:extLst>
          </p:nvPr>
        </p:nvGraphicFramePr>
        <p:xfrm>
          <a:off x="495300" y="838200"/>
          <a:ext cx="8077200" cy="5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6" imgW="11125200" imgH="7023100" progId="Excel.Sheet.8">
                  <p:embed/>
                </p:oleObj>
              </mc:Choice>
              <mc:Fallback>
                <p:oleObj name="Worksheet" r:id="rId6" imgW="11125200" imgH="7023100" progId="Excel.Sheet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838200"/>
                        <a:ext cx="8077200" cy="509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565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7239000" y="6400800"/>
            <a:ext cx="168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1" i="1" smtClean="0">
                <a:solidFill>
                  <a:srgbClr val="333399"/>
                </a:solidFill>
              </a:rPr>
              <a:t>Status Report</a:t>
            </a:r>
            <a:endParaRPr lang="ru-RU" sz="1800" b="1" i="1" smtClean="0">
              <a:solidFill>
                <a:srgbClr val="333399"/>
              </a:solidFill>
            </a:endParaRPr>
          </a:p>
        </p:txBody>
      </p:sp>
      <p:sp>
        <p:nvSpPr>
          <p:cNvPr id="95236" name="Line 6"/>
          <p:cNvSpPr>
            <a:spLocks noChangeShapeType="1"/>
          </p:cNvSpPr>
          <p:nvPr/>
        </p:nvSpPr>
        <p:spPr bwMode="auto">
          <a:xfrm>
            <a:off x="304800" y="6705600"/>
            <a:ext cx="8458200" cy="0"/>
          </a:xfrm>
          <a:prstGeom prst="line">
            <a:avLst/>
          </a:prstGeom>
          <a:noFill/>
          <a:ln w="127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5714" name="Rectangle 4"/>
          <p:cNvSpPr>
            <a:spLocks noChangeArrowheads="1"/>
          </p:cNvSpPr>
          <p:nvPr/>
        </p:nvSpPr>
        <p:spPr bwMode="auto">
          <a:xfrm>
            <a:off x="2790218" y="76200"/>
            <a:ext cx="37302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Technical Program  </a:t>
            </a:r>
          </a:p>
        </p:txBody>
      </p:sp>
      <p:graphicFrame>
        <p:nvGraphicFramePr>
          <p:cNvPr id="106366" name="Object 19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641607"/>
              </p:ext>
            </p:extLst>
          </p:nvPr>
        </p:nvGraphicFramePr>
        <p:xfrm>
          <a:off x="693737" y="685800"/>
          <a:ext cx="7923213" cy="55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Worksheet" r:id="rId6" imgW="11772900" imgH="8191500" progId="Excel.Sheet.8">
                  <p:embed/>
                </p:oleObj>
              </mc:Choice>
              <mc:Fallback>
                <p:oleObj name="Worksheet" r:id="rId6" imgW="11772900" imgH="8191500" progId="Excel.Sheet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" y="685800"/>
                        <a:ext cx="7923213" cy="55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106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22263" y="20638"/>
            <a:ext cx="8458200" cy="8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ICOPS Program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788503"/>
              </p:ext>
            </p:extLst>
          </p:nvPr>
        </p:nvGraphicFramePr>
        <p:xfrm>
          <a:off x="4762" y="820738"/>
          <a:ext cx="9063038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56899" y="-9236"/>
            <a:ext cx="8458200" cy="8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ICOPS Program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627460"/>
              </p:ext>
            </p:extLst>
          </p:nvPr>
        </p:nvGraphicFramePr>
        <p:xfrm>
          <a:off x="457200" y="685800"/>
          <a:ext cx="8453438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70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295564" y="60034"/>
            <a:ext cx="8382000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ICOPS Registrations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79101"/>
              </p:ext>
            </p:extLst>
          </p:nvPr>
        </p:nvGraphicFramePr>
        <p:xfrm>
          <a:off x="1066800" y="914400"/>
          <a:ext cx="6781800" cy="4876801"/>
        </p:xfrm>
        <a:graphic>
          <a:graphicData uri="http://schemas.openxmlformats.org/drawingml/2006/table">
            <a:tbl>
              <a:tblPr firstRow="1" firstCol="1" bandRow="1"/>
              <a:tblGrid>
                <a:gridCol w="5940450"/>
                <a:gridCol w="841350"/>
              </a:tblGrid>
              <a:tr h="509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ICOPS registrations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effectLst/>
                          <a:latin typeface="Times New Roman" pitchFamily="18" charset="0"/>
                          <a:ea typeface="MS PGothic"/>
                          <a:cs typeface="Times New Roman" pitchFamily="18" charset="0"/>
                        </a:rPr>
                        <a:t>497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Life Fellow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88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IEEE S</a:t>
                      </a:r>
                      <a:r>
                        <a:rPr lang="en-US" sz="1800" b="1" kern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tudent member/Retired/Unemployed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74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Non-Member Student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74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Student travel grant recipient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744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IEEE Members pre-paid (includes IEEE Student member / Retired / Unemployed) 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744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IEEE Members on-site (includes IEEE Student member / Retired / Unemployed)       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74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Non-members pre-paid      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74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Non-members on-site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15" marR="49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32013" y="140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9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22263" y="0"/>
            <a:ext cx="8458200" cy="8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ICOPS Publications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0718" y="1357425"/>
            <a:ext cx="8604682" cy="36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Conference abstracts were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distributed on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USB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memory stick.</a:t>
            </a:r>
          </a:p>
          <a:p>
            <a:pPr marL="457200" indent="-457200" algn="just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Manuscripts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of plenary and invited oral presentations will be published in a special issue of the IEEE Transactions on Plasma Science in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Guest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Editors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Issue:</a:t>
            </a:r>
          </a:p>
          <a:p>
            <a:pPr lvl="0" algn="ctr">
              <a:spcBef>
                <a:spcPts val="1200"/>
              </a:spcBef>
              <a:spcAft>
                <a:spcPts val="1800"/>
              </a:spcAft>
            </a:pPr>
            <a:r>
              <a:rPr lang="en-GB" b="1" dirty="0" smtClean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A. Hassanein (Purdue), S. Gold (NRL), </a:t>
            </a:r>
            <a:r>
              <a:rPr lang="en-GB" b="1" dirty="0" err="1" smtClean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Harilal</a:t>
            </a:r>
            <a:r>
              <a:rPr lang="en-GB" b="1" dirty="0" smtClean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 (Purdue)</a:t>
            </a:r>
            <a:endParaRPr lang="en-US" b="1" dirty="0" smtClean="0">
              <a:solidFill>
                <a:srgbClr val="13131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22263" y="20638"/>
            <a:ext cx="84582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ICOPS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Committee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981633" y="2909186"/>
            <a:ext cx="1410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Steven Gold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Technical Chair</a:t>
            </a:r>
          </a:p>
        </p:txBody>
      </p:sp>
      <p:sp>
        <p:nvSpPr>
          <p:cNvPr id="5124" name="TextBox 11"/>
          <p:cNvSpPr txBox="1">
            <a:spLocks noChangeArrowheads="1"/>
          </p:cNvSpPr>
          <p:nvPr/>
        </p:nvSpPr>
        <p:spPr bwMode="auto">
          <a:xfrm>
            <a:off x="7162800" y="2902795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Sivanandan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Harilal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Local Committee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Chair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039" y="966315"/>
            <a:ext cx="1319824" cy="181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290" y="3665619"/>
            <a:ext cx="1515928" cy="189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" descr="allain photo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577" y="3627208"/>
            <a:ext cx="1444738" cy="189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479" y="1019878"/>
            <a:ext cx="135795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0741" y="985994"/>
            <a:ext cx="1439890" cy="186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28"/>
          <p:cNvSpPr txBox="1">
            <a:spLocks noChangeArrowheads="1"/>
          </p:cNvSpPr>
          <p:nvPr/>
        </p:nvSpPr>
        <p:spPr bwMode="auto">
          <a:xfrm>
            <a:off x="5550741" y="2902795"/>
            <a:ext cx="1368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Tatyana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Sizyuk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Secretary</a:t>
            </a:r>
          </a:p>
        </p:txBody>
      </p:sp>
      <p:sp>
        <p:nvSpPr>
          <p:cNvPr id="5132" name="TextBox 29"/>
          <p:cNvSpPr txBox="1">
            <a:spLocks noChangeArrowheads="1"/>
          </p:cNvSpPr>
          <p:nvPr/>
        </p:nvSpPr>
        <p:spPr bwMode="auto">
          <a:xfrm>
            <a:off x="6879870" y="5721083"/>
            <a:ext cx="1484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Jean Paul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Allain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Mini Course</a:t>
            </a:r>
          </a:p>
        </p:txBody>
      </p:sp>
      <p:sp>
        <p:nvSpPr>
          <p:cNvPr id="5134" name="TextBox 31"/>
          <p:cNvSpPr txBox="1">
            <a:spLocks noChangeArrowheads="1"/>
          </p:cNvSpPr>
          <p:nvPr/>
        </p:nvSpPr>
        <p:spPr bwMode="auto">
          <a:xfrm>
            <a:off x="2603261" y="5721083"/>
            <a:ext cx="1831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Keith Cartwright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Student Travel Grant</a:t>
            </a:r>
          </a:p>
        </p:txBody>
      </p:sp>
      <p:pic>
        <p:nvPicPr>
          <p:cNvPr id="5137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446" y="988839"/>
            <a:ext cx="1532347" cy="184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Box 35"/>
          <p:cNvSpPr txBox="1">
            <a:spLocks noChangeArrowheads="1"/>
          </p:cNvSpPr>
          <p:nvPr/>
        </p:nvSpPr>
        <p:spPr bwMode="auto">
          <a:xfrm>
            <a:off x="3675183" y="2878696"/>
            <a:ext cx="1311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Jeffrey Brooks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Treasurer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48" y="996332"/>
            <a:ext cx="1380710" cy="180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212356" y="2891255"/>
            <a:ext cx="1576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lvl="0">
              <a:defRPr/>
            </a:pPr>
            <a:r>
              <a:rPr lang="en-US" sz="1400" b="1" dirty="0">
                <a:solidFill>
                  <a:srgbClr val="13131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Ahmed </a:t>
            </a:r>
            <a:r>
              <a:rPr lang="en-US" sz="1400" b="1" dirty="0" err="1">
                <a:solidFill>
                  <a:srgbClr val="13131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Hassanein</a:t>
            </a:r>
            <a:endParaRPr lang="en-US" sz="1400" b="1" dirty="0">
              <a:solidFill>
                <a:srgbClr val="13131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0">
              <a:defRPr/>
            </a:pPr>
            <a:r>
              <a:rPr lang="en-US" sz="1400" b="1" dirty="0" smtClean="0">
                <a:solidFill>
                  <a:srgbClr val="13131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General </a:t>
            </a:r>
            <a:r>
              <a:rPr lang="en-US" sz="1400" b="1" dirty="0">
                <a:solidFill>
                  <a:srgbClr val="13131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82" y="3640986"/>
            <a:ext cx="1309504" cy="1942576"/>
          </a:xfrm>
          <a:prstGeom prst="rect">
            <a:avLst/>
          </a:prstGeom>
        </p:spPr>
      </p:pic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4876800" y="5721083"/>
            <a:ext cx="1736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Christine Coverdale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Students Awards</a:t>
            </a: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529678" y="5721083"/>
            <a:ext cx="1723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Christopher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Deeney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Awards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570530"/>
            <a:ext cx="1411243" cy="20065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Chicago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5335588"/>
            <a:ext cx="9144000" cy="1447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63513" y="76200"/>
            <a:ext cx="8382000" cy="148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Free Reception &amp; Social Events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(No charge to attendees)</a:t>
            </a:r>
            <a:endParaRPr lang="en-US" sz="32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304800" y="1718369"/>
            <a:ext cx="868247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Sunday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Evening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Reception for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Attendees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Monday Evening: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Reception for Women in Engineering and IEEE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members</a:t>
            </a:r>
          </a:p>
          <a:p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/>
                <a:ea typeface="Calibri"/>
              </a:rPr>
              <a:t>Dr. Jane</a:t>
            </a:r>
            <a:r>
              <a:rPr lang="en-US" sz="2800" b="1" dirty="0" smtClean="0">
                <a:latin typeface="Times New Roman"/>
                <a:ea typeface="Calibri"/>
              </a:rPr>
              <a:t> Lehr, Keynote Speaker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Monday Evening: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Students Reception</a:t>
            </a:r>
          </a:p>
          <a:p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eh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200400"/>
            <a:ext cx="1295400" cy="153313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63513" y="76200"/>
            <a:ext cx="8382000" cy="74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Joint ICOPS/SOFE Social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Events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86604" y="1077486"/>
            <a:ext cx="868247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Sunday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Monday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Receptions:</a:t>
            </a:r>
          </a:p>
          <a:p>
            <a:pPr>
              <a:spcBef>
                <a:spcPts val="600"/>
              </a:spcBef>
            </a:pP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$40,000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for Food &amp; Beverage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$8,000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Entertainments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0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63513" y="76200"/>
            <a:ext cx="8382000" cy="74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Joint ICOPS/SOFE Social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Events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86604" y="951959"/>
            <a:ext cx="868247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Sunday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Monday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Receptions: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$40,000 for Food &amp; Beverage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$8,000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Entertainments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447800"/>
            <a:ext cx="3140977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17" y="2895600"/>
            <a:ext cx="3788786" cy="28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0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88913" y="0"/>
            <a:ext cx="8382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Tuesday Social Event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419966" y="800219"/>
            <a:ext cx="838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Tuesday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Evening: 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House of Blues - ICOPS/SOFE Restaurant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Exclusive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$30 ticket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Total for House of Blues: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$15,600 </a:t>
            </a:r>
            <a:r>
              <a:rPr lang="en-US" b="1" i="1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for Food &amp; </a:t>
            </a:r>
            <a:r>
              <a:rPr lang="en-US" b="1" i="1" dirty="0" smtClean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Beverage</a:t>
            </a:r>
          </a:p>
          <a:p>
            <a:pPr marL="3316288" lvl="0"/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$5,000 </a:t>
            </a:r>
            <a:r>
              <a:rPr lang="en-US" b="1" i="1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i="1" dirty="0" smtClean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Entertainments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1" y="3073400"/>
            <a:ext cx="4058949" cy="3044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48" y="3048000"/>
            <a:ext cx="4022725" cy="30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53988" y="-36513"/>
            <a:ext cx="8382000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ICOPS Banquet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533400"/>
            <a:ext cx="8264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Odyssey Cruise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with Live Music and Fireworks</a:t>
            </a:r>
            <a:endParaRPr lang="en-US" b="1" dirty="0" smtClean="0">
              <a:solidFill>
                <a:srgbClr val="13131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b="1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dirty="0" smtClean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ICOPS banquet: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$45,000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447801"/>
            <a:ext cx="2743200" cy="2056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143001"/>
            <a:ext cx="1729437" cy="2542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5" y="3697577"/>
            <a:ext cx="3122925" cy="2093623"/>
          </a:xfrm>
          <a:prstGeom prst="rect">
            <a:avLst/>
          </a:prstGeom>
        </p:spPr>
      </p:pic>
      <p:pic>
        <p:nvPicPr>
          <p:cNvPr id="8" name="Picture 7" descr="5%20Chicago_Ship_NavyPie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733800"/>
            <a:ext cx="2743200" cy="2052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771595"/>
            <a:ext cx="1748141" cy="25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53988" y="-36513"/>
            <a:ext cx="8382000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Minutes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from ICOPS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429000"/>
            <a:ext cx="3963988" cy="2647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09" y="762000"/>
            <a:ext cx="3936279" cy="2533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347195"/>
            <a:ext cx="3740728" cy="27483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262" y="764309"/>
            <a:ext cx="3781266" cy="253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53988" y="-36513"/>
            <a:ext cx="83820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Most Energetic Person Award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pic>
        <p:nvPicPr>
          <p:cNvPr id="10" name="Picture 9" descr="DSC0115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62000"/>
            <a:ext cx="3866260" cy="2899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194" y="761999"/>
            <a:ext cx="3866261" cy="2899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194" y="3858699"/>
            <a:ext cx="3887584" cy="2584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94" y="3858699"/>
            <a:ext cx="3738072" cy="26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53988" y="-36513"/>
            <a:ext cx="8382000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Balance Sheet ICOPS/SOFE 2011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388" y="685800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Preliminary numbers:</a:t>
            </a:r>
          </a:p>
          <a:p>
            <a:pPr marL="457200" indent="-4572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$650 k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income</a:t>
            </a:r>
          </a:p>
          <a:p>
            <a:pPr indent="461963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$440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 expenses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61963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$60 k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surplus,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 the order of </a:t>
            </a:r>
            <a:r>
              <a:rPr lang="en-US" sz="20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expenses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Cover </a:t>
            </a:r>
            <a:r>
              <a:rPr lang="en-US" sz="2800" b="1" u="sng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several new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items from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our budget:</a:t>
            </a:r>
          </a:p>
          <a:p>
            <a:pPr marL="684213" indent="-222250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Phelps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grants, Travel Grants, and Awards 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$27K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84213" indent="-222250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FTC Awards 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$6+K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84213" indent="-222250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MCM Management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$60K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Current standing issues </a:t>
            </a:r>
          </a:p>
          <a:p>
            <a:pPr marL="461963">
              <a:buFont typeface="Wingdings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SOFE Publication Costs </a:t>
            </a:r>
          </a:p>
          <a:p>
            <a:pPr marL="461963">
              <a:buFont typeface="Wingdings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MCM final cost</a:t>
            </a:r>
          </a:p>
          <a:p>
            <a:pPr marL="461963">
              <a:buFont typeface="Wingdings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IEEE A/V cost</a:t>
            </a:r>
          </a:p>
          <a:p>
            <a:pPr marL="461963">
              <a:buFont typeface="Wingdings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Excom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Audit fees, etc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7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0724" y="745328"/>
            <a:ext cx="8184861" cy="5426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-11907" y="-29153"/>
            <a:ext cx="9144000" cy="8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Our Sponsors and Supporters</a:t>
            </a:r>
          </a:p>
        </p:txBody>
      </p:sp>
      <p:pic>
        <p:nvPicPr>
          <p:cNvPr id="6148" name="Picture 7" descr="Description: AFO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4741" y="2715524"/>
            <a:ext cx="1236918" cy="123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19" y="1114062"/>
            <a:ext cx="1647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70" y="2956985"/>
            <a:ext cx="187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86829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847" y="3871096"/>
            <a:ext cx="1868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623" y="1014844"/>
            <a:ext cx="13065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748" y="2956985"/>
            <a:ext cx="17414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496" y="2098675"/>
            <a:ext cx="14874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94" y="5277748"/>
            <a:ext cx="3295361" cy="7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152" y="3017837"/>
            <a:ext cx="11477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762" y="856673"/>
            <a:ext cx="1228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8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605" y="5248778"/>
            <a:ext cx="16986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08332"/>
            <a:ext cx="1828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078" y="2810668"/>
            <a:ext cx="14859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1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455" y="3780631"/>
            <a:ext cx="1295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920" y="5172690"/>
            <a:ext cx="2686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893" y="873630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16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94" y="4823296"/>
            <a:ext cx="28670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5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775" y="4165600"/>
            <a:ext cx="1647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1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361657"/>
            <a:ext cx="1654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nstituteforPlasmaResearch.jp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354" y="958654"/>
            <a:ext cx="1629446" cy="9463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-12700" y="-28575"/>
            <a:ext cx="9144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Our Sponsors and Supporters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524000" y="860136"/>
            <a:ext cx="56483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Purdue University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Princeton Plasma Physics Laboratory 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Department of Energy</a:t>
            </a:r>
            <a:endParaRPr lang="en-GB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Air Force Office of Scientific Research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Atomic Energy Society of Japan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ITER International Organization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ITER-China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ITER-India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ITER-Korea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ITER US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Lawrence Livermore National Laboratory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National Nuclear Security Administration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National Science Foundation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Naval Research Laboratory</a:t>
            </a:r>
            <a:endParaRPr lang="en-US" sz="1800" b="1" dirty="0">
              <a:solidFill>
                <a:srgbClr val="1313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 err="1">
                <a:latin typeface="Times New Roman" pitchFamily="18" charset="0"/>
                <a:cs typeface="Times New Roman" pitchFamily="18" charset="0"/>
              </a:rPr>
              <a:t>NumerEx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Sandia National Laboratories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Institute of Electrical and Electronics Engineers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IEEE - Nuclear and Plasma Sciences Society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-10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750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20675" y="76200"/>
            <a:ext cx="8458200" cy="8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Conference Format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38150" y="1237673"/>
            <a:ext cx="822325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Was a joint ICOPS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and SOFE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conference: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registration fee for both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meetings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Separate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Program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Joint ICOPS/SOFE Plenary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talks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Separate Banquets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mini-course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808" y="1742786"/>
            <a:ext cx="7467600" cy="455958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Jean Paul </a:t>
            </a:r>
            <a:r>
              <a:rPr lang="en-US" sz="24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Allain</a:t>
            </a: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Associate Professor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Purdue University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Dr. </a:t>
            </a:r>
            <a:r>
              <a:rPr lang="en-US" sz="24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Predrag</a:t>
            </a: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S. </a:t>
            </a:r>
            <a:r>
              <a:rPr lang="en-US" sz="24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Krstic</a:t>
            </a: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Physicist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Oak Ridge National Laboratory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David </a:t>
            </a:r>
            <a:r>
              <a:rPr lang="en-US" sz="24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Ruzic</a:t>
            </a: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Professor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University of Illinois, Urbana-Champaign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Brian Wirth, Professor,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University of Tennessee Knoxville</a:t>
            </a:r>
            <a:endParaRPr lang="en-US" sz="30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000" dirty="0" smtClean="0">
              <a:ea typeface="ＭＳ Ｐゴシック" pitchFamily="34" charset="-128"/>
            </a:endParaRPr>
          </a:p>
        </p:txBody>
      </p:sp>
      <p:pic>
        <p:nvPicPr>
          <p:cNvPr id="6" name="Picture 5" descr="Photo_allain_purdu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9568" y="1309479"/>
            <a:ext cx="923925" cy="11112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" y="2473036"/>
            <a:ext cx="971550" cy="1295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" y="3782291"/>
            <a:ext cx="947737" cy="1219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5029200"/>
            <a:ext cx="990600" cy="12731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13"/>
          <p:cNvSpPr>
            <a:spLocks noChangeArrowheads="1"/>
          </p:cNvSpPr>
          <p:nvPr/>
        </p:nvSpPr>
        <p:spPr bwMode="auto">
          <a:xfrm>
            <a:off x="381000" y="540038"/>
            <a:ext cx="85772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Plasma-Material Interactions in Fusion and Industrial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Plasmas</a:t>
            </a:r>
          </a:p>
          <a:p>
            <a:pPr algn="r">
              <a:spcAft>
                <a:spcPts val="1000"/>
              </a:spcAft>
            </a:pPr>
            <a:r>
              <a:rPr lang="en-US" sz="2000" b="1" i="1" u="sng" dirty="0">
                <a:latin typeface="TimesNewRomanPSMT"/>
              </a:rPr>
              <a:t>Total of </a:t>
            </a:r>
            <a:r>
              <a:rPr lang="en-US" sz="2000" b="1" i="1" u="sng" dirty="0" smtClean="0">
                <a:latin typeface="TimesNewRomanPSMT"/>
              </a:rPr>
              <a:t>15 </a:t>
            </a:r>
            <a:r>
              <a:rPr lang="en-US" sz="2000" b="1" i="1" u="sng" dirty="0">
                <a:latin typeface="TimesNewRomanPSMT"/>
              </a:rPr>
              <a:t>attendees</a:t>
            </a:r>
            <a:endParaRPr lang="en-US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7663" y="23091"/>
            <a:ext cx="8458200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Mini-Course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917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22263" y="20638"/>
            <a:ext cx="8458200" cy="8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ICOPS Technical Program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9226" y="1501438"/>
            <a:ext cx="863123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536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 papers accepted</a:t>
            </a:r>
          </a:p>
          <a:p>
            <a:pPr marL="687388" lvl="0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plenary talks (3 joint ICOPS/SOFE, 2 </a:t>
            </a:r>
            <a:r>
              <a:rPr lang="en-US" sz="2800" b="1" dirty="0" smtClean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ICOPS)</a:t>
            </a:r>
          </a:p>
          <a:p>
            <a:pPr marL="687388" lvl="0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208</a:t>
            </a:r>
            <a:r>
              <a:rPr lang="en-US" sz="28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presentations</a:t>
            </a:r>
          </a:p>
          <a:p>
            <a:pPr marL="687388" lvl="0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326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poster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presentations</a:t>
            </a:r>
          </a:p>
          <a:p>
            <a:pPr marL="687388" lvl="0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Countries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represented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Student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Papers</a:t>
            </a:r>
          </a:p>
          <a:p>
            <a:pPr marL="461963">
              <a:spcBef>
                <a:spcPts val="0"/>
              </a:spcBef>
              <a:defRPr/>
            </a:pPr>
            <a:r>
              <a:rPr lang="en-US" b="1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Eligible for Student Paper </a:t>
            </a:r>
            <a:r>
              <a:rPr lang="en-US" b="1" dirty="0" smtClean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awards</a:t>
            </a:r>
          </a:p>
          <a:p>
            <a:pPr marL="461963">
              <a:spcBef>
                <a:spcPts val="0"/>
              </a:spcBef>
              <a:defRPr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22263" y="20638"/>
            <a:ext cx="8458200" cy="8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Joint Plenary Talks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39738" y="914400"/>
            <a:ext cx="657066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Monday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8:30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Dr. Donald L. Cook  ”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Importance of High Energy Density Plasma Science to NNSA's Defense Programs Mission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Tuesday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8:00  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Dr. Bryan J. Rice “</a:t>
            </a: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EUV Lithography: A Semiconductor Industry Application of Plasma Physics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Tuesday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8:45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Jiangang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Li “</a:t>
            </a: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 Future of Fusion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909" y="838200"/>
            <a:ext cx="11953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3132" y="2667000"/>
            <a:ext cx="1189037" cy="160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3132" y="4419600"/>
            <a:ext cx="1189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22263" y="20638"/>
            <a:ext cx="8458200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Two ICOPS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charset="0"/>
                <a:cs typeface="Times New Roman" pitchFamily="18" charset="0"/>
              </a:rPr>
              <a:t>Plenary Talks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89937" y="1524000"/>
            <a:ext cx="6872864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Wednesday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8:00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Dr. Thomas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Katsouleas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Hanging Ten to the Tenth on a Plasma Wave: the Grand Challenge of Extending the High Energy Frontier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Thursday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8:00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Dr. Paul Bernhardt “</a:t>
            </a: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Probing the Ionosphere with Rockets and Radio Waves: A Study of Plasma Waves and Instabilities in the Upper Atmosphere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524000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1" y="3697014"/>
            <a:ext cx="1714500" cy="21283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31313"/>
      </a:dk1>
      <a:lt1>
        <a:srgbClr val="FFFFFF"/>
      </a:lt1>
      <a:dk2>
        <a:srgbClr val="0071BC"/>
      </a:dk2>
      <a:lt2>
        <a:srgbClr val="808080"/>
      </a:lt2>
      <a:accent1>
        <a:srgbClr val="00A650"/>
      </a:accent1>
      <a:accent2>
        <a:srgbClr val="B02A30"/>
      </a:accent2>
      <a:accent3>
        <a:srgbClr val="FFFFFF"/>
      </a:accent3>
      <a:accent4>
        <a:srgbClr val="0E0E0E"/>
      </a:accent4>
      <a:accent5>
        <a:srgbClr val="AAD0B3"/>
      </a:accent5>
      <a:accent6>
        <a:srgbClr val="9F252A"/>
      </a:accent6>
      <a:hlink>
        <a:srgbClr val="00ADEF"/>
      </a:hlink>
      <a:folHlink>
        <a:srgbClr val="69316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7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7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Default Design 1">
        <a:dk1>
          <a:srgbClr val="131313"/>
        </a:dk1>
        <a:lt1>
          <a:srgbClr val="FFFFFF"/>
        </a:lt1>
        <a:dk2>
          <a:srgbClr val="0071BC"/>
        </a:dk2>
        <a:lt2>
          <a:srgbClr val="808080"/>
        </a:lt2>
        <a:accent1>
          <a:srgbClr val="00A650"/>
        </a:accent1>
        <a:accent2>
          <a:srgbClr val="FFC20E"/>
        </a:accent2>
        <a:accent3>
          <a:srgbClr val="FFFFFF"/>
        </a:accent3>
        <a:accent4>
          <a:srgbClr val="0E0E0E"/>
        </a:accent4>
        <a:accent5>
          <a:srgbClr val="AAD0B3"/>
        </a:accent5>
        <a:accent6>
          <a:srgbClr val="E7B00C"/>
        </a:accent6>
        <a:hlink>
          <a:srgbClr val="00ADEF"/>
        </a:hlink>
        <a:folHlink>
          <a:srgbClr val="6931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131313"/>
      </a:dk1>
      <a:lt1>
        <a:srgbClr val="FFFFFF"/>
      </a:lt1>
      <a:dk2>
        <a:srgbClr val="0071BC"/>
      </a:dk2>
      <a:lt2>
        <a:srgbClr val="808080"/>
      </a:lt2>
      <a:accent1>
        <a:srgbClr val="00A650"/>
      </a:accent1>
      <a:accent2>
        <a:srgbClr val="B02A30"/>
      </a:accent2>
      <a:accent3>
        <a:srgbClr val="FFFFFF"/>
      </a:accent3>
      <a:accent4>
        <a:srgbClr val="0E0E0E"/>
      </a:accent4>
      <a:accent5>
        <a:srgbClr val="AAD0B3"/>
      </a:accent5>
      <a:accent6>
        <a:srgbClr val="9F252A"/>
      </a:accent6>
      <a:hlink>
        <a:srgbClr val="00ADEF"/>
      </a:hlink>
      <a:folHlink>
        <a:srgbClr val="69316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7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7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Default Design 1">
        <a:dk1>
          <a:srgbClr val="131313"/>
        </a:dk1>
        <a:lt1>
          <a:srgbClr val="FFFFFF"/>
        </a:lt1>
        <a:dk2>
          <a:srgbClr val="0071BC"/>
        </a:dk2>
        <a:lt2>
          <a:srgbClr val="808080"/>
        </a:lt2>
        <a:accent1>
          <a:srgbClr val="00A650"/>
        </a:accent1>
        <a:accent2>
          <a:srgbClr val="FFC20E"/>
        </a:accent2>
        <a:accent3>
          <a:srgbClr val="FFFFFF"/>
        </a:accent3>
        <a:accent4>
          <a:srgbClr val="0E0E0E"/>
        </a:accent4>
        <a:accent5>
          <a:srgbClr val="AAD0B3"/>
        </a:accent5>
        <a:accent6>
          <a:srgbClr val="E7B00C"/>
        </a:accent6>
        <a:hlink>
          <a:srgbClr val="00ADEF"/>
        </a:hlink>
        <a:folHlink>
          <a:srgbClr val="6931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131313"/>
    </a:dk1>
    <a:lt1>
      <a:srgbClr val="FFFFFF"/>
    </a:lt1>
    <a:dk2>
      <a:srgbClr val="0071BC"/>
    </a:dk2>
    <a:lt2>
      <a:srgbClr val="808080"/>
    </a:lt2>
    <a:accent1>
      <a:srgbClr val="00A650"/>
    </a:accent1>
    <a:accent2>
      <a:srgbClr val="B02A30"/>
    </a:accent2>
    <a:accent3>
      <a:srgbClr val="FFFFFF"/>
    </a:accent3>
    <a:accent4>
      <a:srgbClr val="0E0E0E"/>
    </a:accent4>
    <a:accent5>
      <a:srgbClr val="AAD0B3"/>
    </a:accent5>
    <a:accent6>
      <a:srgbClr val="9F252A"/>
    </a:accent6>
    <a:hlink>
      <a:srgbClr val="00ADEF"/>
    </a:hlink>
    <a:folHlink>
      <a:srgbClr val="69316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14272</TotalTime>
  <Words>730</Words>
  <Application>Microsoft Macintosh PowerPoint</Application>
  <PresentationFormat>On-screen Show (4:3)</PresentationFormat>
  <Paragraphs>231</Paragraphs>
  <Slides>27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2_Default Design</vt:lpstr>
      <vt:lpstr>Worksheet</vt:lpstr>
      <vt:lpstr>Summary Status of ICOPS-2011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ICOPS2011</dc:title>
  <dc:creator>Ahmed Hassanein</dc:creator>
  <cp:lastModifiedBy>Steven Gold</cp:lastModifiedBy>
  <cp:revision>374</cp:revision>
  <cp:lastPrinted>2009-05-27T15:57:31Z</cp:lastPrinted>
  <dcterms:created xsi:type="dcterms:W3CDTF">2011-11-13T00:41:53Z</dcterms:created>
  <dcterms:modified xsi:type="dcterms:W3CDTF">2011-11-29T18:34:47Z</dcterms:modified>
</cp:coreProperties>
</file>