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64" r:id="rId4"/>
    <p:sldId id="266" r:id="rId5"/>
    <p:sldId id="260" r:id="rId6"/>
    <p:sldId id="267" r:id="rId7"/>
    <p:sldId id="262" r:id="rId8"/>
    <p:sldId id="268" r:id="rId9"/>
    <p:sldId id="263" r:id="rId10"/>
    <p:sldId id="269" r:id="rId11"/>
    <p:sldId id="270" r:id="rId12"/>
    <p:sldId id="261" r:id="rId13"/>
    <p:sldId id="271" r:id="rId14"/>
    <p:sldId id="272" r:id="rId15"/>
    <p:sldId id="275" r:id="rId16"/>
    <p:sldId id="276" r:id="rId17"/>
    <p:sldId id="273" r:id="rId18"/>
    <p:sldId id="279" r:id="rId19"/>
    <p:sldId id="280" r:id="rId20"/>
    <p:sldId id="281" r:id="rId21"/>
    <p:sldId id="282" r:id="rId22"/>
    <p:sldId id="278" r:id="rId23"/>
    <p:sldId id="283" r:id="rId24"/>
    <p:sldId id="284" r:id="rId25"/>
    <p:sldId id="287" r:id="rId26"/>
    <p:sldId id="288" r:id="rId27"/>
    <p:sldId id="289" r:id="rId28"/>
    <p:sldId id="290" r:id="rId29"/>
    <p:sldId id="286" r:id="rId30"/>
    <p:sldId id="292" r:id="rId31"/>
    <p:sldId id="294" r:id="rId32"/>
    <p:sldId id="295" r:id="rId33"/>
    <p:sldId id="296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9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9900"/>
    <a:srgbClr val="009900"/>
    <a:srgbClr val="33CC33"/>
    <a:srgbClr val="CC66FF"/>
    <a:srgbClr val="FF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761" autoAdjust="0"/>
  </p:normalViewPr>
  <p:slideViewPr>
    <p:cSldViewPr>
      <p:cViewPr varScale="1">
        <p:scale>
          <a:sx n="85" d="100"/>
          <a:sy n="85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68CC1B9-5EA5-401D-A7BD-8DF09B6CDE58}" type="datetimeFigureOut">
              <a:rPr lang="en-US"/>
              <a:pPr/>
              <a:t>2/21/2012</a:t>
            </a:fld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B2DE102-A398-4476-80B6-D8F6264282B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364795-C327-4131-959F-30F3FF27E2DD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DC2799-2C67-43D3-88CB-6D9576916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Van Boven and Sathians experiments both used matched in age and sex, and both used Braille readers.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351900-5FCB-4BAE-84E2-1B2FCAA2A7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Note that Kennedy and Fox in an earlier study found that the blind (both congenital and adventiously blind) performed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Worse than sighted.  In this experiment congenitally and sighted were equal.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In this study, some late blind did say used visual imagery some did not.  Think that would get the same results if had same exposure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to learning tactile diagrams.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572413-DF7D-4555-B96F-9586AC7C08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Note that Kennedy and Fox in an earlier study found that the blind (both congenital and adventiously blind) performed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Worse than sighted.  In this experiment congenitally and sighted were equal.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In this study, some late blind did say used visual imagery some did not.  Think that would get the same results if had same exposure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to learning tactile diagrams.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751FD2-8198-402A-A770-4270B81D89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Also note that to get the benefit of some of these EPs, we need a whole hand1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Also note that enclosure requires the whole hand rather than one finger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766328-D49D-4039-9593-70D27BB116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42672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 T Rough amongst smooth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 distrators only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Then bottom diagram is for the reverse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FA730D-CE2D-422E-9D68-593ABF408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 T Rough amongst smooth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328A6-5C40-4775-A075-ED3E4481F4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 T Rough amongst smooth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AE328-485A-4AA0-9310-A490E5BD6A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blind subject  thought the drag function was the most natural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Also showed that these translated into perceptual errors in an angle discrimination task.  An increase of 80%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In the number correct and the amount of time taken decreased by 28%.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FC85F-01B5-49D0-8D57-8DE4A53B15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 check for contrast, use a black and white photocopying machine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3CD6A-9769-4951-A72B-4B835DC932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Van Boven and Sathians experiments both used matched in age and sex, and both used Braille readers.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F482E5-1296-4B40-B51F-816153EAA2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1F7E-61A3-4827-A87B-6908F25AD1E2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EE07-D333-45B8-92EB-7CD766D04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B9C-BDC8-4AFB-A644-978A65F48F0B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B75C-6E7C-4CC0-B985-1419E2459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39BC-F5B5-4226-AE81-BEDEE2C82CF3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B970-A66A-48A4-901F-7778A4652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839A-44F0-4DD8-8347-6E60BAB5E4F5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D27F-D758-4639-A293-99B83090A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FD83-5382-41E3-A944-5E7A5660CE8B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2755-3FE3-4A15-B35C-4D4B71FAA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8EFC-1E14-477A-A4DF-7469FA0FA3F1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007E-841B-49A3-906F-A64D158360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5AAA-D1D2-46C1-897E-70C819B22526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B3A-EA47-4A76-9106-86C027958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7ABF-39E7-4E95-89C4-1D59A0FEA1A9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4B45-3BBA-4FF9-B513-FAC74989D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3B3B-C417-4318-B15C-F84D22562659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8760-BB58-46FF-BEBA-AB24A0128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476B-6B3D-467F-B9E1-5BC8A0C65A9A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6F05-8CE6-473F-AE47-32BB68312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E132-A5C1-45EF-8BF8-FD134336FE65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51B2-2AE0-4E65-8C91-082858720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A3553-B545-45C3-A6A4-5FD5D71213AC}" type="datetimeFigureOut">
              <a:rPr lang="en-US"/>
              <a:pPr>
                <a:defRPr/>
              </a:pPr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940301-5D95-4838-BD4D-A8469B2CF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1828800" y="4876800"/>
            <a:ext cx="4156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Department of Biomedical Engineering 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Engineering East Hall, Rm. 2240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Virginia Commonwealth University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PO Box 843067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Richmond, VA 23284</a:t>
            </a:r>
          </a:p>
          <a:p>
            <a:pPr eaLnBrk="0" hangingPunct="0"/>
            <a:r>
              <a:rPr lang="en-US" dirty="0">
                <a:solidFill>
                  <a:schemeClr val="bg1"/>
                </a:solidFill>
              </a:rPr>
              <a:t>E-mail: dtpawluk@vcu.edu</a:t>
            </a:r>
          </a:p>
        </p:txBody>
      </p:sp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2362200" y="4572000"/>
            <a:ext cx="2905125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</a:rPr>
              <a:t>Contact Information</a:t>
            </a:r>
          </a:p>
        </p:txBody>
      </p:sp>
      <p:pic>
        <p:nvPicPr>
          <p:cNvPr id="14340" name="Picture 26" descr="lgv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029200"/>
            <a:ext cx="6794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8"/>
          <p:cNvSpPr txBox="1">
            <a:spLocks noChangeArrowheads="1"/>
          </p:cNvSpPr>
          <p:nvPr/>
        </p:nvSpPr>
        <p:spPr bwMode="auto">
          <a:xfrm>
            <a:off x="5410200" y="609600"/>
            <a:ext cx="7867650" cy="228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800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ct val="50000"/>
              </a:spcAft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ct val="800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ct val="80000"/>
              </a:spcAft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42" name="Picture 29" descr="tou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343400"/>
            <a:ext cx="29797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Designing Haptic Interaction for Individuals who are Blind and Visually Impaired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344" name="Subtitle 9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Dianne </a:t>
            </a:r>
            <a:r>
              <a:rPr lang="en-US" dirty="0" smtClean="0">
                <a:solidFill>
                  <a:srgbClr val="FFC000"/>
                </a:solidFill>
              </a:rPr>
              <a:t>Pawluk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Virginia Commonwealth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3025" cy="5486400"/>
          </a:xfrm>
        </p:spPr>
        <p:txBody>
          <a:bodyPr rtlCol="0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000" dirty="0" smtClean="0"/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Experience with Touch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One must design for a great variability between individuals, which may not depend on experience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As individuals have a greatly varying amplitude threshold, allowing an amplitude adjustment for individuals may minimize fatigue and adaptation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9BBB59"/>
                </a:solidFill>
              </a:rPr>
              <a:t>Previous Experience with Vision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Congenitally blind – blind since birth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Adventiously blind – blind later in life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1 year, experience with reaching and moving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Later, experience with graphics and words</a:t>
            </a:r>
          </a:p>
          <a:p>
            <a:pPr lvl="1">
              <a:lnSpc>
                <a:spcPct val="90000"/>
              </a:lnSpc>
              <a:buFont typeface="Symbol" pitchFamily="18" charset="2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Possible that those who are adventiously blind have improved performance for raised-line drawings over those who are congenitally blind or sighted </a:t>
            </a:r>
            <a:r>
              <a:rPr lang="en-US" sz="2000" dirty="0" smtClean="0">
                <a:solidFill>
                  <a:schemeClr val="bg1"/>
                </a:solidFill>
              </a:rPr>
              <a:t>(Heller, 1989)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Visual exposure combined with tactile experience are important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Has been suggested that this is due to visually mediation of the picture (e.g., Lederman et al., 1990) but recent work (Behrman and </a:t>
            </a:r>
            <a:r>
              <a:rPr lang="en-US" sz="2000" dirty="0" smtClean="0">
                <a:solidFill>
                  <a:schemeClr val="bg1"/>
                </a:solidFill>
              </a:rPr>
              <a:t>Ewell</a:t>
            </a:r>
            <a:r>
              <a:rPr lang="en-US" sz="2000" dirty="0" smtClean="0">
                <a:solidFill>
                  <a:schemeClr val="bg1"/>
                </a:solidFill>
              </a:rPr>
              <a:t>, 2003) does not support this reasoning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The importance of visual exposure may be due to learning the rules of pictorial representations (Heller, 1989)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229600" cy="274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9BBB59"/>
                </a:solidFill>
              </a:rPr>
              <a:t>Previous Experience with Vision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Visual exposure combined with tactile experience are important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The importance of visual exposure may be due to learning the rules of pictorial representations (Heller, 1989)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Suggests that having a methodical, rules based representation that can be taught easily would work best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Other Considerations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User centered design is crucial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A large number of devices/systems for individuals who are blind and visually impaired are rejected by them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Interaction with the target population throughout the design process</a:t>
            </a:r>
          </a:p>
          <a:p>
            <a:pPr lvl="1"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Cost and portability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Most individuals who are blind and visually impaired live below the poverty line</a:t>
            </a:r>
          </a:p>
          <a:p>
            <a:pPr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Reliability and Maintainability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Best to use a universal device as much as possible</a:t>
            </a:r>
          </a:p>
          <a:p>
            <a:pPr lvl="1"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	- both can be crucial to an individual who cannot afford a slow turn around time on fixing the device due to small quantities being made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Weaknesses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Lower spatial resolution as compared to vision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For touch: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for the fingertips, approximately 1mm (Johnson and Phillips, 1981)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for the back, approximately 40mm (Weinstein, 1968)</a:t>
            </a:r>
          </a:p>
          <a:p>
            <a:pPr lvl="2"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For vision: 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for the fovea, 1 arc minute for 20/20 vision or, i.e., approximately 0.15mm from a distance of 0.5m  (Wikipedia,, 2012).</a:t>
            </a:r>
          </a:p>
          <a:p>
            <a:pPr lvl="2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rgbClr val="9BBB59"/>
                </a:solidFill>
              </a:rPr>
              <a:t>Approach of Manual Tactile Diagram Makers (Hasty,2012):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Eliminate unnecessary details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Have multiple diagrams, some of which are enlarged versions of certain parts which one cares about the details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Weaknesses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9BBB59"/>
                </a:solidFill>
              </a:rPr>
              <a:t>Limitations when determining geometry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Detailed geometry is determined using contour following (Lederman and </a:t>
            </a:r>
            <a:r>
              <a:rPr lang="en-US" sz="2400" dirty="0" smtClean="0">
                <a:solidFill>
                  <a:schemeClr val="bg1"/>
                </a:solidFill>
              </a:rPr>
              <a:t>Klatzky</a:t>
            </a:r>
            <a:r>
              <a:rPr lang="en-US" sz="2400" dirty="0" smtClean="0">
                <a:solidFill>
                  <a:schemeClr val="bg1"/>
                </a:solidFill>
              </a:rPr>
              <a:t>, 1990)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Most likely a limited field of view (i.e., number of fingers that can be used at once</a:t>
            </a:r>
            <a:r>
              <a:rPr lang="en-US" sz="2400" dirty="0" smtClean="0">
                <a:solidFill>
                  <a:schemeClr val="bg1"/>
                </a:solidFill>
              </a:rPr>
              <a:t>) for 2-D graphics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Loomis et al., 1991 – little difference between one and two fingers held together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Jansson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smtClean="0">
                <a:solidFill>
                  <a:schemeClr val="bg1"/>
                </a:solidFill>
              </a:rPr>
              <a:t>Monaci</a:t>
            </a:r>
            <a:r>
              <a:rPr lang="en-US" sz="2000" dirty="0" smtClean="0">
                <a:solidFill>
                  <a:schemeClr val="bg1"/>
                </a:solidFill>
              </a:rPr>
              <a:t> (2003) – found no difference even when trying to facilitate this by having two fingers track opposite sides of a diagram</a:t>
            </a:r>
          </a:p>
          <a:p>
            <a:pPr lvl="2">
              <a:lnSpc>
                <a:spcPct val="9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Craig (1985) – better with one finger than two fingers of the same hand or different hands.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Klatkzy</a:t>
            </a:r>
            <a:r>
              <a:rPr lang="en-US" sz="2000" dirty="0" smtClean="0">
                <a:solidFill>
                  <a:schemeClr val="bg1"/>
                </a:solidFill>
              </a:rPr>
              <a:t> et al. (1993) – better with 5 freely moving fingers than 1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Alternately could be due to guided exploration by the remaining fingers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Weaknesses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9BBB59"/>
                </a:solidFill>
              </a:rPr>
              <a:t>Limitations when determining geometry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Contour following with a single finger is a slow, laborious process and is very demanding on higher levels of perceptual processing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Problems with manual raised line drawings: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Difficult to determine which line belongs to  outside or inside an object part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Difficult to determine which lines are for perspective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1371600" lvl="2" indent="-457200">
              <a:buClr>
                <a:srgbClr val="FF0000"/>
              </a:buClr>
              <a:buFont typeface="Calibri" pitchFamily="34" charset="0"/>
              <a:buChar char="×"/>
            </a:pPr>
            <a:r>
              <a:rPr lang="en-US" sz="2000" dirty="0" smtClean="0">
                <a:solidFill>
                  <a:schemeClr val="bg1"/>
                </a:solidFill>
              </a:rPr>
              <a:t>Interpreting raised line drawings of common objects is very poor (e.g., Loomis et al., 1991)</a:t>
            </a:r>
          </a:p>
          <a:p>
            <a:pPr marL="1371600" lvl="2" indent="-457200">
              <a:buClr>
                <a:srgbClr val="00B050"/>
              </a:buClr>
              <a:buFont typeface="Calibri" pitchFamily="34" charset="0"/>
              <a:buChar char="√"/>
            </a:pPr>
            <a:r>
              <a:rPr lang="en-US" sz="2000" dirty="0" smtClean="0">
                <a:solidFill>
                  <a:schemeClr val="bg1"/>
                </a:solidFill>
              </a:rPr>
              <a:t>Unless cued in some way such as by category (Heller et al., 2005), Way and </a:t>
            </a:r>
            <a:r>
              <a:rPr lang="en-US" sz="2000" dirty="0" smtClean="0">
                <a:solidFill>
                  <a:schemeClr val="bg1"/>
                </a:solidFill>
              </a:rPr>
              <a:t>Barner</a:t>
            </a:r>
            <a:r>
              <a:rPr lang="en-US" sz="2000" dirty="0" smtClean="0">
                <a:solidFill>
                  <a:schemeClr val="bg1"/>
                </a:solidFill>
              </a:rPr>
              <a:t> (1997).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Strengths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Availability of Object Properties: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Klatkzy</a:t>
            </a:r>
            <a:r>
              <a:rPr lang="en-US" sz="2400" dirty="0" smtClean="0">
                <a:solidFill>
                  <a:schemeClr val="bg1"/>
                </a:solidFill>
              </a:rPr>
              <a:t> et al., 1987)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Looked at texture and hardness (material properties); shape and size (geometric)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Free sort under haptic unbiased and biased conditions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Texture and hardness more salient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Free sort under haptics w vision, or haptic w visual bias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Shape (and to some extent size for haptics w vision) more salient</a:t>
            </a:r>
          </a:p>
          <a:p>
            <a:pPr lvl="1"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C00"/>
                </a:solidFill>
              </a:rPr>
              <a:t>Texture and hardness more salient than shape and size for unbiased haptics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Strengths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Availability of Object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9BBB59"/>
                </a:solidFill>
              </a:rPr>
              <a:t>    Properties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Modeling the exploratory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procedures to extract them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(</a:t>
            </a:r>
            <a:r>
              <a:rPr lang="en-US" sz="2000" dirty="0" smtClean="0">
                <a:solidFill>
                  <a:schemeClr val="bg1"/>
                </a:solidFill>
              </a:rPr>
              <a:t>Klatkzy</a:t>
            </a:r>
            <a:r>
              <a:rPr lang="en-US" sz="2000" dirty="0" smtClean="0">
                <a:solidFill>
                  <a:schemeClr val="bg1"/>
                </a:solidFill>
              </a:rPr>
              <a:t> and Lederman, 1993)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113" y="990600"/>
            <a:ext cx="50688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34671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91000"/>
            <a:ext cx="4648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0" y="4800600"/>
            <a:ext cx="228600" cy="91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-106363" y="6096000"/>
            <a:ext cx="92503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FFCC00"/>
                </a:solidFill>
              </a:rPr>
              <a:t>The exploratory procedures that are used under unbiased haptic encoding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FFCC00"/>
                </a:solidFill>
              </a:rPr>
              <a:t>    are generally found to be rapid and accurate</a:t>
            </a:r>
          </a:p>
          <a:p>
            <a:endParaRPr lang="en-US" dirty="0">
              <a:solidFill>
                <a:srgbClr val="FFCC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Strengths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Availability of Object Properties </a:t>
            </a:r>
            <a:r>
              <a:rPr lang="en-US" sz="2000" dirty="0" smtClean="0">
                <a:solidFill>
                  <a:schemeClr val="bg1"/>
                </a:solidFill>
              </a:rPr>
              <a:t>(Lederman and </a:t>
            </a:r>
            <a:r>
              <a:rPr lang="en-US" sz="2000" dirty="0" smtClean="0">
                <a:solidFill>
                  <a:schemeClr val="bg1"/>
                </a:solidFill>
              </a:rPr>
              <a:t>Klatzky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1997)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Task: search for a target amongst </a:t>
            </a:r>
            <a:r>
              <a:rPr lang="en-US" sz="2000" dirty="0" smtClean="0">
                <a:solidFill>
                  <a:schemeClr val="bg1"/>
                </a:solidFill>
              </a:rPr>
              <a:t>distractor</a:t>
            </a:r>
            <a:r>
              <a:rPr lang="en-US" sz="2000" dirty="0" smtClean="0">
                <a:solidFill>
                  <a:schemeClr val="bg1"/>
                </a:solidFill>
              </a:rPr>
              <a:t> objects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1219200" y="5181600"/>
            <a:ext cx="1144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Apparatus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14600"/>
            <a:ext cx="2514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14600"/>
            <a:ext cx="259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15"/>
          <p:cNvSpPr txBox="1">
            <a:spLocks noChangeArrowheads="1"/>
          </p:cNvSpPr>
          <p:nvPr/>
        </p:nvSpPr>
        <p:spPr bwMode="auto">
          <a:xfrm>
            <a:off x="4114800" y="6248400"/>
            <a:ext cx="512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Rough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vs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Smooth        Left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vs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Right Planar Orientation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   E.g., of parallel                   E.g., of serial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Simple Motivating Example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User Population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Other Issues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Weaknesses of haptics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Strength of haptics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Designing for haptics’ strengths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Designing to avoid haptics’ weaknesses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Strengths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Availability of Object Properties </a:t>
            </a:r>
            <a:r>
              <a:rPr lang="en-US" sz="2000" dirty="0" smtClean="0">
                <a:solidFill>
                  <a:schemeClr val="bg1"/>
                </a:solidFill>
              </a:rPr>
              <a:t>(Lederman and </a:t>
            </a:r>
            <a:r>
              <a:rPr lang="en-US" sz="2000" dirty="0" smtClean="0">
                <a:solidFill>
                  <a:schemeClr val="bg1"/>
                </a:solidFill>
              </a:rPr>
              <a:t>Klatzky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1997)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rgbClr val="FFCC00"/>
                </a:solidFill>
              </a:rPr>
              <a:t>Material properties and abrupt discontinuities are processed earlier and in parallel, as compared to detailed shape information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124200"/>
            <a:ext cx="51054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6"/>
          <p:cNvSpPr>
            <a:spLocks/>
          </p:cNvSpPr>
          <p:nvPr/>
        </p:nvSpPr>
        <p:spPr bwMode="auto">
          <a:xfrm>
            <a:off x="3505200" y="2795588"/>
            <a:ext cx="4635500" cy="1206500"/>
          </a:xfrm>
          <a:custGeom>
            <a:avLst/>
            <a:gdLst>
              <a:gd name="T0" fmla="*/ 2147483647 w 2920"/>
              <a:gd name="T1" fmla="*/ 2147483647 h 760"/>
              <a:gd name="T2" fmla="*/ 2147483647 w 2920"/>
              <a:gd name="T3" fmla="*/ 2147483647 h 760"/>
              <a:gd name="T4" fmla="*/ 2147483647 w 2920"/>
              <a:gd name="T5" fmla="*/ 2147483647 h 760"/>
              <a:gd name="T6" fmla="*/ 2147483647 w 2920"/>
              <a:gd name="T7" fmla="*/ 2147483647 h 760"/>
              <a:gd name="T8" fmla="*/ 2147483647 w 2920"/>
              <a:gd name="T9" fmla="*/ 2147483647 h 760"/>
              <a:gd name="T10" fmla="*/ 2147483647 w 2920"/>
              <a:gd name="T11" fmla="*/ 2147483647 h 760"/>
              <a:gd name="T12" fmla="*/ 2147483647 w 2920"/>
              <a:gd name="T13" fmla="*/ 2147483647 h 7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20"/>
              <a:gd name="T22" fmla="*/ 0 h 760"/>
              <a:gd name="T23" fmla="*/ 2920 w 2920"/>
              <a:gd name="T24" fmla="*/ 760 h 7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20" h="760">
                <a:moveTo>
                  <a:pt x="1752" y="96"/>
                </a:moveTo>
                <a:cubicBezTo>
                  <a:pt x="1400" y="96"/>
                  <a:pt x="528" y="24"/>
                  <a:pt x="264" y="96"/>
                </a:cubicBezTo>
                <a:cubicBezTo>
                  <a:pt x="0" y="168"/>
                  <a:pt x="120" y="440"/>
                  <a:pt x="168" y="528"/>
                </a:cubicBezTo>
                <a:cubicBezTo>
                  <a:pt x="216" y="616"/>
                  <a:pt x="144" y="600"/>
                  <a:pt x="552" y="624"/>
                </a:cubicBezTo>
                <a:cubicBezTo>
                  <a:pt x="960" y="648"/>
                  <a:pt x="2312" y="760"/>
                  <a:pt x="2616" y="672"/>
                </a:cubicBezTo>
                <a:cubicBezTo>
                  <a:pt x="2920" y="584"/>
                  <a:pt x="2520" y="192"/>
                  <a:pt x="2376" y="96"/>
                </a:cubicBezTo>
                <a:cubicBezTo>
                  <a:pt x="2232" y="0"/>
                  <a:pt x="2104" y="96"/>
                  <a:pt x="1752" y="96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371600" y="431958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15" name="Freeform 8"/>
          <p:cNvSpPr>
            <a:spLocks/>
          </p:cNvSpPr>
          <p:nvPr/>
        </p:nvSpPr>
        <p:spPr bwMode="auto">
          <a:xfrm>
            <a:off x="3505200" y="2590800"/>
            <a:ext cx="5741988" cy="2260600"/>
          </a:xfrm>
          <a:custGeom>
            <a:avLst/>
            <a:gdLst>
              <a:gd name="T0" fmla="*/ 2147483647 w 3617"/>
              <a:gd name="T1" fmla="*/ 2147483647 h 1424"/>
              <a:gd name="T2" fmla="*/ 2147483647 w 3617"/>
              <a:gd name="T3" fmla="*/ 2147483647 h 1424"/>
              <a:gd name="T4" fmla="*/ 2147483647 w 3617"/>
              <a:gd name="T5" fmla="*/ 2147483647 h 1424"/>
              <a:gd name="T6" fmla="*/ 2147483647 w 3617"/>
              <a:gd name="T7" fmla="*/ 2147483647 h 1424"/>
              <a:gd name="T8" fmla="*/ 2147483647 w 3617"/>
              <a:gd name="T9" fmla="*/ 2147483647 h 1424"/>
              <a:gd name="T10" fmla="*/ 2147483647 w 3617"/>
              <a:gd name="T11" fmla="*/ 2147483647 h 1424"/>
              <a:gd name="T12" fmla="*/ 2147483647 w 3617"/>
              <a:gd name="T13" fmla="*/ 2147483647 h 1424"/>
              <a:gd name="T14" fmla="*/ 2147483647 w 3617"/>
              <a:gd name="T15" fmla="*/ 2147483647 h 1424"/>
              <a:gd name="T16" fmla="*/ 2147483647 w 3617"/>
              <a:gd name="T17" fmla="*/ 2147483647 h 1424"/>
              <a:gd name="T18" fmla="*/ 2147483647 w 3617"/>
              <a:gd name="T19" fmla="*/ 2147483647 h 1424"/>
              <a:gd name="T20" fmla="*/ 2147483647 w 3617"/>
              <a:gd name="T21" fmla="*/ 2147483647 h 1424"/>
              <a:gd name="T22" fmla="*/ 2147483647 w 3617"/>
              <a:gd name="T23" fmla="*/ 2147483647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17"/>
              <a:gd name="T37" fmla="*/ 0 h 1424"/>
              <a:gd name="T38" fmla="*/ 3617 w 3617"/>
              <a:gd name="T39" fmla="*/ 1424 h 14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17" h="1424">
                <a:moveTo>
                  <a:pt x="496" y="759"/>
                </a:moveTo>
                <a:cubicBezTo>
                  <a:pt x="360" y="747"/>
                  <a:pt x="224" y="735"/>
                  <a:pt x="160" y="807"/>
                </a:cubicBezTo>
                <a:cubicBezTo>
                  <a:pt x="96" y="879"/>
                  <a:pt x="0" y="1111"/>
                  <a:pt x="112" y="1191"/>
                </a:cubicBezTo>
                <a:cubicBezTo>
                  <a:pt x="224" y="1271"/>
                  <a:pt x="321" y="1273"/>
                  <a:pt x="832" y="1287"/>
                </a:cubicBezTo>
                <a:cubicBezTo>
                  <a:pt x="1343" y="1301"/>
                  <a:pt x="2739" y="1268"/>
                  <a:pt x="3178" y="1275"/>
                </a:cubicBezTo>
                <a:cubicBezTo>
                  <a:pt x="3617" y="1282"/>
                  <a:pt x="3428" y="1336"/>
                  <a:pt x="3466" y="1329"/>
                </a:cubicBezTo>
                <a:cubicBezTo>
                  <a:pt x="3504" y="1322"/>
                  <a:pt x="3429" y="1424"/>
                  <a:pt x="3406" y="1233"/>
                </a:cubicBezTo>
                <a:cubicBezTo>
                  <a:pt x="3383" y="1042"/>
                  <a:pt x="3445" y="366"/>
                  <a:pt x="3328" y="183"/>
                </a:cubicBezTo>
                <a:cubicBezTo>
                  <a:pt x="3211" y="0"/>
                  <a:pt x="2808" y="31"/>
                  <a:pt x="2704" y="135"/>
                </a:cubicBezTo>
                <a:cubicBezTo>
                  <a:pt x="2600" y="239"/>
                  <a:pt x="2776" y="695"/>
                  <a:pt x="2704" y="807"/>
                </a:cubicBezTo>
                <a:cubicBezTo>
                  <a:pt x="2632" y="919"/>
                  <a:pt x="2656" y="815"/>
                  <a:pt x="2272" y="807"/>
                </a:cubicBezTo>
                <a:cubicBezTo>
                  <a:pt x="1888" y="799"/>
                  <a:pt x="744" y="767"/>
                  <a:pt x="400" y="759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43016" name="Freeform 9"/>
          <p:cNvSpPr>
            <a:spLocks/>
          </p:cNvSpPr>
          <p:nvPr/>
        </p:nvSpPr>
        <p:spPr bwMode="auto">
          <a:xfrm>
            <a:off x="3505200" y="4648200"/>
            <a:ext cx="6007100" cy="927100"/>
          </a:xfrm>
          <a:custGeom>
            <a:avLst/>
            <a:gdLst>
              <a:gd name="T0" fmla="*/ 2147483647 w 3784"/>
              <a:gd name="T1" fmla="*/ 2147483647 h 584"/>
              <a:gd name="T2" fmla="*/ 2147483647 w 3784"/>
              <a:gd name="T3" fmla="*/ 2147483647 h 584"/>
              <a:gd name="T4" fmla="*/ 2147483647 w 3784"/>
              <a:gd name="T5" fmla="*/ 2147483647 h 584"/>
              <a:gd name="T6" fmla="*/ 2147483647 w 3784"/>
              <a:gd name="T7" fmla="*/ 2147483647 h 584"/>
              <a:gd name="T8" fmla="*/ 2147483647 w 3784"/>
              <a:gd name="T9" fmla="*/ 2147483647 h 584"/>
              <a:gd name="T10" fmla="*/ 2147483647 w 3784"/>
              <a:gd name="T11" fmla="*/ 2147483647 h 584"/>
              <a:gd name="T12" fmla="*/ 2147483647 w 3784"/>
              <a:gd name="T13" fmla="*/ 2147483647 h 584"/>
              <a:gd name="T14" fmla="*/ 2147483647 w 3784"/>
              <a:gd name="T15" fmla="*/ 2147483647 h 584"/>
              <a:gd name="T16" fmla="*/ 2147483647 w 3784"/>
              <a:gd name="T17" fmla="*/ 2147483647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84"/>
              <a:gd name="T28" fmla="*/ 0 h 584"/>
              <a:gd name="T29" fmla="*/ 3784 w 3784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84" h="584">
                <a:moveTo>
                  <a:pt x="360" y="24"/>
                </a:moveTo>
                <a:cubicBezTo>
                  <a:pt x="356" y="16"/>
                  <a:pt x="352" y="8"/>
                  <a:pt x="312" y="24"/>
                </a:cubicBezTo>
                <a:cubicBezTo>
                  <a:pt x="272" y="40"/>
                  <a:pt x="152" y="56"/>
                  <a:pt x="120" y="120"/>
                </a:cubicBezTo>
                <a:cubicBezTo>
                  <a:pt x="88" y="184"/>
                  <a:pt x="0" y="336"/>
                  <a:pt x="120" y="408"/>
                </a:cubicBezTo>
                <a:cubicBezTo>
                  <a:pt x="240" y="480"/>
                  <a:pt x="296" y="536"/>
                  <a:pt x="840" y="552"/>
                </a:cubicBezTo>
                <a:cubicBezTo>
                  <a:pt x="1384" y="568"/>
                  <a:pt x="2984" y="584"/>
                  <a:pt x="3384" y="504"/>
                </a:cubicBezTo>
                <a:cubicBezTo>
                  <a:pt x="3784" y="424"/>
                  <a:pt x="3296" y="144"/>
                  <a:pt x="3240" y="72"/>
                </a:cubicBezTo>
                <a:cubicBezTo>
                  <a:pt x="3184" y="0"/>
                  <a:pt x="3536" y="80"/>
                  <a:pt x="3048" y="72"/>
                </a:cubicBezTo>
                <a:cubicBezTo>
                  <a:pt x="2560" y="64"/>
                  <a:pt x="792" y="24"/>
                  <a:pt x="312" y="24"/>
                </a:cubicBezTo>
              </a:path>
            </a:pathLst>
          </a:custGeom>
          <a:noFill/>
          <a:ln w="3810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6172200" y="5486400"/>
            <a:ext cx="3124200" cy="927100"/>
          </a:xfrm>
          <a:custGeom>
            <a:avLst/>
            <a:gdLst>
              <a:gd name="T0" fmla="*/ 2147483647 w 3784"/>
              <a:gd name="T1" fmla="*/ 2147483647 h 584"/>
              <a:gd name="T2" fmla="*/ 2147483647 w 3784"/>
              <a:gd name="T3" fmla="*/ 2147483647 h 584"/>
              <a:gd name="T4" fmla="*/ 2147483647 w 3784"/>
              <a:gd name="T5" fmla="*/ 2147483647 h 584"/>
              <a:gd name="T6" fmla="*/ 2147483647 w 3784"/>
              <a:gd name="T7" fmla="*/ 2147483647 h 584"/>
              <a:gd name="T8" fmla="*/ 2147483647 w 3784"/>
              <a:gd name="T9" fmla="*/ 2147483647 h 584"/>
              <a:gd name="T10" fmla="*/ 2147483647 w 3784"/>
              <a:gd name="T11" fmla="*/ 2147483647 h 584"/>
              <a:gd name="T12" fmla="*/ 2147483647 w 3784"/>
              <a:gd name="T13" fmla="*/ 2147483647 h 584"/>
              <a:gd name="T14" fmla="*/ 2147483647 w 3784"/>
              <a:gd name="T15" fmla="*/ 2147483647 h 584"/>
              <a:gd name="T16" fmla="*/ 2147483647 w 3784"/>
              <a:gd name="T17" fmla="*/ 2147483647 h 5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84"/>
              <a:gd name="T28" fmla="*/ 0 h 584"/>
              <a:gd name="T29" fmla="*/ 3784 w 3784"/>
              <a:gd name="T30" fmla="*/ 584 h 5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84" h="584">
                <a:moveTo>
                  <a:pt x="360" y="24"/>
                </a:moveTo>
                <a:cubicBezTo>
                  <a:pt x="356" y="16"/>
                  <a:pt x="352" y="8"/>
                  <a:pt x="312" y="24"/>
                </a:cubicBezTo>
                <a:cubicBezTo>
                  <a:pt x="272" y="40"/>
                  <a:pt x="152" y="56"/>
                  <a:pt x="120" y="120"/>
                </a:cubicBezTo>
                <a:cubicBezTo>
                  <a:pt x="88" y="184"/>
                  <a:pt x="0" y="336"/>
                  <a:pt x="120" y="408"/>
                </a:cubicBezTo>
                <a:cubicBezTo>
                  <a:pt x="240" y="480"/>
                  <a:pt x="296" y="536"/>
                  <a:pt x="840" y="552"/>
                </a:cubicBezTo>
                <a:cubicBezTo>
                  <a:pt x="1384" y="568"/>
                  <a:pt x="2984" y="584"/>
                  <a:pt x="3384" y="504"/>
                </a:cubicBezTo>
                <a:cubicBezTo>
                  <a:pt x="3784" y="424"/>
                  <a:pt x="3296" y="144"/>
                  <a:pt x="3240" y="72"/>
                </a:cubicBezTo>
                <a:cubicBezTo>
                  <a:pt x="3184" y="0"/>
                  <a:pt x="3536" y="80"/>
                  <a:pt x="3048" y="72"/>
                </a:cubicBezTo>
                <a:cubicBezTo>
                  <a:pt x="2560" y="64"/>
                  <a:pt x="792" y="24"/>
                  <a:pt x="312" y="24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3024188"/>
            <a:ext cx="2895600" cy="25638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Most in parallel</a:t>
            </a:r>
          </a:p>
          <a:p>
            <a:r>
              <a:rPr lang="en-US" dirty="0">
                <a:latin typeface="Calibri" pitchFamily="34" charset="0"/>
              </a:rPr>
              <a:t>	</a:t>
            </a:r>
            <a:r>
              <a:rPr lang="en-US" dirty="0">
                <a:solidFill>
                  <a:srgbClr val="F79646"/>
                </a:solidFill>
                <a:latin typeface="Calibri" pitchFamily="34" charset="0"/>
              </a:rPr>
              <a:t>material properties</a:t>
            </a:r>
          </a:p>
          <a:p>
            <a:r>
              <a:rPr lang="en-US" dirty="0">
                <a:latin typeface="Calibri" pitchFamily="34" charset="0"/>
              </a:rPr>
              <a:t>	</a:t>
            </a:r>
            <a:r>
              <a:rPr lang="en-US" dirty="0">
                <a:solidFill>
                  <a:schemeClr val="hlink"/>
                </a:solidFill>
                <a:latin typeface="Calibri" pitchFamily="34" charset="0"/>
              </a:rPr>
              <a:t>abrupt </a:t>
            </a:r>
          </a:p>
          <a:p>
            <a:r>
              <a:rPr lang="en-US" dirty="0">
                <a:solidFill>
                  <a:schemeClr val="hlink"/>
                </a:solidFill>
                <a:latin typeface="Calibri" pitchFamily="34" charset="0"/>
              </a:rPr>
              <a:t>                 discontinuities</a:t>
            </a:r>
          </a:p>
          <a:p>
            <a:endParaRPr lang="en-US" dirty="0">
              <a:solidFill>
                <a:schemeClr val="hlink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	</a:t>
            </a:r>
            <a:r>
              <a:rPr lang="en-US" dirty="0">
                <a:solidFill>
                  <a:srgbClr val="CC66FF"/>
                </a:solidFill>
                <a:latin typeface="Calibri" pitchFamily="34" charset="0"/>
              </a:rPr>
              <a:t>detailed shape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Most serial</a:t>
            </a:r>
          </a:p>
        </p:txBody>
      </p:sp>
      <p:sp>
        <p:nvSpPr>
          <p:cNvPr id="43019" name="Line 7"/>
          <p:cNvSpPr>
            <a:spLocks noChangeShapeType="1"/>
          </p:cNvSpPr>
          <p:nvPr/>
        </p:nvSpPr>
        <p:spPr bwMode="auto">
          <a:xfrm>
            <a:off x="1295400" y="3633788"/>
            <a:ext cx="0" cy="1319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762000" y="6488113"/>
            <a:ext cx="808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The “one-time” processing component was significantly more for detailed shape too.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2286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Intensive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8600" y="47244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Strengths of Haptics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754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Availability of Object Properties </a:t>
            </a:r>
            <a:r>
              <a:rPr lang="en-US" sz="2000" dirty="0" smtClean="0">
                <a:solidFill>
                  <a:schemeClr val="bg1"/>
                </a:solidFill>
              </a:rPr>
              <a:t>(Lederman and </a:t>
            </a:r>
            <a:r>
              <a:rPr lang="en-US" sz="2000" dirty="0" smtClean="0">
                <a:solidFill>
                  <a:schemeClr val="bg1"/>
                </a:solidFill>
              </a:rPr>
              <a:t>Klatzky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1997)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rgbClr val="FFCC00"/>
                </a:solidFill>
              </a:rPr>
              <a:t>Caveat: for more difficult discriminations =&gt; becomes more serial in nature, one-time processing increases</a:t>
            </a: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1066800" y="4267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98725"/>
            <a:ext cx="243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15525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2514600"/>
            <a:ext cx="2392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Box 19"/>
          <p:cNvSpPr txBox="1">
            <a:spLocks noChangeArrowheads="1"/>
          </p:cNvSpPr>
          <p:nvPr/>
        </p:nvSpPr>
        <p:spPr bwMode="auto">
          <a:xfrm>
            <a:off x="228600" y="5486400"/>
            <a:ext cx="255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Difficult, in terms of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ratio of spacing between 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dots</a:t>
            </a:r>
          </a:p>
        </p:txBody>
      </p:sp>
      <p:sp>
        <p:nvSpPr>
          <p:cNvPr id="45065" name="TextBox 21"/>
          <p:cNvSpPr txBox="1">
            <a:spLocks noChangeArrowheads="1"/>
          </p:cNvSpPr>
          <p:nvPr/>
        </p:nvSpPr>
        <p:spPr bwMode="auto">
          <a:xfrm>
            <a:off x="3200400" y="5562600"/>
            <a:ext cx="321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2:1                                              4:1</a:t>
            </a:r>
          </a:p>
        </p:txBody>
      </p:sp>
      <p:sp>
        <p:nvSpPr>
          <p:cNvPr id="45066" name="TextBox 22"/>
          <p:cNvSpPr txBox="1">
            <a:spLocks noChangeArrowheads="1"/>
          </p:cNvSpPr>
          <p:nvPr/>
        </p:nvSpPr>
        <p:spPr bwMode="auto">
          <a:xfrm>
            <a:off x="762000" y="6324600"/>
            <a:ext cx="824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How easy it is to discriminate your items will affect performance!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Haptic Exploration of 3-D Shape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905000"/>
            <a:ext cx="3883025" cy="4038600"/>
          </a:xfrm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4800600" y="1676400"/>
            <a:ext cx="39624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Lakatos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and Marks, 1999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In the beginning, use distinguishing local features (like sharp points or deep surface occlusions) more to determine similarity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Later, uses more global shape to determine similarity</a:t>
            </a:r>
          </a:p>
          <a:p>
            <a:pPr lvl="1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Plaisier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al., 2009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Edges and vertices were most salient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Performance did not depend on the number of them</a:t>
            </a:r>
          </a:p>
          <a:p>
            <a:pPr lvl="1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We have similarly noticed for raised line drawings on a tactile display: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participants will look for easily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discriminable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features first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they will only explore more globally if the first method doesn’t work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917257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 pitchFamily="34" charset="0"/>
              </a:rPr>
              <a:t>If possible, use distinguishing local features to discriminate objects/icons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Material Properties: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Lessons </a:t>
            </a:r>
            <a:r>
              <a:rPr lang="en-US" sz="2400" dirty="0" smtClean="0">
                <a:solidFill>
                  <a:schemeClr val="bg1"/>
                </a:solidFill>
              </a:rPr>
              <a:t>From Manually </a:t>
            </a:r>
            <a:r>
              <a:rPr lang="en-US" sz="2400" dirty="0" smtClean="0">
                <a:solidFill>
                  <a:schemeClr val="bg1"/>
                </a:solidFill>
              </a:rPr>
              <a:t>Created Diagrams (</a:t>
            </a:r>
            <a:r>
              <a:rPr lang="en-US" sz="2400" dirty="0" smtClean="0">
                <a:solidFill>
                  <a:schemeClr val="bg1"/>
                </a:solidFill>
              </a:rPr>
              <a:t>Edman</a:t>
            </a:r>
            <a:r>
              <a:rPr lang="en-US" sz="2400" dirty="0" smtClean="0">
                <a:solidFill>
                  <a:schemeClr val="bg1"/>
                </a:solidFill>
              </a:rPr>
              <a:t>, 1992)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Raised line diagrams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     Serially processing so….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Difficult to determine parts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Which lines are perspective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Tactile experience pictures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Solid textures delineate parts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Potential parallel processing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Much more effective than raised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   line drawings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2659063" cy="191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3" name="Picture 6" descr="tactileexp2"/>
          <p:cNvPicPr>
            <a:picLocks noChangeAspect="1" noChangeArrowheads="1"/>
          </p:cNvPicPr>
          <p:nvPr/>
        </p:nvPicPr>
        <p:blipFill>
          <a:blip r:embed="rId4" cstate="print"/>
          <a:srcRect l="1105" b="68115"/>
          <a:stretch>
            <a:fillRect/>
          </a:stretch>
        </p:blipFill>
        <p:spPr bwMode="auto">
          <a:xfrm>
            <a:off x="5181600" y="4953000"/>
            <a:ext cx="30146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3200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2438400"/>
            <a:ext cx="3238500" cy="1990725"/>
          </a:xfrm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 t="94435"/>
          <a:stretch>
            <a:fillRect/>
          </a:stretch>
        </p:blipFill>
        <p:spPr bwMode="auto">
          <a:xfrm>
            <a:off x="1295400" y="6324600"/>
            <a:ext cx="6448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3810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9BBB59"/>
                </a:solidFill>
                <a:latin typeface="Calibri" pitchFamily="34" charset="0"/>
              </a:rPr>
              <a:t>Material Properties: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600" dirty="0">
                <a:solidFill>
                  <a:srgbClr val="9BBB59"/>
                </a:solidFill>
                <a:latin typeface="Calibri" pitchFamily="34" charset="0"/>
              </a:rPr>
              <a:t>    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Encoding Information with Texture (Thompson et al.,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2006)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9161" name="Picture 5"/>
          <p:cNvPicPr>
            <a:picLocks noChangeAspect="1" noChangeArrowheads="1"/>
          </p:cNvPicPr>
          <p:nvPr/>
        </p:nvPicPr>
        <p:blipFill>
          <a:blip r:embed="rId5" cstate="print"/>
          <a:srcRect b="73018"/>
          <a:stretch>
            <a:fillRect/>
          </a:stretch>
        </p:blipFill>
        <p:spPr bwMode="auto">
          <a:xfrm>
            <a:off x="1295400" y="4800600"/>
            <a:ext cx="6448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3810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9BBB59"/>
                </a:solidFill>
                <a:latin typeface="Calibri" pitchFamily="34" charset="0"/>
              </a:rPr>
              <a:t>Material Properties: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600" dirty="0">
                <a:solidFill>
                  <a:srgbClr val="9BBB59"/>
                </a:solidFill>
                <a:latin typeface="Calibri" pitchFamily="34" charset="0"/>
              </a:rPr>
              <a:t>    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Encoding Information with Texture (Thompson et al.,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2006)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Limitations: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    - Cannot distinguish different parts and 3-D orientation at the same 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      time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    - Did not investigate on how this impacted performance with </a:t>
            </a:r>
          </a:p>
          <a:p>
            <a:pPr marL="342900" indent="-342900">
              <a:lnSpc>
                <a:spcPct val="80000"/>
              </a:lnSpc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       varying number of fingers (used 5 fingers always)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962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4343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05000"/>
            <a:ext cx="8915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9BBB59"/>
                </a:solidFill>
              </a:rPr>
              <a:t>Material Properties:</a:t>
            </a:r>
            <a:r>
              <a:rPr lang="en-US" sz="2000" dirty="0" smtClean="0">
                <a:solidFill>
                  <a:srgbClr val="9BBB59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9BBB59"/>
                </a:solidFill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</a:rPr>
              <a:t>Using texture to encode information on a haptic display (Burch &amp; </a:t>
            </a:r>
            <a:r>
              <a:rPr lang="en-US" sz="2000" dirty="0" smtClean="0">
                <a:solidFill>
                  <a:schemeClr val="bg1"/>
                </a:solidFill>
              </a:rPr>
              <a:t>Pawluk</a:t>
            </a:r>
            <a:r>
              <a:rPr lang="en-US" sz="2000" dirty="0" smtClean="0">
                <a:solidFill>
                  <a:schemeClr val="bg1"/>
                </a:solidFill>
              </a:rPr>
              <a:t>, 2011)</a:t>
            </a:r>
          </a:p>
        </p:txBody>
      </p:sp>
      <p:pic>
        <p:nvPicPr>
          <p:cNvPr id="70660" name="Picture 4" descr="IMG_0181"/>
          <p:cNvPicPr>
            <a:picLocks noChangeAspect="1" noChangeArrowheads="1"/>
          </p:cNvPicPr>
          <p:nvPr/>
        </p:nvPicPr>
        <p:blipFill>
          <a:blip r:embed="rId3" cstate="print"/>
          <a:srcRect t="26622" r="8063" b="21667"/>
          <a:stretch>
            <a:fillRect/>
          </a:stretch>
        </p:blipFill>
        <p:spPr bwMode="auto">
          <a:xfrm>
            <a:off x="762000" y="3352800"/>
            <a:ext cx="3200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62000" y="5105400"/>
            <a:ext cx="315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(A) the pinhole aperture; </a:t>
            </a:r>
          </a:p>
          <a:p>
            <a:pPr>
              <a:buFontTx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(B) the RGB sensor; </a:t>
            </a:r>
          </a:p>
          <a:p>
            <a:pPr>
              <a:buFontTx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(C) pushbutton switch; and </a:t>
            </a:r>
          </a:p>
          <a:p>
            <a:pPr>
              <a:buFontTx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</a:rPr>
              <a:t>(D) piezoelectric actuator</a:t>
            </a:r>
          </a:p>
        </p:txBody>
      </p:sp>
      <p:pic>
        <p:nvPicPr>
          <p:cNvPr id="70664" name="Picture 8" descr="IMG_0176"/>
          <p:cNvPicPr>
            <a:picLocks noChangeAspect="1" noChangeArrowheads="1"/>
          </p:cNvPicPr>
          <p:nvPr/>
        </p:nvPicPr>
        <p:blipFill>
          <a:blip r:embed="rId4" cstate="print"/>
          <a:srcRect l="4437" t="26631" b="13013"/>
          <a:stretch>
            <a:fillRect/>
          </a:stretch>
        </p:blipFill>
        <p:spPr bwMode="auto">
          <a:xfrm>
            <a:off x="4800600" y="3124200"/>
            <a:ext cx="3810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638800" y="4953000"/>
            <a:ext cx="293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Three finger display</a:t>
            </a:r>
          </a:p>
          <a:p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Scanning over a computer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monitor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76800" y="1295400"/>
            <a:ext cx="4267200" cy="640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“Texture” Set Chosen:</a:t>
            </a:r>
            <a:r>
              <a:rPr lang="en-US" sz="2000" dirty="0" smtClean="0">
                <a:solidFill>
                  <a:srgbClr val="9BBB59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(Burch and </a:t>
            </a:r>
            <a:r>
              <a:rPr lang="en-US" sz="2000" dirty="0" smtClean="0">
                <a:solidFill>
                  <a:schemeClr val="bg1"/>
                </a:solidFill>
              </a:rPr>
              <a:t>Pawluk</a:t>
            </a:r>
            <a:r>
              <a:rPr lang="en-US" sz="2000" dirty="0" smtClean="0">
                <a:solidFill>
                  <a:schemeClr val="bg1"/>
                </a:solidFill>
              </a:rPr>
              <a:t>, submitted </a:t>
            </a:r>
            <a:r>
              <a:rPr lang="en-US" sz="2000" dirty="0" smtClean="0">
                <a:solidFill>
                  <a:schemeClr val="bg1"/>
                </a:solidFill>
              </a:rPr>
              <a:t>a,b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Determined through extensive evaluation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Temporal frequencies (12, 25 and 50 Hz) to represent separate parts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Spatial frequency modulation of the temporal frequency and a 100 Hz square wave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With orientations of horizontal, vertical,  diagonal and none to represent part orientation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94% accuracy of identifying parts, 90% accuracy identifying part orientation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73732" name="Rectangle 4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4419600" cy="6477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Selection of Texture Set</a:t>
            </a:r>
          </a:p>
          <a:p>
            <a:pPr marL="533400" indent="-533400">
              <a:lnSpc>
                <a:spcPct val="90000"/>
              </a:lnSpc>
            </a:pPr>
            <a:endParaRPr lang="en-US" sz="2000" dirty="0" smtClean="0">
              <a:solidFill>
                <a:srgbClr val="FFCC00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Wanted two dimensions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dimension separate into parts (at least 3 distinct values)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</a:rPr>
              <a:t>nd</a:t>
            </a:r>
            <a:r>
              <a:rPr lang="en-US" sz="2000" dirty="0" smtClean="0">
                <a:solidFill>
                  <a:schemeClr val="bg1"/>
                </a:solidFill>
              </a:rPr>
              <a:t> dimension part orientation (horizontal, vertical, curved, unspecified)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High saliency/discrimination is necessary to: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Processing information quickly and easily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Potentially lead to parallel processing (at least for search tasks)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40386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9BBB59"/>
                </a:solidFill>
              </a:rPr>
              <a:t>Experiment</a:t>
            </a:r>
            <a:endParaRPr lang="en-US" sz="2000" dirty="0" smtClean="0">
              <a:solidFill>
                <a:srgbClr val="9BBB59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9BBB59"/>
                </a:solidFill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</a:rPr>
              <a:t>Using texture to encode information on a haptic display (Burch and </a:t>
            </a:r>
            <a:r>
              <a:rPr lang="en-US" sz="2000" dirty="0" smtClean="0">
                <a:solidFill>
                  <a:schemeClr val="bg1"/>
                </a:solidFill>
              </a:rPr>
              <a:t>Pawluk</a:t>
            </a:r>
            <a:r>
              <a:rPr lang="en-US" sz="2000" dirty="0" smtClean="0">
                <a:solidFill>
                  <a:schemeClr val="bg1"/>
                </a:solidFill>
              </a:rPr>
              <a:t>, 2011)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Two factors: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Raised line or texture representations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One finger or three fingers</a:t>
            </a:r>
          </a:p>
          <a:p>
            <a:pPr lvl="1">
              <a:lnSpc>
                <a:spcPct val="900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Asked to identify common objects from one of four (equalized) sets of 8 objects for each condition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Recorded answer and exploration time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7 participants: (3) totally blind, (4) visually impaired</a:t>
            </a:r>
          </a:p>
        </p:txBody>
      </p:sp>
      <p:sp>
        <p:nvSpPr>
          <p:cNvPr id="75784" name="Rectangle 8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4495800" cy="5105400"/>
          </a:xfrm>
          <a:ln>
            <a:noFill/>
          </a:ln>
        </p:spPr>
        <p:txBody>
          <a:bodyPr/>
          <a:lstStyle/>
          <a:p>
            <a:pPr marL="533400" indent="-533400"/>
            <a:r>
              <a:rPr lang="en-US" sz="2400" dirty="0" smtClean="0">
                <a:solidFill>
                  <a:schemeClr val="accent3"/>
                </a:solidFill>
              </a:rPr>
              <a:t>Hypotheses: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Improved accuracy from one finger raised-line to one finger textured due to enriched representation; times will both be long due to serial nature of processing information</a:t>
            </a:r>
          </a:p>
          <a:p>
            <a:pPr marL="533400" indent="-533400"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33400" indent="-533400"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2.      Improved accuracy and shorter time from one finger textured to three fingers textured due to parallel processing</a:t>
            </a:r>
          </a:p>
          <a:p>
            <a:pPr marL="533400" indent="-533400"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33400" indent="-533400"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3.      No improvement from one finger raised line to three fingers raised line (only detailed geometry)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for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6188"/>
            <a:ext cx="8229600" cy="561181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rgbClr val="9BBB59"/>
                </a:solidFill>
              </a:rPr>
              <a:t>Results: </a:t>
            </a: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endParaRPr lang="en-US" sz="3600" dirty="0" smtClean="0">
              <a:solidFill>
                <a:srgbClr val="9BBB59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Significant difference between 1 and 3 fingered textured graphics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No difference between 1 and 3 fingers raised line graphics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Nominal difference between 1 finger raised line and 1 finger textured</a:t>
            </a:r>
          </a:p>
          <a:p>
            <a:pPr>
              <a:buFont typeface="Arial" charset="0"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Suggests parallel processing occurred for texture even though not a search task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Results with POINT CONTACT displays approach that of Thompson et al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0"/>
            <a:ext cx="56388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Motivating Example: Tactile Mice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Problems when haptics alone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Rastogi</a:t>
            </a:r>
            <a:r>
              <a:rPr lang="en-US" sz="2000" dirty="0" smtClean="0">
                <a:solidFill>
                  <a:schemeClr val="bg1"/>
                </a:solidFill>
              </a:rPr>
              <a:t> et al., 2009; </a:t>
            </a:r>
            <a:r>
              <a:rPr lang="en-US" sz="2000" dirty="0" smtClean="0">
                <a:solidFill>
                  <a:schemeClr val="bg1"/>
                </a:solidFill>
              </a:rPr>
              <a:t>Jansson</a:t>
            </a:r>
            <a:r>
              <a:rPr lang="en-US" sz="2000" dirty="0" smtClean="0">
                <a:solidFill>
                  <a:schemeClr val="bg1"/>
                </a:solidFill>
              </a:rPr>
              <a:t> et al., 2006, Wall and Brewster, 2006):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Inaccurate position information: </a:t>
            </a:r>
          </a:p>
          <a:p>
            <a:pPr marL="971550" lvl="1" indent="-514350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- sensitive to path length, speed, mouse orientation, borders</a:t>
            </a:r>
          </a:p>
          <a:p>
            <a:pPr marL="971550" lvl="1" indent="-514350">
              <a:buFont typeface="Arial" charset="0"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Arial" charset="0"/>
              <a:buAutoNum type="arabicPeriod" startAt="2"/>
            </a:pPr>
            <a:r>
              <a:rPr lang="en-US" sz="2400" dirty="0" smtClean="0">
                <a:solidFill>
                  <a:schemeClr val="bg1"/>
                </a:solidFill>
              </a:rPr>
              <a:t>Optical sensor not co-located with position of the pins</a:t>
            </a:r>
          </a:p>
          <a:p>
            <a:pPr marL="971550" lvl="1" indent="-514350"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  - rotation of the mouse not taken into account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35448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2057400"/>
            <a:ext cx="2427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With vision,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What </a:t>
            </a:r>
            <a:r>
              <a:rPr lang="en-US" sz="2400" dirty="0">
                <a:solidFill>
                  <a:srgbClr val="FFFFFF"/>
                </a:solidFill>
              </a:rPr>
              <a:t>problems?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Lower spatial resolution as compared to vision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Approach of Manual Tactile Diagram Makers (Hasty,2012):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Eliminate unnecessary details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Have multiple diagrams, some of which are enlarged versions of certain parts which one cares about the details</a:t>
            </a:r>
          </a:p>
          <a:p>
            <a:pPr lvl="2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Design Solutions: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Eliminate unnecessary details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Provide a zoom function that is available </a:t>
            </a:r>
            <a:r>
              <a:rPr lang="en-US" sz="2000" dirty="0" smtClean="0">
                <a:solidFill>
                  <a:schemeClr val="bg1"/>
                </a:solidFill>
              </a:rPr>
              <a:t>on-demand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Allows user to: - have independent access to all information</a:t>
            </a:r>
          </a:p>
          <a:p>
            <a:pPr lvl="3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                   - </a:t>
            </a:r>
            <a:r>
              <a:rPr lang="en-US" dirty="0" smtClean="0">
                <a:solidFill>
                  <a:schemeClr val="bg1"/>
                </a:solidFill>
              </a:rPr>
              <a:t>active control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5344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Zooming: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Walker and Salisbury (2003) – smooth zooming, with force feedback “detents”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Magnuson and </a:t>
            </a:r>
            <a:r>
              <a:rPr lang="en-US" sz="2000" dirty="0" smtClean="0">
                <a:solidFill>
                  <a:schemeClr val="bg1"/>
                </a:solidFill>
              </a:rPr>
              <a:t>Rassmus-Grohn</a:t>
            </a:r>
            <a:r>
              <a:rPr lang="en-US" sz="2000" dirty="0" smtClean="0">
                <a:solidFill>
                  <a:schemeClr val="bg1"/>
                </a:solidFill>
              </a:rPr>
              <a:t> (2003 – logarithmic step zooming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Ziat</a:t>
            </a:r>
            <a:r>
              <a:rPr lang="en-US" sz="2000" dirty="0" smtClean="0">
                <a:solidFill>
                  <a:schemeClr val="bg1"/>
                </a:solidFill>
              </a:rPr>
              <a:t> et al. (2007) – linear step zooming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The first two studies implemented panning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Magnuson and </a:t>
            </a:r>
            <a:r>
              <a:rPr lang="en-US" sz="2000" dirty="0" smtClean="0">
                <a:solidFill>
                  <a:schemeClr val="bg1"/>
                </a:solidFill>
              </a:rPr>
              <a:t>Rassmus-Grohn</a:t>
            </a:r>
            <a:r>
              <a:rPr lang="en-US" sz="2000" dirty="0" smtClean="0">
                <a:solidFill>
                  <a:schemeClr val="bg1"/>
                </a:solidFill>
              </a:rPr>
              <a:t> (2003) looked at: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Pressing on the edge (limit box) to scroll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Arrow keys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Drag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surprisingly the Arrow keys were liked the best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(but note: only one participant blind of the six)</a:t>
            </a:r>
          </a:p>
          <a:p>
            <a:pPr lvl="2"/>
            <a:endParaRPr lang="en-US" sz="2000" dirty="0" smtClean="0">
              <a:solidFill>
                <a:schemeClr val="bg1"/>
              </a:solidFill>
            </a:endParaRPr>
          </a:p>
          <a:p>
            <a:pPr lvl="2"/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Designing to Overcome </a:t>
            </a:r>
            <a:r>
              <a:rPr lang="en-US" sz="3600" dirty="0" smtClean="0">
                <a:solidFill>
                  <a:srgbClr val="FFC000"/>
                </a:solidFill>
              </a:rPr>
              <a:t>Haptic’s</a:t>
            </a:r>
            <a:r>
              <a:rPr lang="en-US" sz="36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7630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Zooming: Potential New Weakness with Haptics Only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Serial nature of tactile processing</a:t>
            </a:r>
          </a:p>
          <a:p>
            <a:pPr lvl="1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Determining appropriate zoom levels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Cannot take a quick glance as in vision, must process info serially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Chosen level may not reveal new detail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May not be any further detail to look at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Wijntjes</a:t>
            </a:r>
            <a:r>
              <a:rPr lang="en-US" sz="2000" dirty="0" smtClean="0">
                <a:solidFill>
                  <a:schemeClr val="bg1"/>
                </a:solidFill>
              </a:rPr>
              <a:t> and his colleagues (2008) also showed better identification rates with larger pictures even when smaller pictures are perceptible 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Mean Accuracy: 0.84 cf. 0.77, Mean Response Latency: 51 cf. 47 sec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Displays may be cropped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Cannot easily infer that are cropped as no parallel processing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How much to pan?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3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5344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“Intelligent Zooming”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Schmitz and </a:t>
            </a:r>
            <a:r>
              <a:rPr lang="en-US" sz="2400" dirty="0" smtClean="0">
                <a:solidFill>
                  <a:schemeClr val="bg1"/>
                </a:solidFill>
              </a:rPr>
              <a:t>Ertl</a:t>
            </a:r>
            <a:r>
              <a:rPr lang="en-US" sz="2400" dirty="0" smtClean="0">
                <a:solidFill>
                  <a:schemeClr val="bg1"/>
                </a:solidFill>
              </a:rPr>
              <a:t> (2010) with street maps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Basic zooming steps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all streets, remove residential road, remove all road and leave towns or suburbs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Found no fixed zooming levels were effective to deal with “clutter”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Instead based on the density of streets, main streets or suburbs in the observed region</a:t>
            </a:r>
            <a:endParaRPr lang="en-US" dirty="0" smtClean="0">
              <a:solidFill>
                <a:schemeClr val="bg1"/>
              </a:solidFill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No clear results on use (also small sample size, between factor)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Rastogi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chemeClr val="bg1"/>
                </a:solidFill>
              </a:rPr>
              <a:t>Pawluk</a:t>
            </a:r>
            <a:r>
              <a:rPr lang="en-US" sz="2400" dirty="0" smtClean="0">
                <a:solidFill>
                  <a:schemeClr val="bg1"/>
                </a:solidFill>
              </a:rPr>
              <a:t> (submitted) with pictures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Navigate zoom levels based on relational grouping of objects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Scale object/sub-object to optimally fit display area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Rastogi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chemeClr val="bg1"/>
                </a:solidFill>
              </a:rPr>
              <a:t>Pawluk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Navigate zoom levels based on relational grouping of objects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Scale object/object part to optimally fit display area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If no object/object part, do not zoom, give feedback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Object close together are considered a meaningful cognitive component</a:t>
            </a:r>
          </a:p>
        </p:txBody>
      </p:sp>
      <p:pic>
        <p:nvPicPr>
          <p:cNvPr id="81922" name="Picture 2" descr="Figure_algorith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44746"/>
            <a:ext cx="4876800" cy="264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Comparison to Logarithmic and Linear Step Zooming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3019425" y="3352165"/>
            <a:ext cx="1685925" cy="821055"/>
            <a:chOff x="5595" y="2639"/>
            <a:chExt cx="2655" cy="1293"/>
          </a:xfrm>
        </p:grpSpPr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6450" y="3150"/>
              <a:ext cx="18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Haptic Device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83971" name="Group 3"/>
            <p:cNvGrpSpPr>
              <a:grpSpLocks/>
            </p:cNvGrpSpPr>
            <p:nvPr/>
          </p:nvGrpSpPr>
          <p:grpSpPr bwMode="auto">
            <a:xfrm>
              <a:off x="5595" y="2639"/>
              <a:ext cx="1920" cy="1293"/>
              <a:chOff x="5595" y="2639"/>
              <a:chExt cx="1920" cy="1293"/>
            </a:xfrm>
          </p:grpSpPr>
          <p:sp>
            <p:nvSpPr>
              <p:cNvPr id="83974" name="Text Box 6"/>
              <p:cNvSpPr txBox="1">
                <a:spLocks noChangeArrowheads="1"/>
              </p:cNvSpPr>
              <p:nvPr/>
            </p:nvSpPr>
            <p:spPr bwMode="auto">
              <a:xfrm>
                <a:off x="6450" y="2639"/>
                <a:ext cx="1065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</a:rPr>
                  <a:t>Tablet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3973" name="Line 5"/>
              <p:cNvSpPr>
                <a:spLocks noChangeShapeType="1"/>
              </p:cNvSpPr>
              <p:nvPr/>
            </p:nvSpPr>
            <p:spPr bwMode="auto">
              <a:xfrm flipH="1">
                <a:off x="5595" y="2860"/>
                <a:ext cx="90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972" name="Line 4"/>
              <p:cNvSpPr>
                <a:spLocks noChangeShapeType="1"/>
              </p:cNvSpPr>
              <p:nvPr/>
            </p:nvSpPr>
            <p:spPr bwMode="auto">
              <a:xfrm flipH="1">
                <a:off x="5595" y="3420"/>
                <a:ext cx="885" cy="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14" name="Picture 2" descr="Mouse Pictures 00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9576"/>
          <a:stretch>
            <a:fillRect/>
          </a:stretch>
        </p:blipFill>
        <p:spPr bwMode="auto">
          <a:xfrm>
            <a:off x="685800" y="2362200"/>
            <a:ext cx="2209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Mouse Pictures 00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3995" r="4546" b="10201"/>
          <a:stretch>
            <a:fillRect/>
          </a:stretch>
        </p:blipFill>
        <p:spPr bwMode="auto">
          <a:xfrm>
            <a:off x="533400" y="4648200"/>
            <a:ext cx="2511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12" descr="H1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648200" y="2895600"/>
            <a:ext cx="29670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14800" y="4953000"/>
          <a:ext cx="4800600" cy="1524000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1644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type of roof does the house have?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How are the windows oriented?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 there a door in the house?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Which side of house is the plant located?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How many petals are there on the flower?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05400" y="23622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Diagram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8839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Comparison to Logarithmic and Linear Step Zooming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en-US" sz="2400" dirty="0" smtClean="0">
                <a:solidFill>
                  <a:schemeClr val="accent3"/>
                </a:solidFill>
              </a:rPr>
              <a:t>Experimental Design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17 individuals who were blind or visually impaired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Each participant were presented with all 3 methods counterbalanced in presentation order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 diagrams, 2 each per condition, counterbalanced across conditions 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Response variables: number of correct answers</a:t>
            </a:r>
          </a:p>
          <a:p>
            <a:pPr marL="1257300" lvl="4" indent="-34290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time taken per question</a:t>
            </a:r>
          </a:p>
          <a:p>
            <a:pPr marL="1257300" lvl="4" indent="-34290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system usability survey   (Brooke, 1986)</a:t>
            </a:r>
            <a:endParaRPr lang="en-US" dirty="0" smtClean="0">
              <a:solidFill>
                <a:schemeClr val="bg1"/>
              </a:solidFill>
            </a:endParaRPr>
          </a:p>
          <a:p>
            <a:pPr marL="1257300" lvl="4" indent="-34290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</a:t>
            </a:r>
            <a:endParaRPr lang="en-US" dirty="0" smtClean="0">
              <a:solidFill>
                <a:schemeClr val="bg1"/>
              </a:solidFill>
            </a:endParaRPr>
          </a:p>
          <a:p>
            <a:pPr marL="1257300" lvl="4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839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Comparison to Logarithmic and Linear Step Zooming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</a:t>
            </a:r>
            <a:endParaRPr lang="en-US" dirty="0" smtClean="0">
              <a:solidFill>
                <a:schemeClr val="bg1"/>
              </a:solidFill>
            </a:endParaRPr>
          </a:p>
          <a:p>
            <a:pPr marL="1257300" lvl="4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“Intuitive” zooming holds potential for improvements when using pictures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                                          *SE = Standard Error, CI = Confidence Interval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3105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09800"/>
            <a:ext cx="598714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574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Limitations in Processing Geometry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Approach of Manual Tactile Diagram Makers (Hasty,2012):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Simplify boundaries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Eliminate unnecessary detail for the task at hand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Both are designed to avoid overwhelming the user with information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Design Solutions: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Can do the above dynamically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Allows user to: - have independent access to all information as 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they need it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- don’t have to feel it all at once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- active control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288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Limitations in Processing Geometry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Exploration of different types of simplification for tactile diagrams (Ravi and </a:t>
            </a:r>
            <a:r>
              <a:rPr lang="en-US" sz="2400" dirty="0" smtClean="0">
                <a:solidFill>
                  <a:schemeClr val="bg1"/>
                </a:solidFill>
              </a:rPr>
              <a:t>Pawluk</a:t>
            </a:r>
            <a:r>
              <a:rPr lang="en-US" sz="2400" dirty="0" smtClean="0">
                <a:solidFill>
                  <a:schemeClr val="bg1"/>
                </a:solidFill>
              </a:rPr>
              <a:t>, submitted)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Experiments designed to examine the potential usefulness of:</a:t>
            </a:r>
          </a:p>
          <a:p>
            <a:pPr lvl="2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Boundary simplification</a:t>
            </a:r>
          </a:p>
          <a:p>
            <a:pPr marL="2286000" lvl="4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Observation:  - straight lines are easier to track than </a:t>
            </a:r>
          </a:p>
          <a:p>
            <a:pPr marL="2286000" lvl="4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convoluted lines and likely easier to </a:t>
            </a:r>
          </a:p>
          <a:p>
            <a:pPr marL="2286000" lvl="4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process as well</a:t>
            </a:r>
          </a:p>
          <a:p>
            <a:pPr marL="2286000" lvl="4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-  more details may be necessary for some </a:t>
            </a:r>
          </a:p>
          <a:p>
            <a:pPr marL="2286000" lvl="4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queries</a:t>
            </a:r>
          </a:p>
          <a:p>
            <a:pPr marL="2286000" lvl="4" indent="-4572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828800" lvl="3" indent="-457200">
              <a:buAutoNum type="arabicPeriod" startAt="2"/>
            </a:pPr>
            <a:r>
              <a:rPr lang="en-US" dirty="0" smtClean="0">
                <a:solidFill>
                  <a:schemeClr val="bg1"/>
                </a:solidFill>
              </a:rPr>
              <a:t>Contextual simplification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Dynamically remove content not needed for that instance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Similar to visual “filter” and “relate” (Dykes et al., 2005)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Motivating Example: Tactile Mice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9BBB59"/>
                </a:solidFill>
              </a:rPr>
              <a:t>Solutions: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Use a graphics tablet with a stylus in one hand and a stationary tactile mouse in the other hand </a:t>
            </a:r>
            <a:r>
              <a:rPr lang="en-US" sz="1900" dirty="0" smtClean="0">
                <a:solidFill>
                  <a:schemeClr val="bg1"/>
                </a:solidFill>
              </a:rPr>
              <a:t>(e.g., Wall and Brewster, 2006)</a:t>
            </a: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7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AutoNum type="arabicPeriod" startAt="2"/>
            </a:pPr>
            <a:r>
              <a:rPr lang="en-US" sz="2200" dirty="0" smtClean="0">
                <a:solidFill>
                  <a:schemeClr val="bg1"/>
                </a:solidFill>
              </a:rPr>
              <a:t>Put an RF transmitter to the tablet immediately under the mouse pins</a:t>
            </a: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       - avoids increased mental load of having to integrate information from two hands (</a:t>
            </a:r>
            <a:r>
              <a:rPr lang="en-US" sz="2000" dirty="0" smtClean="0">
                <a:solidFill>
                  <a:schemeClr val="bg1"/>
                </a:solidFill>
              </a:rPr>
              <a:t>Rastogi</a:t>
            </a:r>
            <a:r>
              <a:rPr lang="en-US" sz="2000" dirty="0" smtClean="0">
                <a:solidFill>
                  <a:schemeClr val="bg1"/>
                </a:solidFill>
              </a:rPr>
              <a:t> et al., 2009)</a:t>
            </a: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-  </a:t>
            </a:r>
            <a:r>
              <a:rPr lang="en-US" sz="2200" dirty="0" smtClean="0">
                <a:solidFill>
                  <a:schemeClr val="bg1"/>
                </a:solidFill>
              </a:rPr>
              <a:t>typically a factor of:</a:t>
            </a: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		 10x decrease in translation position errors</a:t>
            </a:r>
          </a:p>
          <a:p>
            <a:pPr marL="971550" lvl="1" indent="-514350">
              <a:lnSpc>
                <a:spcPct val="80000"/>
              </a:lnSpc>
              <a:buFont typeface="Arial" charset="0"/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		 20x decrease in rotation errors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8436" name="Picture 2" descr="Mouse Pictures 00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9576"/>
          <a:stretch>
            <a:fillRect/>
          </a:stretch>
        </p:blipFill>
        <p:spPr bwMode="auto">
          <a:xfrm>
            <a:off x="2057400" y="3581400"/>
            <a:ext cx="2209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Mouse Pictures 00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3995" r="4546" b="10201"/>
          <a:stretch>
            <a:fillRect/>
          </a:stretch>
        </p:blipFill>
        <p:spPr bwMode="auto">
          <a:xfrm>
            <a:off x="4419600" y="3581400"/>
            <a:ext cx="2511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574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BBB59"/>
                </a:solidFill>
              </a:rPr>
              <a:t>Experiments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Used geographical maps for their complexity and frequency of use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Imaginary countries were used to avoid bias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Used the tactile device shown previously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Presented diagrams with no simplification and the specific type of simplification to assess performance differences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Recorded: accuracy of answers, time needed, perception of difficulty and confidence in use</a:t>
            </a:r>
          </a:p>
          <a:p>
            <a:pPr lvl="1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8 participants who were blind or visually impaired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2209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Questions Asked: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1) General shape of country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2) Number of states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633824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2667000" cy="166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133600"/>
            <a:ext cx="268032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4800" y="16764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Boundary Simplification Helpful?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rgbClr val="9BBB5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rgbClr val="9BBB5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rgbClr val="9BBB5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rgbClr val="9BBB5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rgbClr val="9BBB5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Helpful for shape identification but not for number of states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Confidence differences were statistically significant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4582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BBB59"/>
                </a:solidFill>
              </a:rPr>
              <a:t>Is Contextual Simplification Helpful?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200" y="2286000"/>
            <a:ext cx="3033176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4272677"/>
            <a:ext cx="62119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Alternatives: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- Whole map or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- Only relevant  feature sets for questions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Feature sets: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Boundaries (country and state)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Political features (cities and roads)</a:t>
            </a: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Physical features (water bodies, mountains and forests)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Industrial features  (coal mines and oil fields)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4191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Designing to Overcome </a:t>
            </a:r>
            <a:r>
              <a:rPr lang="en-US" sz="4000" dirty="0" smtClean="0">
                <a:solidFill>
                  <a:srgbClr val="FFC000"/>
                </a:solidFill>
              </a:rPr>
              <a:t>Haptic’s</a:t>
            </a:r>
            <a:r>
              <a:rPr lang="en-US" sz="4000" dirty="0" smtClean="0">
                <a:solidFill>
                  <a:srgbClr val="FFC000"/>
                </a:solidFill>
              </a:rPr>
              <a:t>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4582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BBB59"/>
                </a:solidFill>
              </a:rPr>
              <a:t>Is Contextual Simplification Helpful?</a:t>
            </a:r>
          </a:p>
          <a:p>
            <a:endParaRPr lang="en-US" sz="2400" dirty="0" smtClean="0">
              <a:solidFill>
                <a:srgbClr val="9BBB59"/>
              </a:solidFill>
            </a:endParaRPr>
          </a:p>
          <a:p>
            <a:endParaRPr lang="en-US" sz="2400" dirty="0" smtClean="0">
              <a:solidFill>
                <a:srgbClr val="9BBB59"/>
              </a:solidFill>
            </a:endParaRPr>
          </a:p>
          <a:p>
            <a:endParaRPr lang="en-US" sz="2400" dirty="0" smtClean="0">
              <a:solidFill>
                <a:srgbClr val="9BBB59"/>
              </a:solidFill>
            </a:endParaRPr>
          </a:p>
          <a:p>
            <a:endParaRPr lang="en-US" sz="2400" dirty="0" smtClean="0">
              <a:solidFill>
                <a:srgbClr val="9BBB59"/>
              </a:solidFill>
            </a:endParaRPr>
          </a:p>
          <a:p>
            <a:endParaRPr lang="en-US" sz="2400" dirty="0" smtClean="0">
              <a:solidFill>
                <a:srgbClr val="9BBB59"/>
              </a:solidFill>
            </a:endParaRPr>
          </a:p>
          <a:p>
            <a:endParaRPr lang="en-US" sz="2400" dirty="0" smtClean="0">
              <a:solidFill>
                <a:srgbClr val="9BBB5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Helpful for answering the context dependent questions, not for number of states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Other response variables were not statistically significant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6451571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Summary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Designing a display for haptics alone vs. haptics + vision can lead to different approaches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Haptic’s</a:t>
            </a:r>
            <a:r>
              <a:rPr lang="en-US" sz="2400" dirty="0" smtClean="0">
                <a:solidFill>
                  <a:schemeClr val="bg1"/>
                </a:solidFill>
              </a:rPr>
              <a:t> strength is in processing material properties and abrupt discontinuities (both 2-D and 3-D)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It is both fast and can be done in parallel if discrimination is easy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Can lead to greatly improved performance of displays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May not see an improvement with multiple fingers otherwise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Haptic’s</a:t>
            </a:r>
            <a:r>
              <a:rPr lang="en-US" sz="2400" dirty="0" smtClean="0">
                <a:solidFill>
                  <a:schemeClr val="bg1"/>
                </a:solidFill>
              </a:rPr>
              <a:t> weaknesses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Lower spatial resolution than vision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Slow, serial, memory intensive processing of processing detailed geometry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Dynamic computing environments have the potential to manage the effects of these weaknesses for more effectively    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924800" cy="56388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Degree of Blindness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Bef>
                <a:spcPts val="1576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Low vision</a:t>
            </a:r>
            <a:r>
              <a:rPr lang="en-US" sz="2400" dirty="0" smtClean="0">
                <a:solidFill>
                  <a:schemeClr val="bg1"/>
                </a:solidFill>
              </a:rPr>
              <a:t>: individuals with reduced vision even when using the best possible glasses or contact lens correction available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Totally blind</a:t>
            </a:r>
            <a:r>
              <a:rPr lang="en-US" sz="2400" dirty="0" smtClean="0">
                <a:solidFill>
                  <a:schemeClr val="bg1"/>
                </a:solidFill>
              </a:rPr>
              <a:t>: no light or form perception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Different Effects: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Loss of resolution                        usually both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Contrast sensitivity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Degradation of the center of the field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Degradation of the peripheral field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Degradation of random parts of the field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48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600200" y="1905000"/>
            <a:ext cx="6248400" cy="304800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048000" y="2362200"/>
            <a:ext cx="148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Low vision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1905000"/>
            <a:ext cx="0" cy="304800"/>
          </a:xfrm>
          <a:prstGeom prst="line">
            <a:avLst/>
          </a:prstGeom>
          <a:ln w="2222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72400" y="1905000"/>
            <a:ext cx="0" cy="3048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6934200" y="2362200"/>
            <a:ext cx="169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Totally blind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876800" y="4953000"/>
            <a:ext cx="304800" cy="5334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Degree of Blindness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Design Considerations: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Do provide redundant, correlated visual feedback as well as tactile feedback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Visual items/diagrams should provide (</a:t>
            </a:r>
            <a:r>
              <a:rPr lang="en-US" sz="2000" dirty="0" smtClean="0">
                <a:solidFill>
                  <a:schemeClr val="bg1"/>
                </a:solidFill>
              </a:rPr>
              <a:t>Edman</a:t>
            </a:r>
            <a:r>
              <a:rPr lang="en-US" sz="2000" dirty="0" smtClean="0">
                <a:solidFill>
                  <a:schemeClr val="bg1"/>
                </a:solidFill>
              </a:rPr>
              <a:t>, 1992):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Good contrast of color value</a:t>
            </a:r>
          </a:p>
          <a:p>
            <a:pPr lvl="4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Colors can be adjusted for individual’s preference</a:t>
            </a:r>
          </a:p>
          <a:p>
            <a:pPr lvl="4">
              <a:lnSpc>
                <a:spcPct val="90000"/>
              </a:lnSpc>
              <a:buFont typeface="Arial" charset="0"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Simplification of the display</a:t>
            </a:r>
          </a:p>
          <a:p>
            <a:pPr lvl="4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“Clutter” can be confusing</a:t>
            </a:r>
          </a:p>
          <a:p>
            <a:pPr lvl="2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600200" y="2133600"/>
            <a:ext cx="6248400" cy="304800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048000" y="2590800"/>
            <a:ext cx="148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Low vision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2133600"/>
            <a:ext cx="0" cy="304800"/>
          </a:xfrm>
          <a:prstGeom prst="line">
            <a:avLst/>
          </a:prstGeom>
          <a:ln w="2222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72400" y="2133600"/>
            <a:ext cx="0" cy="30480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6934200" y="2590800"/>
            <a:ext cx="169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Totally blind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114800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Multiple Impairments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Deaf-blind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Can span the range of hearing impairment as well as vision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Do not have access to one of the common senses used to substitute for vision – i.e., audition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With tactile impairments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Many people become blind as a result of diabetes, this can also lead to neuropathy in the peripheral nerves which causes them to lose sensation in the fingers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With cognitive impairments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e.g., TBI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114800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Multiple Impairments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Deaf-blind/Lack of touch-blind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Does suggest that redundantly encoding information both </a:t>
            </a:r>
            <a:r>
              <a:rPr lang="en-US" sz="2000" dirty="0" smtClean="0">
                <a:solidFill>
                  <a:schemeClr val="bg1"/>
                </a:solidFill>
              </a:rPr>
              <a:t>haptically</a:t>
            </a:r>
            <a:r>
              <a:rPr lang="en-US" sz="2000" dirty="0" smtClean="0">
                <a:solidFill>
                  <a:schemeClr val="bg1"/>
                </a:solidFill>
              </a:rPr>
              <a:t> and with audition would be best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However, there may be some benefit to distributing the cognitive load between senses depending on the task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With cognitive impairments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learning process for your system is important for all users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Variations in the User Population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693025" cy="5486400"/>
          </a:xfrm>
        </p:spPr>
        <p:txBody>
          <a:bodyPr rtlCol="0">
            <a:normAutofit fontScale="92500" lnSpcReduction="10000"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000" dirty="0" smtClean="0"/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accent3"/>
                </a:solidFill>
              </a:rPr>
              <a:t>Using Braille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Only a small percentage (10%) of individuals who are visually impaired are Braille readers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accent3"/>
                </a:solidFill>
              </a:rPr>
              <a:t>Experience with Touch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effects of blindness on the sense of touch is much less clear than for other sensory modalities </a:t>
            </a:r>
            <a:r>
              <a:rPr lang="en-US" sz="2200" dirty="0" smtClean="0">
                <a:solidFill>
                  <a:schemeClr val="bg1"/>
                </a:solidFill>
              </a:rPr>
              <a:t>(Norman and Bartholomew, 2011)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Mixed results for tactile acuity (even with the same method)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Mixed results for 2-D raised line drawings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3-D shape recognition: those who were blind after having some visual experience seemed to perform the best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With training/experience, individuals who are visually impaired may perceive better with touch – this may only be of benefit for the particular task trained on.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There is an even greater amount of variability between individuals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3419</Words>
  <Application>Microsoft Office PowerPoint</Application>
  <PresentationFormat>On-screen Show (4:3)</PresentationFormat>
  <Paragraphs>588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Arial</vt:lpstr>
      <vt:lpstr>Wingdings</vt:lpstr>
      <vt:lpstr>Symbol</vt:lpstr>
      <vt:lpstr>Office Theme</vt:lpstr>
      <vt:lpstr>Designing Haptic Interaction for Individuals who are Blind and Visually Impaired</vt:lpstr>
      <vt:lpstr>Outline</vt:lpstr>
      <vt:lpstr>Motivating Example: Tactile Mice</vt:lpstr>
      <vt:lpstr>Motivating Example: Tactile Mice</vt:lpstr>
      <vt:lpstr>Variations in the User Population</vt:lpstr>
      <vt:lpstr>Variations in the User Population</vt:lpstr>
      <vt:lpstr>Variations in the User Population</vt:lpstr>
      <vt:lpstr>Variations in the User Population</vt:lpstr>
      <vt:lpstr>Variations in the User Population</vt:lpstr>
      <vt:lpstr>Variations in the User Population</vt:lpstr>
      <vt:lpstr>Variations in the User Population</vt:lpstr>
      <vt:lpstr>Variations in the User Population</vt:lpstr>
      <vt:lpstr>Other Considerations</vt:lpstr>
      <vt:lpstr>Weaknesses of Haptics</vt:lpstr>
      <vt:lpstr>Weaknesses of Haptics</vt:lpstr>
      <vt:lpstr>Weaknesses of Haptics</vt:lpstr>
      <vt:lpstr>Strengths of Haptics</vt:lpstr>
      <vt:lpstr>Strengths of Haptics</vt:lpstr>
      <vt:lpstr>Strengths of Haptics</vt:lpstr>
      <vt:lpstr>Strengths of Haptics</vt:lpstr>
      <vt:lpstr>Strengths of Haptics</vt:lpstr>
      <vt:lpstr>Haptic Exploration of 3-D Shape</vt:lpstr>
      <vt:lpstr>Designing for Haptic’s Strengths</vt:lpstr>
      <vt:lpstr>Designing for Haptic’s Strengths</vt:lpstr>
      <vt:lpstr>Designing for Haptic’s Strengths</vt:lpstr>
      <vt:lpstr>Designing for Haptic’s Strengths</vt:lpstr>
      <vt:lpstr>Designing for Haptic’s Strengths</vt:lpstr>
      <vt:lpstr>Designing for Haptic’s Strengths</vt:lpstr>
      <vt:lpstr>Designing for Haptic’s Strengths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Designing to Overcome Haptic’s Weaknesses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Haptic Interaction for Individuals who are Blind and Visually Impaired</dc:title>
  <dc:creator>School of Engineering</dc:creator>
  <cp:lastModifiedBy>School of Engineering</cp:lastModifiedBy>
  <cp:revision>184</cp:revision>
  <dcterms:created xsi:type="dcterms:W3CDTF">2012-02-19T19:36:49Z</dcterms:created>
  <dcterms:modified xsi:type="dcterms:W3CDTF">2012-02-21T15:57:29Z</dcterms:modified>
</cp:coreProperties>
</file>